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61" r:id="rId3"/>
    <p:sldId id="262" r:id="rId4"/>
    <p:sldId id="263" r:id="rId5"/>
    <p:sldId id="264" r:id="rId6"/>
    <p:sldId id="265" r:id="rId7"/>
    <p:sldId id="266" r:id="rId8"/>
    <p:sldId id="267" r:id="rId9"/>
    <p:sldId id="268" r:id="rId10"/>
    <p:sldId id="257" r:id="rId11"/>
    <p:sldId id="258" r:id="rId12"/>
    <p:sldId id="259" r:id="rId13"/>
    <p:sldId id="269" r:id="rId14"/>
    <p:sldId id="270" r:id="rId15"/>
    <p:sldId id="271" r:id="rId16"/>
    <p:sldId id="272" r:id="rId17"/>
    <p:sldId id="273" r:id="rId18"/>
    <p:sldId id="274" r:id="rId19"/>
    <p:sldId id="275" r:id="rId20"/>
    <p:sldId id="276" r:id="rId21"/>
    <p:sldId id="277" r:id="rId22"/>
    <p:sldId id="278"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9099EC"/>
    <a:srgbClr val="F5D887"/>
    <a:srgbClr val="99FFCC"/>
    <a:srgbClr val="F2D7FB"/>
    <a:srgbClr val="F3BFF3"/>
    <a:srgbClr val="6EEBEE"/>
    <a:srgbClr val="86BFFE"/>
    <a:srgbClr val="D298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5" autoAdjust="0"/>
    <p:restoredTop sz="94598" autoAdjust="0"/>
  </p:normalViewPr>
  <p:slideViewPr>
    <p:cSldViewPr>
      <p:cViewPr varScale="1">
        <p:scale>
          <a:sx n="64" d="100"/>
          <a:sy n="64" d="100"/>
        </p:scale>
        <p:origin x="-102" y="-234"/>
      </p:cViewPr>
      <p:guideLst>
        <p:guide orient="horz" pos="2160"/>
        <p:guide pos="2880"/>
      </p:guideLst>
    </p:cSldViewPr>
  </p:slideViewPr>
  <p:outlineViewPr>
    <p:cViewPr>
      <p:scale>
        <a:sx n="33" d="100"/>
        <a:sy n="33" d="100"/>
      </p:scale>
      <p:origin x="48" y="736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Ethnic groups</c:v>
                </c:pt>
              </c:strCache>
            </c:strRef>
          </c:tx>
          <c:dPt>
            <c:idx val="0"/>
            <c:spPr>
              <a:solidFill>
                <a:srgbClr val="F2D7FB"/>
              </a:solidFill>
            </c:spPr>
          </c:dPt>
          <c:dPt>
            <c:idx val="1"/>
            <c:spPr>
              <a:solidFill>
                <a:srgbClr val="002060"/>
              </a:solidFill>
            </c:spPr>
          </c:dPt>
          <c:cat>
            <c:strRef>
              <c:f>Sheet1!$A$2:$A$3</c:f>
              <c:strCache>
                <c:ptCount val="2"/>
                <c:pt idx="0">
                  <c:v>Egyptian</c:v>
                </c:pt>
                <c:pt idx="1">
                  <c:v>Other</c:v>
                </c:pt>
              </c:strCache>
            </c:strRef>
          </c:cat>
          <c:val>
            <c:numRef>
              <c:f>Sheet1!$B$2:$B$3</c:f>
              <c:numCache>
                <c:formatCode>0.00%</c:formatCode>
                <c:ptCount val="2"/>
                <c:pt idx="0">
                  <c:v>0.996</c:v>
                </c:pt>
                <c:pt idx="1">
                  <c:v>4.0000000000000053E-3</c:v>
                </c:pt>
              </c:numCache>
            </c:numRef>
          </c:val>
        </c:ser>
        <c:firstSliceAng val="0"/>
      </c:pieChart>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2309041157089407"/>
          <c:y val="2.5862068965517241E-2"/>
        </c:manualLayout>
      </c:layout>
      <c:txPr>
        <a:bodyPr/>
        <a:lstStyle/>
        <a:p>
          <a:pPr>
            <a:defRPr b="1"/>
          </a:pPr>
          <a:endParaRPr lang="en-US"/>
        </a:p>
      </c:txPr>
    </c:title>
    <c:plotArea>
      <c:layout/>
      <c:pieChart>
        <c:varyColors val="1"/>
        <c:ser>
          <c:idx val="0"/>
          <c:order val="0"/>
          <c:tx>
            <c:strRef>
              <c:f>Sheet1!$B$1</c:f>
              <c:strCache>
                <c:ptCount val="1"/>
                <c:pt idx="0">
                  <c:v>Major Religions</c:v>
                </c:pt>
              </c:strCache>
            </c:strRef>
          </c:tx>
          <c:dPt>
            <c:idx val="0"/>
            <c:explosion val="1"/>
            <c:spPr>
              <a:solidFill>
                <a:srgbClr val="92D050"/>
              </a:solidFill>
            </c:spPr>
          </c:dPt>
          <c:dPt>
            <c:idx val="1"/>
            <c:spPr>
              <a:solidFill>
                <a:srgbClr val="FFC000"/>
              </a:solidFill>
            </c:spPr>
          </c:dPt>
          <c:dPt>
            <c:idx val="2"/>
            <c:spPr>
              <a:solidFill>
                <a:srgbClr val="7030A0"/>
              </a:solidFill>
            </c:spPr>
          </c:dPt>
          <c:cat>
            <c:strRef>
              <c:f>Sheet1!$A$2:$A$4</c:f>
              <c:strCache>
                <c:ptCount val="3"/>
                <c:pt idx="0">
                  <c:v>Islam</c:v>
                </c:pt>
                <c:pt idx="1">
                  <c:v>Coptic</c:v>
                </c:pt>
                <c:pt idx="2">
                  <c:v>Christian</c:v>
                </c:pt>
              </c:strCache>
            </c:strRef>
          </c:cat>
          <c:val>
            <c:numRef>
              <c:f>Sheet1!$B$2:$B$4</c:f>
              <c:numCache>
                <c:formatCode>0%</c:formatCode>
                <c:ptCount val="3"/>
                <c:pt idx="0">
                  <c:v>0.9</c:v>
                </c:pt>
                <c:pt idx="1">
                  <c:v>9.0000000000000024E-2</c:v>
                </c:pt>
                <c:pt idx="2">
                  <c:v>1.0000000000000004E-2</c:v>
                </c:pt>
              </c:numCache>
            </c:numRef>
          </c:val>
        </c:ser>
        <c:firstSliceAng val="0"/>
      </c:pieChart>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1278F-4210-47D3-ABFD-837F062F2770}" type="datetimeFigureOut">
              <a:rPr lang="en-US" smtClean="0"/>
              <a:pPr/>
              <a:t>9/17/2010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E3B513-212F-4146-9AC0-477572DA1E2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E3B513-212F-4146-9AC0-477572DA1E2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5349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2"/>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4752B67-916A-43FC-88A2-FBFE2DD9810C}" type="datetimeFigureOut">
              <a:rPr lang="en-US" smtClean="0"/>
              <a:pPr/>
              <a:t>9/17/2010</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16167DDA-ADED-4CAE-95F7-B3388AF78DE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752B67-916A-43FC-88A2-FBFE2DD9810C}" type="datetimeFigureOut">
              <a:rPr lang="en-US" smtClean="0"/>
              <a:pPr/>
              <a:t>9/17/2010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67DDA-ADED-4CAE-95F7-B3388AF78DE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7"/>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7"/>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752B67-916A-43FC-88A2-FBFE2DD9810C}" type="datetimeFigureOut">
              <a:rPr lang="en-US" smtClean="0"/>
              <a:pPr/>
              <a:t>9/17/2010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67DDA-ADED-4CAE-95F7-B3388AF78DE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4752B67-916A-43FC-88A2-FBFE2DD9810C}" type="datetimeFigureOut">
              <a:rPr lang="en-US" smtClean="0"/>
              <a:pPr/>
              <a:t>9/17/2010</a:t>
            </a:fld>
            <a:endParaRPr lang="en-US" dirty="0"/>
          </a:p>
        </p:txBody>
      </p:sp>
      <p:sp>
        <p:nvSpPr>
          <p:cNvPr id="19" name="Footer Placeholder 18"/>
          <p:cNvSpPr>
            <a:spLocks noGrp="1"/>
          </p:cNvSpPr>
          <p:nvPr>
            <p:ph type="ftr" sz="quarter" idx="11"/>
          </p:nvPr>
        </p:nvSpPr>
        <p:spPr>
          <a:xfrm>
            <a:off x="3581400" y="76201"/>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16167DDA-ADED-4CAE-95F7-B3388AF78DE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3444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4752B67-916A-43FC-88A2-FBFE2DD9810C}" type="datetimeFigureOut">
              <a:rPr lang="en-US" smtClean="0"/>
              <a:pPr/>
              <a:t>9/17/2010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16167DDA-ADED-4CAE-95F7-B3388AF78DEA}" type="slidenum">
              <a:rPr lang="en-US" smtClean="0"/>
              <a:pPr/>
              <a:t>‹#›</a:t>
            </a:fld>
            <a:endParaRPr lang="en-US" dirty="0"/>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4752B67-916A-43FC-88A2-FBFE2DD9810C}" type="datetimeFigureOut">
              <a:rPr lang="en-US" smtClean="0"/>
              <a:pPr/>
              <a:t>9/17/2010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16167DDA-ADED-4CAE-95F7-B3388AF78DE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1"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4752B67-916A-43FC-88A2-FBFE2DD9810C}" type="datetimeFigureOut">
              <a:rPr lang="en-US" smtClean="0"/>
              <a:pPr/>
              <a:t>9/17/2010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16167DDA-ADED-4CAE-95F7-B3388AF78DEA}" type="slidenum">
              <a:rPr lang="en-US" smtClean="0"/>
              <a:pPr/>
              <a:t>‹#›</a:t>
            </a:fld>
            <a:endParaRPr lang="en-US" dirty="0"/>
          </a:p>
        </p:txBody>
      </p:sp>
      <p:sp>
        <p:nvSpPr>
          <p:cNvPr id="11" name="Straight Connector 10"/>
          <p:cNvSpPr>
            <a:spLocks noChangeShapeType="1"/>
          </p:cNvSpPr>
          <p:nvPr/>
        </p:nvSpPr>
        <p:spPr bwMode="auto">
          <a:xfrm>
            <a:off x="514349"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4752B67-916A-43FC-88A2-FBFE2DD9810C}" type="datetimeFigureOut">
              <a:rPr lang="en-US" smtClean="0"/>
              <a:pPr/>
              <a:t>9/17/2010</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67DDA-ADED-4CAE-95F7-B3388AF78DE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752B67-916A-43FC-88A2-FBFE2DD9810C}" type="datetimeFigureOut">
              <a:rPr lang="en-US" smtClean="0"/>
              <a:pPr/>
              <a:t>9/17/2010</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67DDA-ADED-4CAE-95F7-B3388AF78DE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49" y="584911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4752B67-916A-43FC-88A2-FBFE2DD9810C}" type="datetimeFigureOut">
              <a:rPr lang="en-US" smtClean="0"/>
              <a:pPr/>
              <a:t>9/17/2010</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67DDA-ADED-4CAE-95F7-B3388AF78DE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94752B67-916A-43FC-88A2-FBFE2DD9810C}" type="datetimeFigureOut">
              <a:rPr lang="en-US" smtClean="0"/>
              <a:pPr/>
              <a:t>9/17/2010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16167DDA-ADED-4CAE-95F7-B3388AF78DEA}"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4752B67-916A-43FC-88A2-FBFE2DD9810C}" type="datetimeFigureOut">
              <a:rPr lang="en-US" smtClean="0"/>
              <a:pPr/>
              <a:t>9/17/2010</a:t>
            </a:fld>
            <a:endParaRPr lang="en-US" dirty="0"/>
          </a:p>
        </p:txBody>
      </p:sp>
      <p:sp>
        <p:nvSpPr>
          <p:cNvPr id="28" name="Footer Placeholder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6167DDA-ADED-4CAE-95F7-B3388AF78DEA}"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49" y="1057987"/>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8.wmf"/><Relationship Id="rId4" Type="http://schemas.openxmlformats.org/officeDocument/2006/relationships/image" Target="../media/image37.wmf"/></Relationships>
</file>

<file path=ppt/slides/_rels/slide1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slides/_rels/slide1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wmf"/><Relationship Id="rId1" Type="http://schemas.openxmlformats.org/officeDocument/2006/relationships/slideLayout" Target="../slideLayouts/slideLayout2.xml"/><Relationship Id="rId5" Type="http://schemas.openxmlformats.org/officeDocument/2006/relationships/image" Target="../media/image63.wmf"/><Relationship Id="rId4" Type="http://schemas.openxmlformats.org/officeDocument/2006/relationships/image" Target="../media/image62.wmf"/></Relationships>
</file>

<file path=ppt/slides/_rels/slide21.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chart" Target="../charts/chart1.xml"/><Relationship Id="rId7" Type="http://schemas.openxmlformats.org/officeDocument/2006/relationships/image" Target="../media/image67.w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slides/_rels/slide22.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72.png"/><Relationship Id="rId4" Type="http://schemas.openxmlformats.org/officeDocument/2006/relationships/image" Target="../media/image71.wmf"/></Relationships>
</file>

<file path=ppt/slides/_rels/slide23.xml.rels><?xml version="1.0" encoding="UTF-8" standalone="yes"?>
<Relationships xmlns="http://schemas.openxmlformats.org/package/2006/relationships"><Relationship Id="rId8" Type="http://schemas.openxmlformats.org/officeDocument/2006/relationships/hyperlink" Target="http://www.fifa.com/" TargetMode="External"/><Relationship Id="rId13" Type="http://schemas.openxmlformats.org/officeDocument/2006/relationships/hyperlink" Target="http://www.trueknowledge.com/" TargetMode="External"/><Relationship Id="rId3" Type="http://schemas.openxmlformats.org/officeDocument/2006/relationships/hyperlink" Target="http://www.http/travel.state.gov" TargetMode="External"/><Relationship Id="rId7" Type="http://schemas.openxmlformats.org/officeDocument/2006/relationships/hyperlink" Target="http://www.fotolia.com/" TargetMode="External"/><Relationship Id="rId12" Type="http://schemas.openxmlformats.org/officeDocument/2006/relationships/hyperlink" Target="http://www.picasaweb.google.com/" TargetMode="External"/><Relationship Id="rId2" Type="http://schemas.openxmlformats.org/officeDocument/2006/relationships/hyperlink" Target="http://www.aneki.com/" TargetMode="External"/><Relationship Id="rId1" Type="http://schemas.openxmlformats.org/officeDocument/2006/relationships/slideLayout" Target="../slideLayouts/slideLayout2.xml"/><Relationship Id="rId6" Type="http://schemas.openxmlformats.org/officeDocument/2006/relationships/hyperlink" Target="http://www.indexmundi.com/" TargetMode="External"/><Relationship Id="rId11" Type="http://schemas.openxmlformats.org/officeDocument/2006/relationships/hyperlink" Target="http://www.frommers.com/" TargetMode="External"/><Relationship Id="rId5" Type="http://schemas.openxmlformats.org/officeDocument/2006/relationships/hyperlink" Target="http://www.egyptiancastle.com/" TargetMode="External"/><Relationship Id="rId15" Type="http://schemas.openxmlformats.org/officeDocument/2006/relationships/hyperlink" Target="http://www.chacha.com/" TargetMode="External"/><Relationship Id="rId10" Type="http://schemas.openxmlformats.org/officeDocument/2006/relationships/hyperlink" Target="http://www.world66.com/" TargetMode="External"/><Relationship Id="rId4" Type="http://schemas.openxmlformats.org/officeDocument/2006/relationships/hyperlink" Target="http://www.answerbag.co.uk/" TargetMode="External"/><Relationship Id="rId9" Type="http://schemas.openxmlformats.org/officeDocument/2006/relationships/hyperlink" Target="http://www.nationsencyclopedia.com/" TargetMode="External"/><Relationship Id="rId14" Type="http://schemas.openxmlformats.org/officeDocument/2006/relationships/hyperlink" Target="http://www.cia.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wm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gif"/><Relationship Id="rId1"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wmf"/><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200199552\Local Settings\Temporary Internet Files\Content.IE5\3KXKFEUR\MP900362663[1].jpg"/>
          <p:cNvPicPr>
            <a:picLocks noChangeAspect="1" noChangeArrowheads="1"/>
          </p:cNvPicPr>
          <p:nvPr/>
        </p:nvPicPr>
        <p:blipFill>
          <a:blip r:embed="rId2" cstate="print"/>
          <a:srcRect/>
          <a:stretch>
            <a:fillRect/>
          </a:stretch>
        </p:blipFill>
        <p:spPr bwMode="auto">
          <a:xfrm>
            <a:off x="-22918" y="0"/>
            <a:ext cx="9166919" cy="6858000"/>
          </a:xfrm>
          <a:prstGeom prst="rect">
            <a:avLst/>
          </a:prstGeom>
          <a:noFill/>
        </p:spPr>
      </p:pic>
      <p:sp>
        <p:nvSpPr>
          <p:cNvPr id="2" name="Title 1"/>
          <p:cNvSpPr>
            <a:spLocks noGrp="1"/>
          </p:cNvSpPr>
          <p:nvPr>
            <p:ph type="ctrTitle"/>
          </p:nvPr>
        </p:nvSpPr>
        <p:spPr>
          <a:xfrm>
            <a:off x="762000" y="0"/>
            <a:ext cx="7772400" cy="2057400"/>
          </a:xfrm>
        </p:spPr>
        <p:txBody>
          <a:bodyPr>
            <a:noAutofit/>
          </a:bodyPr>
          <a:lstStyle/>
          <a:p>
            <a:pPr algn="ctr"/>
            <a:r>
              <a:rPr lang="en-US" sz="13000" b="1" cap="none" dirty="0" smtClean="0">
                <a:ln w="1905"/>
                <a:blipFill>
                  <a:blip r:embed="rId3"/>
                  <a:tile tx="0" ty="0" sx="100000" sy="100000" flip="none" algn="tl"/>
                </a:blipFill>
                <a:effectLst>
                  <a:innerShdw blurRad="69850" dist="43180" dir="5400000">
                    <a:srgbClr val="000000">
                      <a:alpha val="65000"/>
                    </a:srgbClr>
                  </a:innerShdw>
                </a:effectLst>
              </a:rPr>
              <a:t>Egypt</a:t>
            </a:r>
            <a:endParaRPr lang="en-US" sz="13000" b="1" cap="none" dirty="0">
              <a:ln w="1905"/>
              <a:blipFill>
                <a:blip r:embed="rId3"/>
                <a:tile tx="0" ty="0" sx="100000" sy="100000" flip="none" algn="tl"/>
              </a:blipFill>
              <a:effectLst>
                <a:innerShdw blurRad="69850" dist="43180" dir="5400000">
                  <a:srgbClr val="000000">
                    <a:alpha val="65000"/>
                  </a:srgbClr>
                </a:innerShdw>
              </a:effectLst>
            </a:endParaRPr>
          </a:p>
        </p:txBody>
      </p:sp>
      <p:sp>
        <p:nvSpPr>
          <p:cNvPr id="3" name="Subtitle 2"/>
          <p:cNvSpPr>
            <a:spLocks noGrp="1"/>
          </p:cNvSpPr>
          <p:nvPr>
            <p:ph type="subTitle" idx="1"/>
          </p:nvPr>
        </p:nvSpPr>
        <p:spPr>
          <a:xfrm>
            <a:off x="1981200" y="5029200"/>
            <a:ext cx="5105400" cy="762000"/>
          </a:xfrm>
        </p:spPr>
        <p:txBody>
          <a:bodyPr>
            <a:normAutofit/>
          </a:bodyPr>
          <a:lstStyle/>
          <a:p>
            <a:pPr algn="ctr"/>
            <a:r>
              <a:rPr lang="en-US" sz="3600" dirty="0" smtClean="0">
                <a:solidFill>
                  <a:schemeClr val="bg1"/>
                </a:solidFill>
                <a:latin typeface="Bookman Old Style" pitchFamily="18" charset="0"/>
              </a:rPr>
              <a:t>By:  Shine Lee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u="sng" dirty="0" smtClean="0">
                <a:solidFill>
                  <a:srgbClr val="0070C0"/>
                </a:solidFill>
                <a:effectLst/>
              </a:rPr>
              <a:t>Population of Egypt</a:t>
            </a:r>
            <a:endParaRPr lang="en-US" sz="6000" u="sng" dirty="0">
              <a:solidFill>
                <a:srgbClr val="0070C0"/>
              </a:solidFill>
              <a:effectLst/>
            </a:endParaRPr>
          </a:p>
        </p:txBody>
      </p:sp>
      <p:sp>
        <p:nvSpPr>
          <p:cNvPr id="3" name="Content Placeholder 2"/>
          <p:cNvSpPr>
            <a:spLocks noGrp="1"/>
          </p:cNvSpPr>
          <p:nvPr>
            <p:ph idx="1"/>
          </p:nvPr>
        </p:nvSpPr>
        <p:spPr>
          <a:xfrm>
            <a:off x="1676400" y="1524001"/>
            <a:ext cx="6781800" cy="2895601"/>
          </a:xfrm>
        </p:spPr>
        <p:txBody>
          <a:bodyPr>
            <a:normAutofit fontScale="85000" lnSpcReduction="10000"/>
          </a:bodyPr>
          <a:lstStyle/>
          <a:p>
            <a:pPr>
              <a:buNone/>
            </a:pPr>
            <a:endParaRPr lang="en-US" sz="4400" dirty="0" smtClean="0"/>
          </a:p>
          <a:p>
            <a:r>
              <a:rPr lang="en-US" sz="4400" u="sng" dirty="0" smtClean="0"/>
              <a:t>1998:</a:t>
            </a:r>
            <a:r>
              <a:rPr lang="en-US" sz="4400" dirty="0" smtClean="0"/>
              <a:t>  66,050,004 people</a:t>
            </a:r>
          </a:p>
          <a:p>
            <a:endParaRPr lang="en-US" sz="4400" dirty="0"/>
          </a:p>
          <a:p>
            <a:r>
              <a:rPr lang="en-US" sz="4400" u="sng" dirty="0" smtClean="0"/>
              <a:t>Today:</a:t>
            </a:r>
            <a:r>
              <a:rPr lang="en-US" sz="4400" dirty="0" smtClean="0"/>
              <a:t> 78,866,635 people</a:t>
            </a:r>
            <a:endParaRPr lang="en-US" sz="4400" dirty="0"/>
          </a:p>
        </p:txBody>
      </p:sp>
      <p:pic>
        <p:nvPicPr>
          <p:cNvPr id="2050" name="Picture 2" descr="C:\Documents and Settings\200199552\Local Settings\Temporary Internet Files\Content.IE5\3KXKFEUR\MC900281097[1].wmf"/>
          <p:cNvPicPr>
            <a:picLocks noChangeAspect="1" noChangeArrowheads="1"/>
          </p:cNvPicPr>
          <p:nvPr/>
        </p:nvPicPr>
        <p:blipFill>
          <a:blip r:embed="rId3" cstate="print"/>
          <a:srcRect/>
          <a:stretch>
            <a:fillRect/>
          </a:stretch>
        </p:blipFill>
        <p:spPr bwMode="auto">
          <a:xfrm>
            <a:off x="152401" y="4191001"/>
            <a:ext cx="1451572" cy="246254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841248"/>
          </a:xfrm>
        </p:spPr>
        <p:txBody>
          <a:bodyPr/>
          <a:lstStyle/>
          <a:p>
            <a:pPr algn="ctr"/>
            <a:r>
              <a:rPr lang="en-US" dirty="0" smtClean="0">
                <a:effectLst/>
              </a:rPr>
              <a:t>Population Density</a:t>
            </a:r>
            <a:endParaRPr lang="en-US" dirty="0">
              <a:effectLst/>
            </a:endParaRPr>
          </a:p>
        </p:txBody>
      </p:sp>
      <p:sp>
        <p:nvSpPr>
          <p:cNvPr id="3" name="Content Placeholder 2"/>
          <p:cNvSpPr>
            <a:spLocks noGrp="1"/>
          </p:cNvSpPr>
          <p:nvPr>
            <p:ph sz="half" idx="1"/>
          </p:nvPr>
        </p:nvSpPr>
        <p:spPr>
          <a:xfrm>
            <a:off x="457200" y="1600201"/>
            <a:ext cx="4191000" cy="4525963"/>
          </a:xfrm>
        </p:spPr>
        <p:txBody>
          <a:bodyPr>
            <a:normAutofit lnSpcReduction="10000"/>
          </a:bodyPr>
          <a:lstStyle/>
          <a:p>
            <a:r>
              <a:rPr lang="en-US" sz="4000" u="sng" dirty="0" smtClean="0"/>
              <a:t>1998:</a:t>
            </a:r>
            <a:r>
              <a:rPr lang="en-US" sz="4000" dirty="0" smtClean="0"/>
              <a:t>  66 people per/sq kilometer.</a:t>
            </a:r>
          </a:p>
          <a:p>
            <a:pPr>
              <a:buNone/>
            </a:pPr>
            <a:endParaRPr lang="en-US" sz="4000" dirty="0" smtClean="0"/>
          </a:p>
          <a:p>
            <a:r>
              <a:rPr lang="en-US" sz="4000" u="sng" dirty="0" smtClean="0"/>
              <a:t>Today:</a:t>
            </a:r>
            <a:r>
              <a:rPr lang="en-US" sz="4000" dirty="0" smtClean="0"/>
              <a:t>  82.3 people per/sq kilometer</a:t>
            </a:r>
          </a:p>
          <a:p>
            <a:pPr>
              <a:buNone/>
            </a:pPr>
            <a:endParaRPr lang="en-US" dirty="0"/>
          </a:p>
        </p:txBody>
      </p:sp>
      <p:sp>
        <p:nvSpPr>
          <p:cNvPr id="5" name="Content Placeholder 4"/>
          <p:cNvSpPr>
            <a:spLocks noGrp="1"/>
          </p:cNvSpPr>
          <p:nvPr>
            <p:ph sz="half" idx="2"/>
          </p:nvPr>
        </p:nvSpPr>
        <p:spPr>
          <a:xfrm>
            <a:off x="4648200" y="1524000"/>
            <a:ext cx="3886200" cy="4572000"/>
          </a:xfrm>
        </p:spPr>
        <p:txBody>
          <a:bodyPr>
            <a:normAutofit lnSpcReduction="10000"/>
          </a:bodyPr>
          <a:lstStyle/>
          <a:p>
            <a:pPr>
              <a:buNone/>
            </a:pPr>
            <a:r>
              <a:rPr lang="en-US" dirty="0" smtClean="0"/>
              <a:t>     Egypt</a:t>
            </a:r>
            <a:endParaRPr lang="en-US" dirty="0"/>
          </a:p>
        </p:txBody>
      </p:sp>
      <p:pic>
        <p:nvPicPr>
          <p:cNvPr id="3074" name="Picture 2" descr="C:\Documents and Settings\200199552\Local Settings\Temporary Internet Files\Content.IE5\TOZH0TGW\MC900101104[1].wmf"/>
          <p:cNvPicPr>
            <a:picLocks noChangeAspect="1" noChangeArrowheads="1"/>
          </p:cNvPicPr>
          <p:nvPr/>
        </p:nvPicPr>
        <p:blipFill>
          <a:blip r:embed="rId3" cstate="print"/>
          <a:srcRect/>
          <a:stretch>
            <a:fillRect/>
          </a:stretch>
        </p:blipFill>
        <p:spPr bwMode="auto">
          <a:xfrm>
            <a:off x="5334000" y="2438400"/>
            <a:ext cx="3276600" cy="3429000"/>
          </a:xfrm>
          <a:prstGeom prst="rect">
            <a:avLst/>
          </a:prstGeom>
          <a:noFill/>
        </p:spPr>
      </p:pic>
      <p:pic>
        <p:nvPicPr>
          <p:cNvPr id="3076" name="Picture 4" descr="C:\Documents and Settings\200199552\Local Settings\Temporary Internet Files\Content.IE5\3KXKFEUR\MC900027680[1].wmf"/>
          <p:cNvPicPr>
            <a:picLocks noChangeAspect="1" noChangeArrowheads="1"/>
          </p:cNvPicPr>
          <p:nvPr/>
        </p:nvPicPr>
        <p:blipFill>
          <a:blip r:embed="rId4" cstate="print"/>
          <a:srcRect/>
          <a:stretch>
            <a:fillRect/>
          </a:stretch>
        </p:blipFill>
        <p:spPr bwMode="auto">
          <a:xfrm>
            <a:off x="228600" y="5715001"/>
            <a:ext cx="990600" cy="1015195"/>
          </a:xfrm>
          <a:prstGeom prst="rect">
            <a:avLst/>
          </a:prstGeom>
          <a:noFill/>
        </p:spPr>
      </p:pic>
      <p:cxnSp>
        <p:nvCxnSpPr>
          <p:cNvPr id="9" name="Straight Arrow Connector 8"/>
          <p:cNvCxnSpPr/>
          <p:nvPr/>
        </p:nvCxnSpPr>
        <p:spPr>
          <a:xfrm rot="16200000" flipH="1">
            <a:off x="5562600" y="2209800"/>
            <a:ext cx="3810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Judith\AppData\Local\Microsoft\Windows\Temporary Internet Files\Content.IE5\FFX17V5L\MC900078708[1].wmf"/>
          <p:cNvPicPr>
            <a:picLocks noChangeAspect="1" noChangeArrowheads="1"/>
          </p:cNvPicPr>
          <p:nvPr/>
        </p:nvPicPr>
        <p:blipFill>
          <a:blip r:embed="rId5" cstate="print"/>
          <a:srcRect/>
          <a:stretch>
            <a:fillRect/>
          </a:stretch>
        </p:blipFill>
        <p:spPr bwMode="auto">
          <a:xfrm>
            <a:off x="6781800" y="304800"/>
            <a:ext cx="1752600" cy="791478"/>
          </a:xfrm>
          <a:prstGeom prst="rect">
            <a:avLst/>
          </a:prstGeom>
          <a:noFill/>
        </p:spPr>
      </p:pic>
      <p:pic>
        <p:nvPicPr>
          <p:cNvPr id="10" name="Picture 2" descr="C:\Users\Judith\AppData\Local\Microsoft\Windows\Temporary Internet Files\Content.IE5\FFX17V5L\MC900078708[1].wmf"/>
          <p:cNvPicPr>
            <a:picLocks noChangeAspect="1" noChangeArrowheads="1"/>
          </p:cNvPicPr>
          <p:nvPr/>
        </p:nvPicPr>
        <p:blipFill>
          <a:blip r:embed="rId5" cstate="print"/>
          <a:srcRect/>
          <a:stretch>
            <a:fillRect/>
          </a:stretch>
        </p:blipFill>
        <p:spPr bwMode="auto">
          <a:xfrm flipH="1">
            <a:off x="609600" y="304800"/>
            <a:ext cx="1752600" cy="79147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effectLst/>
              </a:rPr>
              <a:t>Per Capita Income</a:t>
            </a:r>
            <a:endParaRPr lang="en-US" sz="4000" dirty="0">
              <a:effectLst/>
            </a:endParaRPr>
          </a:p>
        </p:txBody>
      </p:sp>
      <p:sp>
        <p:nvSpPr>
          <p:cNvPr id="3" name="Content Placeholder 2"/>
          <p:cNvSpPr>
            <a:spLocks noGrp="1"/>
          </p:cNvSpPr>
          <p:nvPr>
            <p:ph idx="1"/>
          </p:nvPr>
        </p:nvSpPr>
        <p:spPr>
          <a:xfrm rot="21175482">
            <a:off x="341105" y="2026654"/>
            <a:ext cx="8229600" cy="1098284"/>
          </a:xfrm>
        </p:spPr>
        <p:txBody>
          <a:bodyPr>
            <a:normAutofit/>
          </a:bodyPr>
          <a:lstStyle/>
          <a:p>
            <a:pPr>
              <a:buClr>
                <a:schemeClr val="accent1">
                  <a:lumMod val="75000"/>
                </a:schemeClr>
              </a:buClr>
              <a:buBlip>
                <a:blip r:embed="rId3"/>
              </a:buBlip>
            </a:pPr>
            <a:r>
              <a:rPr lang="en-US" dirty="0" smtClean="0"/>
              <a:t>Egypt’s per capita income in 1998 was $1,146 per/person.	</a:t>
            </a:r>
          </a:p>
        </p:txBody>
      </p:sp>
      <p:pic>
        <p:nvPicPr>
          <p:cNvPr id="1026" name="Picture 2" descr="C:\Documents and Settings\Shine\Local Settings\Temporary Internet Files\Content.IE5\1GOGVBPL\MC900331007[1].wmf"/>
          <p:cNvPicPr>
            <a:picLocks noChangeAspect="1" noChangeArrowheads="1"/>
          </p:cNvPicPr>
          <p:nvPr/>
        </p:nvPicPr>
        <p:blipFill>
          <a:blip r:embed="rId4" cstate="print"/>
          <a:srcRect/>
          <a:stretch>
            <a:fillRect/>
          </a:stretch>
        </p:blipFill>
        <p:spPr bwMode="auto">
          <a:xfrm>
            <a:off x="7010400" y="457200"/>
            <a:ext cx="304800" cy="582023"/>
          </a:xfrm>
          <a:prstGeom prst="rect">
            <a:avLst/>
          </a:prstGeom>
          <a:noFill/>
        </p:spPr>
      </p:pic>
      <p:pic>
        <p:nvPicPr>
          <p:cNvPr id="6" name="Picture 2" descr="C:\Documents and Settings\Shine\Local Settings\Temporary Internet Files\Content.IE5\1GOGVBPL\MC900331007[1].wmf"/>
          <p:cNvPicPr>
            <a:picLocks noChangeAspect="1" noChangeArrowheads="1"/>
          </p:cNvPicPr>
          <p:nvPr/>
        </p:nvPicPr>
        <p:blipFill>
          <a:blip r:embed="rId4" cstate="print"/>
          <a:srcRect/>
          <a:stretch>
            <a:fillRect/>
          </a:stretch>
        </p:blipFill>
        <p:spPr bwMode="auto">
          <a:xfrm>
            <a:off x="1981200" y="457200"/>
            <a:ext cx="304800" cy="582023"/>
          </a:xfrm>
          <a:prstGeom prst="rect">
            <a:avLst/>
          </a:prstGeom>
          <a:noFill/>
        </p:spPr>
      </p:pic>
      <p:sp>
        <p:nvSpPr>
          <p:cNvPr id="9" name="TextBox 8"/>
          <p:cNvSpPr txBox="1"/>
          <p:nvPr/>
        </p:nvSpPr>
        <p:spPr>
          <a:xfrm rot="21191229">
            <a:off x="1993555" y="3098648"/>
            <a:ext cx="6324600" cy="1077218"/>
          </a:xfrm>
          <a:prstGeom prst="rect">
            <a:avLst/>
          </a:prstGeom>
          <a:noFill/>
        </p:spPr>
        <p:txBody>
          <a:bodyPr wrap="square" rtlCol="0">
            <a:spAutoFit/>
          </a:bodyPr>
          <a:lstStyle/>
          <a:p>
            <a:pPr>
              <a:buBlip>
                <a:blip r:embed="rId3"/>
              </a:buBlip>
            </a:pPr>
            <a:r>
              <a:rPr lang="en-US" sz="3200" dirty="0" smtClean="0"/>
              <a:t>Today, it is $5,400 per/person.</a:t>
            </a:r>
          </a:p>
        </p:txBody>
      </p:sp>
      <p:pic>
        <p:nvPicPr>
          <p:cNvPr id="1030" name="Picture 6" descr="C:\Documents and Settings\Shine\Local Settings\Temporary Internet Files\Content.IE5\ZEMFSLCS\MC900195346[1].wmf"/>
          <p:cNvPicPr>
            <a:picLocks noChangeAspect="1" noChangeArrowheads="1"/>
          </p:cNvPicPr>
          <p:nvPr/>
        </p:nvPicPr>
        <p:blipFill>
          <a:blip r:embed="rId5" cstate="print"/>
          <a:srcRect/>
          <a:stretch>
            <a:fillRect/>
          </a:stretch>
        </p:blipFill>
        <p:spPr bwMode="auto">
          <a:xfrm flipH="1">
            <a:off x="304800" y="4876800"/>
            <a:ext cx="2748687" cy="1499616"/>
          </a:xfrm>
          <a:prstGeom prst="rect">
            <a:avLst/>
          </a:prstGeom>
          <a:noFill/>
        </p:spPr>
      </p:pic>
      <p:pic>
        <p:nvPicPr>
          <p:cNvPr id="4" name="Picture 2" descr="C:\Documents and Settings\Shine\Local Settings\Temporary Internet Files\Content.IE5\ZQQBBUH0\MC900334262[1].wmf"/>
          <p:cNvPicPr>
            <a:picLocks noChangeAspect="1" noChangeArrowheads="1"/>
          </p:cNvPicPr>
          <p:nvPr/>
        </p:nvPicPr>
        <p:blipFill>
          <a:blip r:embed="rId6" cstate="print"/>
          <a:srcRect/>
          <a:stretch>
            <a:fillRect/>
          </a:stretch>
        </p:blipFill>
        <p:spPr bwMode="auto">
          <a:xfrm>
            <a:off x="6096000" y="4114800"/>
            <a:ext cx="2511672" cy="22125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rgbClr val="6EEBEE"/>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it?</a:t>
            </a:r>
            <a:endParaRPr lang="en-US" dirty="0"/>
          </a:p>
        </p:txBody>
      </p:sp>
      <p:sp>
        <p:nvSpPr>
          <p:cNvPr id="3" name="Content Placeholder 2"/>
          <p:cNvSpPr>
            <a:spLocks noGrp="1"/>
          </p:cNvSpPr>
          <p:nvPr>
            <p:ph idx="1"/>
          </p:nvPr>
        </p:nvSpPr>
        <p:spPr>
          <a:xfrm>
            <a:off x="457200" y="1828801"/>
            <a:ext cx="8229600" cy="1981199"/>
          </a:xfrm>
        </p:spPr>
        <p:txBody>
          <a:bodyPr>
            <a:normAutofit fontScale="92500" lnSpcReduction="20000"/>
          </a:bodyPr>
          <a:lstStyle/>
          <a:p>
            <a:r>
              <a:rPr lang="en-US" sz="3600" dirty="0" smtClean="0"/>
              <a:t>Compared  to Mexico, how big is Egypt?</a:t>
            </a:r>
          </a:p>
          <a:p>
            <a:r>
              <a:rPr lang="en-US" sz="3600" dirty="0" smtClean="0"/>
              <a:t>It is slightly more than 3 times the size of Mexico.</a:t>
            </a:r>
          </a:p>
          <a:p>
            <a:endParaRPr lang="en-US" sz="3600" dirty="0" smtClean="0"/>
          </a:p>
          <a:p>
            <a:endParaRPr lang="en-US" sz="3600" dirty="0" smtClean="0"/>
          </a:p>
          <a:p>
            <a:endParaRPr lang="en-US" sz="3600" dirty="0" smtClean="0"/>
          </a:p>
          <a:p>
            <a:pPr>
              <a:buNone/>
            </a:pPr>
            <a:endParaRPr lang="en-US" sz="3600" dirty="0"/>
          </a:p>
        </p:txBody>
      </p:sp>
      <p:pic>
        <p:nvPicPr>
          <p:cNvPr id="4" name="Picture 2" descr="C:\Documents and Settings\Shine\Local Settings\Temporary Internet Files\Content.IE5\L0G7ZQ8A\MC900013491[1].wmf"/>
          <p:cNvPicPr>
            <a:picLocks noChangeAspect="1" noChangeArrowheads="1"/>
          </p:cNvPicPr>
          <p:nvPr/>
        </p:nvPicPr>
        <p:blipFill>
          <a:blip r:embed="rId2" cstate="print"/>
          <a:srcRect/>
          <a:stretch>
            <a:fillRect/>
          </a:stretch>
        </p:blipFill>
        <p:spPr bwMode="auto">
          <a:xfrm>
            <a:off x="609600" y="4800600"/>
            <a:ext cx="1153058" cy="1313078"/>
          </a:xfrm>
          <a:prstGeom prst="rect">
            <a:avLst/>
          </a:prstGeom>
          <a:noFill/>
        </p:spPr>
      </p:pic>
      <p:pic>
        <p:nvPicPr>
          <p:cNvPr id="2052" name="Picture 4" descr="http://www.aneki.com/maps_blank/Egypt_blank_outline_map.gif"/>
          <p:cNvPicPr>
            <a:picLocks noChangeAspect="1" noChangeArrowheads="1"/>
          </p:cNvPicPr>
          <p:nvPr/>
        </p:nvPicPr>
        <p:blipFill>
          <a:blip r:embed="rId3" cstate="print">
            <a:duotone>
              <a:prstClr val="black"/>
              <a:srgbClr val="D29808">
                <a:tint val="45000"/>
                <a:satMod val="400000"/>
              </a:srgbClr>
            </a:duotone>
          </a:blip>
          <a:srcRect/>
          <a:stretch>
            <a:fillRect/>
          </a:stretch>
        </p:blipFill>
        <p:spPr bwMode="auto">
          <a:xfrm>
            <a:off x="5791200" y="4267200"/>
            <a:ext cx="2066518" cy="1845668"/>
          </a:xfrm>
          <a:prstGeom prst="rect">
            <a:avLst/>
          </a:prstGeom>
          <a:noFill/>
          <a:ln>
            <a:solidFill>
              <a:srgbClr val="002060"/>
            </a:solidFill>
          </a:ln>
        </p:spPr>
      </p:pic>
      <p:sp>
        <p:nvSpPr>
          <p:cNvPr id="10" name="TextBox 9"/>
          <p:cNvSpPr txBox="1"/>
          <p:nvPr/>
        </p:nvSpPr>
        <p:spPr>
          <a:xfrm>
            <a:off x="2362200" y="4648200"/>
            <a:ext cx="2895600" cy="1446550"/>
          </a:xfrm>
          <a:prstGeom prst="rect">
            <a:avLst/>
          </a:prstGeom>
          <a:noFill/>
        </p:spPr>
        <p:txBody>
          <a:bodyPr wrap="square" rtlCol="0">
            <a:spAutoFit/>
          </a:bodyPr>
          <a:lstStyle/>
          <a:p>
            <a:r>
              <a:rPr lang="en-US" sz="8800" b="1" dirty="0" smtClean="0"/>
              <a:t>x3 =</a:t>
            </a:r>
            <a:endParaRPr lang="en-US" sz="8800" b="1" dirty="0"/>
          </a:p>
        </p:txBody>
      </p:sp>
      <p:sp>
        <p:nvSpPr>
          <p:cNvPr id="14" name="TextBox 13"/>
          <p:cNvSpPr txBox="1"/>
          <p:nvPr/>
        </p:nvSpPr>
        <p:spPr>
          <a:xfrm>
            <a:off x="6248400" y="4953000"/>
            <a:ext cx="838200" cy="369332"/>
          </a:xfrm>
          <a:prstGeom prst="rect">
            <a:avLst/>
          </a:prstGeom>
          <a:noFill/>
        </p:spPr>
        <p:txBody>
          <a:bodyPr wrap="square" rtlCol="0">
            <a:spAutoFit/>
          </a:bodyPr>
          <a:lstStyle/>
          <a:p>
            <a:r>
              <a:rPr lang="en-US" b="1" dirty="0" smtClean="0"/>
              <a:t>Egypt</a:t>
            </a:r>
            <a:endParaRPr lang="en-US" b="1" dirty="0"/>
          </a:p>
        </p:txBody>
      </p:sp>
      <p:sp>
        <p:nvSpPr>
          <p:cNvPr id="15" name="TextBox 14"/>
          <p:cNvSpPr txBox="1"/>
          <p:nvPr/>
        </p:nvSpPr>
        <p:spPr>
          <a:xfrm>
            <a:off x="685800" y="6019800"/>
            <a:ext cx="1066800" cy="369332"/>
          </a:xfrm>
          <a:prstGeom prst="rect">
            <a:avLst/>
          </a:prstGeom>
          <a:noFill/>
        </p:spPr>
        <p:txBody>
          <a:bodyPr wrap="square" rtlCol="0">
            <a:spAutoFit/>
          </a:bodyPr>
          <a:lstStyle/>
          <a:p>
            <a:r>
              <a:rPr lang="en-US" dirty="0" smtClean="0"/>
              <a:t>Mexico</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blipFill>
                  <a:blip r:embed="rId2"/>
                  <a:tile tx="0" ty="0" sx="100000" sy="100000" flip="none" algn="tl"/>
                </a:blipFill>
                <a:effectLst/>
              </a:rPr>
              <a:t>Area of Egypt</a:t>
            </a:r>
            <a:endParaRPr lang="en-US" sz="4400" dirty="0">
              <a:blipFill>
                <a:blip r:embed="rId2"/>
                <a:tile tx="0" ty="0" sx="100000" sy="100000" flip="none" algn="tl"/>
              </a:blipFill>
              <a:effectLst/>
            </a:endParaRPr>
          </a:p>
        </p:txBody>
      </p:sp>
      <p:pic>
        <p:nvPicPr>
          <p:cNvPr id="3076" name="Picture 4" descr="C:\Documents and Settings\Shine\Local Settings\Temporary Internet Files\Content.IE5\ZEMFSLCS\MP900400794[1].jpg"/>
          <p:cNvPicPr>
            <a:picLocks noChangeAspect="1" noChangeArrowheads="1"/>
          </p:cNvPicPr>
          <p:nvPr/>
        </p:nvPicPr>
        <p:blipFill>
          <a:blip r:embed="rId3" cstate="print"/>
          <a:srcRect/>
          <a:stretch>
            <a:fillRect/>
          </a:stretch>
        </p:blipFill>
        <p:spPr bwMode="auto">
          <a:xfrm>
            <a:off x="990600" y="1524000"/>
            <a:ext cx="7467600" cy="4876800"/>
          </a:xfrm>
          <a:prstGeom prst="rect">
            <a:avLst/>
          </a:prstGeom>
          <a:noFill/>
        </p:spPr>
      </p:pic>
      <p:sp>
        <p:nvSpPr>
          <p:cNvPr id="7" name="TextBox 6"/>
          <p:cNvSpPr txBox="1"/>
          <p:nvPr/>
        </p:nvSpPr>
        <p:spPr>
          <a:xfrm>
            <a:off x="2209800" y="1981201"/>
            <a:ext cx="5105400" cy="3785652"/>
          </a:xfrm>
          <a:prstGeom prst="rect">
            <a:avLst/>
          </a:prstGeom>
          <a:noFill/>
        </p:spPr>
        <p:txBody>
          <a:bodyPr wrap="square" rtlCol="0">
            <a:spAutoFit/>
          </a:bodyPr>
          <a:lstStyle/>
          <a:p>
            <a:pPr algn="ctr">
              <a:buNone/>
            </a:pPr>
            <a:r>
              <a:rPr lang="en-US" sz="4000" dirty="0" smtClean="0"/>
              <a:t> Egypt is approximately…</a:t>
            </a:r>
          </a:p>
          <a:p>
            <a:pPr>
              <a:buNone/>
            </a:pPr>
            <a:endParaRPr lang="en-US" sz="4000" dirty="0" smtClean="0"/>
          </a:p>
          <a:p>
            <a:pPr>
              <a:buNone/>
            </a:pPr>
            <a:r>
              <a:rPr lang="en-US" sz="4000" dirty="0" smtClean="0"/>
              <a:t>    385,229 sq. miles </a:t>
            </a:r>
            <a:r>
              <a:rPr lang="en-US" sz="4000" u="sng" dirty="0" smtClean="0"/>
              <a:t>or</a:t>
            </a:r>
            <a:r>
              <a:rPr lang="en-US" sz="4000" dirty="0" smtClean="0"/>
              <a:t> 997,739 sq. kilometers.</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The Highest Point in Egypt</a:t>
            </a:r>
            <a:endParaRPr lang="en-US" dirty="0">
              <a:effectLst/>
            </a:endParaRPr>
          </a:p>
        </p:txBody>
      </p:sp>
      <p:sp>
        <p:nvSpPr>
          <p:cNvPr id="3" name="Content Placeholder 2"/>
          <p:cNvSpPr>
            <a:spLocks noGrp="1"/>
          </p:cNvSpPr>
          <p:nvPr>
            <p:ph sz="half" idx="1"/>
          </p:nvPr>
        </p:nvSpPr>
        <p:spPr/>
        <p:txBody>
          <a:bodyPr>
            <a:normAutofit/>
          </a:bodyPr>
          <a:lstStyle/>
          <a:p>
            <a:r>
              <a:rPr lang="en-US" sz="4000" dirty="0" smtClean="0"/>
              <a:t>The highest point in Egypt is on Mount Catherine.</a:t>
            </a:r>
          </a:p>
          <a:p>
            <a:r>
              <a:rPr lang="en-US" sz="4000" dirty="0" smtClean="0"/>
              <a:t>This mountain is 2,629 m high.</a:t>
            </a:r>
            <a:endParaRPr lang="en-US" sz="4000" dirty="0"/>
          </a:p>
        </p:txBody>
      </p:sp>
      <p:sp>
        <p:nvSpPr>
          <p:cNvPr id="6" name="Content Placeholder 5"/>
          <p:cNvSpPr>
            <a:spLocks noGrp="1"/>
          </p:cNvSpPr>
          <p:nvPr>
            <p:ph sz="half" idx="2"/>
          </p:nvPr>
        </p:nvSpPr>
        <p:spPr>
          <a:xfrm>
            <a:off x="4648200" y="1600201"/>
            <a:ext cx="4038600" cy="3733800"/>
          </a:xfrm>
        </p:spPr>
        <p:txBody>
          <a:bodyPr/>
          <a:lstStyle/>
          <a:p>
            <a:endParaRPr lang="en-US" dirty="0"/>
          </a:p>
        </p:txBody>
      </p:sp>
      <p:pic>
        <p:nvPicPr>
          <p:cNvPr id="12290" name="Picture 2" descr="http://lh5.ggpht.com/_-ZaRgSVcOMo/SkGqsgrxR6I/AAAAAAAABa0/nGMCCZy-5IQ/IMG_2653.JPG"/>
          <p:cNvPicPr>
            <a:picLocks noChangeAspect="1" noChangeArrowheads="1"/>
          </p:cNvPicPr>
          <p:nvPr/>
        </p:nvPicPr>
        <p:blipFill>
          <a:blip r:embed="rId3" cstate="print"/>
          <a:srcRect/>
          <a:stretch>
            <a:fillRect/>
          </a:stretch>
        </p:blipFill>
        <p:spPr bwMode="auto">
          <a:xfrm>
            <a:off x="4648200" y="1600200"/>
            <a:ext cx="4114800" cy="3810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Egypt’s natural resources</a:t>
            </a:r>
            <a:endParaRPr lang="en-US" dirty="0">
              <a:effectLst/>
            </a:endParaRPr>
          </a:p>
        </p:txBody>
      </p:sp>
      <p:sp>
        <p:nvSpPr>
          <p:cNvPr id="3" name="Content Placeholder 2"/>
          <p:cNvSpPr>
            <a:spLocks noGrp="1"/>
          </p:cNvSpPr>
          <p:nvPr>
            <p:ph idx="1"/>
          </p:nvPr>
        </p:nvSpPr>
        <p:spPr/>
        <p:txBody>
          <a:bodyPr>
            <a:normAutofit/>
          </a:bodyPr>
          <a:lstStyle/>
          <a:p>
            <a:r>
              <a:rPr lang="en-US" dirty="0" smtClean="0"/>
              <a:t>Natural resources found in Egypt:</a:t>
            </a:r>
          </a:p>
          <a:p>
            <a:r>
              <a:rPr lang="en-US" sz="2800" dirty="0" smtClean="0"/>
              <a:t>Petroleum</a:t>
            </a:r>
          </a:p>
          <a:p>
            <a:r>
              <a:rPr lang="en-US" sz="2800" dirty="0" smtClean="0"/>
              <a:t>Natural gas</a:t>
            </a:r>
          </a:p>
          <a:p>
            <a:r>
              <a:rPr lang="en-US" sz="2800" dirty="0" smtClean="0"/>
              <a:t>Iron ore</a:t>
            </a:r>
          </a:p>
          <a:p>
            <a:r>
              <a:rPr lang="en-US" sz="2800" dirty="0" smtClean="0"/>
              <a:t>Limestone</a:t>
            </a:r>
          </a:p>
          <a:p>
            <a:r>
              <a:rPr lang="en-US" sz="2800" dirty="0" smtClean="0"/>
              <a:t>Lead</a:t>
            </a:r>
          </a:p>
          <a:p>
            <a:r>
              <a:rPr lang="en-US" sz="2800" dirty="0" smtClean="0"/>
              <a:t>Zinc</a:t>
            </a:r>
          </a:p>
          <a:p>
            <a:r>
              <a:rPr lang="en-US" sz="2800" dirty="0" smtClean="0"/>
              <a:t>Etc.</a:t>
            </a:r>
            <a:endParaRPr lang="en-US" sz="2800" dirty="0"/>
          </a:p>
        </p:txBody>
      </p:sp>
      <p:pic>
        <p:nvPicPr>
          <p:cNvPr id="11265" name="Picture 1" descr="C:\Documents and Settings\Shine\Local Settings\Temporary Internet Files\Content.IE5\R6N771J4\MC900156779[1].wmf"/>
          <p:cNvPicPr>
            <a:picLocks noChangeAspect="1" noChangeArrowheads="1"/>
          </p:cNvPicPr>
          <p:nvPr/>
        </p:nvPicPr>
        <p:blipFill>
          <a:blip r:embed="rId3" cstate="print"/>
          <a:srcRect/>
          <a:stretch>
            <a:fillRect/>
          </a:stretch>
        </p:blipFill>
        <p:spPr bwMode="auto">
          <a:xfrm rot="983133">
            <a:off x="6477000" y="2209800"/>
            <a:ext cx="2133600" cy="1832335"/>
          </a:xfrm>
          <a:prstGeom prst="rect">
            <a:avLst/>
          </a:prstGeom>
          <a:noFill/>
        </p:spPr>
      </p:pic>
      <p:pic>
        <p:nvPicPr>
          <p:cNvPr id="4103" name="Picture 7" descr="C:\Users\Judith\AppData\Local\Microsoft\Windows\Temporary Internet Files\Content.IE5\EOWXRWTO\MP900448674[1].jpg"/>
          <p:cNvPicPr>
            <a:picLocks noChangeAspect="1" noChangeArrowheads="1"/>
          </p:cNvPicPr>
          <p:nvPr/>
        </p:nvPicPr>
        <p:blipFill>
          <a:blip r:embed="rId4" cstate="print"/>
          <a:srcRect/>
          <a:stretch>
            <a:fillRect/>
          </a:stretch>
        </p:blipFill>
        <p:spPr bwMode="auto">
          <a:xfrm rot="20726338">
            <a:off x="3596639" y="4233078"/>
            <a:ext cx="2362200" cy="163536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3BFF3"/>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What’s the fertility rate</a:t>
            </a:r>
            <a:r>
              <a:rPr lang="en-US" dirty="0" smtClean="0"/>
              <a:t>?</a:t>
            </a:r>
            <a:endParaRPr lang="en-US" dirty="0"/>
          </a:p>
        </p:txBody>
      </p:sp>
      <p:sp>
        <p:nvSpPr>
          <p:cNvPr id="3" name="Content Placeholder 2"/>
          <p:cNvSpPr>
            <a:spLocks noGrp="1"/>
          </p:cNvSpPr>
          <p:nvPr>
            <p:ph idx="1"/>
          </p:nvPr>
        </p:nvSpPr>
        <p:spPr/>
        <p:txBody>
          <a:bodyPr/>
          <a:lstStyle/>
          <a:p>
            <a:r>
              <a:rPr lang="en-US" dirty="0" smtClean="0"/>
              <a:t>The fertility rates of Egypt from today and 1998:</a:t>
            </a:r>
          </a:p>
          <a:p>
            <a:r>
              <a:rPr lang="en-US" dirty="0" smtClean="0"/>
              <a:t>Fertility Rate:  How many children born per woman.</a:t>
            </a:r>
          </a:p>
          <a:p>
            <a:r>
              <a:rPr lang="en-US" dirty="0" smtClean="0"/>
              <a:t>1998-  3.41 children born per/women.</a:t>
            </a:r>
          </a:p>
          <a:p>
            <a:r>
              <a:rPr lang="en-US" dirty="0" smtClean="0"/>
              <a:t>Today-3.01 children born per/women.</a:t>
            </a:r>
            <a:endParaRPr lang="en-US" dirty="0"/>
          </a:p>
        </p:txBody>
      </p:sp>
      <p:pic>
        <p:nvPicPr>
          <p:cNvPr id="21505" name="Picture 1" descr="C:\Documents and Settings\Shine\Local Settings\Temporary Internet Files\Content.IE5\2LDZPJIB\MC900078796[1].wmf"/>
          <p:cNvPicPr>
            <a:picLocks noChangeAspect="1" noChangeArrowheads="1"/>
          </p:cNvPicPr>
          <p:nvPr/>
        </p:nvPicPr>
        <p:blipFill>
          <a:blip r:embed="rId2" cstate="print"/>
          <a:srcRect/>
          <a:stretch>
            <a:fillRect/>
          </a:stretch>
        </p:blipFill>
        <p:spPr bwMode="auto">
          <a:xfrm>
            <a:off x="1371600" y="5029200"/>
            <a:ext cx="838200" cy="1645818"/>
          </a:xfrm>
          <a:prstGeom prst="rect">
            <a:avLst/>
          </a:prstGeom>
          <a:noFill/>
        </p:spPr>
      </p:pic>
      <p:pic>
        <p:nvPicPr>
          <p:cNvPr id="21507" name="Picture 3" descr="C:\Documents and Settings\Shine\Local Settings\Temporary Internet Files\Content.IE5\R6N771J4\MC900310224[1].wmf"/>
          <p:cNvPicPr>
            <a:picLocks noChangeAspect="1" noChangeArrowheads="1"/>
          </p:cNvPicPr>
          <p:nvPr/>
        </p:nvPicPr>
        <p:blipFill>
          <a:blip r:embed="rId3" cstate="print"/>
          <a:srcRect/>
          <a:stretch>
            <a:fillRect/>
          </a:stretch>
        </p:blipFill>
        <p:spPr bwMode="auto">
          <a:xfrm>
            <a:off x="6553200" y="5014570"/>
            <a:ext cx="1502359" cy="184343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effectLst/>
              </a:rPr>
              <a:t>Infant Mortality Rate of Egypt</a:t>
            </a:r>
            <a:endParaRPr lang="en-US" dirty="0">
              <a:effectLst/>
            </a:endParaRPr>
          </a:p>
        </p:txBody>
      </p:sp>
      <p:sp>
        <p:nvSpPr>
          <p:cNvPr id="3" name="Content Placeholder 2"/>
          <p:cNvSpPr>
            <a:spLocks noGrp="1"/>
          </p:cNvSpPr>
          <p:nvPr>
            <p:ph idx="1"/>
          </p:nvPr>
        </p:nvSpPr>
        <p:spPr/>
        <p:txBody>
          <a:bodyPr/>
          <a:lstStyle/>
          <a:p>
            <a:r>
              <a:rPr lang="en-US" dirty="0" smtClean="0"/>
              <a:t>Today and from 1998:</a:t>
            </a:r>
          </a:p>
          <a:p>
            <a:r>
              <a:rPr lang="en-US" dirty="0" smtClean="0"/>
              <a:t>1998:  69.23 deaths/1000 live births</a:t>
            </a:r>
          </a:p>
          <a:p>
            <a:r>
              <a:rPr lang="en-US" dirty="0" smtClean="0"/>
              <a:t>Today:  27.26 deaths/1000 live births</a:t>
            </a:r>
            <a:endParaRPr lang="en-US" dirty="0"/>
          </a:p>
        </p:txBody>
      </p:sp>
      <p:pic>
        <p:nvPicPr>
          <p:cNvPr id="9217" name="Picture 1" descr="C:\Documents and Settings\Shine\Local Settings\Temporary Internet Files\Content.IE5\0M4HNHNV\MC900281373[1].wmf"/>
          <p:cNvPicPr>
            <a:picLocks noChangeAspect="1" noChangeArrowheads="1"/>
          </p:cNvPicPr>
          <p:nvPr/>
        </p:nvPicPr>
        <p:blipFill>
          <a:blip r:embed="rId3" cstate="print"/>
          <a:srcRect/>
          <a:stretch>
            <a:fillRect/>
          </a:stretch>
        </p:blipFill>
        <p:spPr bwMode="auto">
          <a:xfrm rot="474318">
            <a:off x="5867401" y="3810000"/>
            <a:ext cx="2666087" cy="2260242"/>
          </a:xfrm>
          <a:prstGeom prst="rect">
            <a:avLst/>
          </a:prstGeom>
          <a:noFill/>
        </p:spPr>
      </p:pic>
      <p:pic>
        <p:nvPicPr>
          <p:cNvPr id="9218" name="Picture 2" descr="C:\Documents and Settings\Shine\Local Settings\Temporary Internet Files\Content.IE5\ZQQBBUH0\MC900297483[1].wmf"/>
          <p:cNvPicPr>
            <a:picLocks noChangeAspect="1" noChangeArrowheads="1"/>
          </p:cNvPicPr>
          <p:nvPr/>
        </p:nvPicPr>
        <p:blipFill>
          <a:blip r:embed="rId4" cstate="print"/>
          <a:srcRect/>
          <a:stretch>
            <a:fillRect/>
          </a:stretch>
        </p:blipFill>
        <p:spPr bwMode="auto">
          <a:xfrm rot="21268053">
            <a:off x="838200" y="3733800"/>
            <a:ext cx="1905000" cy="2351466"/>
          </a:xfrm>
          <a:prstGeom prst="rect">
            <a:avLst/>
          </a:prstGeom>
          <a:noFill/>
        </p:spPr>
      </p:pic>
      <p:sp>
        <p:nvSpPr>
          <p:cNvPr id="6" name="TextBox 5"/>
          <p:cNvSpPr txBox="1"/>
          <p:nvPr/>
        </p:nvSpPr>
        <p:spPr>
          <a:xfrm>
            <a:off x="1447800" y="6172201"/>
            <a:ext cx="1066800" cy="369332"/>
          </a:xfrm>
          <a:prstGeom prst="rect">
            <a:avLst/>
          </a:prstGeom>
          <a:noFill/>
        </p:spPr>
        <p:txBody>
          <a:bodyPr wrap="square" rtlCol="0">
            <a:spAutoFit/>
          </a:bodyPr>
          <a:lstStyle/>
          <a:p>
            <a:r>
              <a:rPr lang="en-US" dirty="0" smtClean="0"/>
              <a:t>Births…</a:t>
            </a:r>
            <a:endParaRPr lang="en-US" dirty="0"/>
          </a:p>
        </p:txBody>
      </p:sp>
      <p:sp>
        <p:nvSpPr>
          <p:cNvPr id="7" name="TextBox 6"/>
          <p:cNvSpPr txBox="1"/>
          <p:nvPr/>
        </p:nvSpPr>
        <p:spPr>
          <a:xfrm>
            <a:off x="7086600" y="6172201"/>
            <a:ext cx="1219200" cy="369332"/>
          </a:xfrm>
          <a:prstGeom prst="rect">
            <a:avLst/>
          </a:prstGeom>
          <a:noFill/>
        </p:spPr>
        <p:txBody>
          <a:bodyPr wrap="square" rtlCol="0">
            <a:spAutoFit/>
          </a:bodyPr>
          <a:lstStyle/>
          <a:p>
            <a:r>
              <a:rPr lang="en-US" dirty="0" smtClean="0"/>
              <a:t>Deaths…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7030A0"/>
                </a:solidFill>
                <a:effectLst/>
                <a:latin typeface="Comic Sans MS" pitchFamily="66" charset="0"/>
              </a:rPr>
              <a:t>W</a:t>
            </a:r>
            <a:r>
              <a:rPr lang="en-US" sz="4000" cap="none" dirty="0" smtClean="0">
                <a:solidFill>
                  <a:srgbClr val="7030A0"/>
                </a:solidFill>
                <a:effectLst/>
                <a:latin typeface="Comic Sans MS" pitchFamily="66" charset="0"/>
              </a:rPr>
              <a:t>hat is the life expectancy</a:t>
            </a:r>
            <a:r>
              <a:rPr lang="en-US" sz="4000" dirty="0" smtClean="0">
                <a:solidFill>
                  <a:srgbClr val="7030A0"/>
                </a:solidFill>
                <a:effectLst/>
                <a:latin typeface="Comic Sans MS" pitchFamily="66" charset="0"/>
              </a:rPr>
              <a:t>?</a:t>
            </a:r>
            <a:endParaRPr lang="en-US" sz="4000" dirty="0">
              <a:solidFill>
                <a:srgbClr val="7030A0"/>
              </a:solidFill>
              <a:effectLst/>
              <a:latin typeface="Comic Sans MS" pitchFamily="66" charset="0"/>
            </a:endParaRPr>
          </a:p>
        </p:txBody>
      </p:sp>
      <p:sp>
        <p:nvSpPr>
          <p:cNvPr id="3" name="Content Placeholder 2"/>
          <p:cNvSpPr>
            <a:spLocks noGrp="1"/>
          </p:cNvSpPr>
          <p:nvPr>
            <p:ph idx="1"/>
          </p:nvPr>
        </p:nvSpPr>
        <p:spPr/>
        <p:txBody>
          <a:bodyPr/>
          <a:lstStyle/>
          <a:p>
            <a:pPr>
              <a:buClr>
                <a:srgbClr val="9099EC"/>
              </a:buClr>
              <a:buFont typeface="Wingdings 2" pitchFamily="18" charset="2"/>
              <a:buChar char=""/>
            </a:pPr>
            <a:r>
              <a:rPr lang="en-US" dirty="0" smtClean="0">
                <a:latin typeface="Comic Sans MS" pitchFamily="66" charset="0"/>
              </a:rPr>
              <a:t>How long are the people of Egypt expected to live?</a:t>
            </a:r>
          </a:p>
          <a:p>
            <a:pPr>
              <a:buClr>
                <a:srgbClr val="9099EC"/>
              </a:buClr>
              <a:buFont typeface="Wingdings 2" pitchFamily="18" charset="2"/>
              <a:buChar char=""/>
            </a:pPr>
            <a:r>
              <a:rPr lang="en-US" dirty="0" smtClean="0">
                <a:latin typeface="Comic Sans MS" pitchFamily="66" charset="0"/>
              </a:rPr>
              <a:t>1998-  62.1 years</a:t>
            </a:r>
          </a:p>
          <a:p>
            <a:pPr>
              <a:buClr>
                <a:srgbClr val="9099EC"/>
              </a:buClr>
              <a:buFont typeface="Wingdings 2" pitchFamily="18" charset="2"/>
              <a:buChar char=""/>
            </a:pPr>
            <a:r>
              <a:rPr lang="en-US" dirty="0" smtClean="0">
                <a:latin typeface="Comic Sans MS" pitchFamily="66" charset="0"/>
              </a:rPr>
              <a:t>Today-  72.12 years</a:t>
            </a:r>
            <a:endParaRPr lang="en-US" dirty="0">
              <a:latin typeface="Comic Sans MS" pitchFamily="66" charset="0"/>
            </a:endParaRPr>
          </a:p>
        </p:txBody>
      </p:sp>
      <p:pic>
        <p:nvPicPr>
          <p:cNvPr id="8194" name="Picture 2" descr="C:\Documents and Settings\Shine\Local Settings\Temporary Internet Files\Content.IE5\3BC07LAL\MC900441498[1].png"/>
          <p:cNvPicPr>
            <a:picLocks noChangeAspect="1" noChangeArrowheads="1"/>
          </p:cNvPicPr>
          <p:nvPr/>
        </p:nvPicPr>
        <p:blipFill>
          <a:blip r:embed="rId3" cstate="print"/>
          <a:srcRect/>
          <a:stretch>
            <a:fillRect/>
          </a:stretch>
        </p:blipFill>
        <p:spPr bwMode="auto">
          <a:xfrm>
            <a:off x="8153400" y="609600"/>
            <a:ext cx="533400" cy="533400"/>
          </a:xfrm>
          <a:prstGeom prst="rect">
            <a:avLst/>
          </a:prstGeom>
          <a:noFill/>
        </p:spPr>
      </p:pic>
      <p:pic>
        <p:nvPicPr>
          <p:cNvPr id="6" name="Picture 2" descr="C:\Documents and Settings\Shine\Local Settings\Temporary Internet Files\Content.IE5\3BC07LAL\MC900441498[1].png"/>
          <p:cNvPicPr>
            <a:picLocks noChangeAspect="1" noChangeArrowheads="1"/>
          </p:cNvPicPr>
          <p:nvPr/>
        </p:nvPicPr>
        <p:blipFill>
          <a:blip r:embed="rId3" cstate="print"/>
          <a:srcRect/>
          <a:stretch>
            <a:fillRect/>
          </a:stretch>
        </p:blipFill>
        <p:spPr bwMode="auto">
          <a:xfrm>
            <a:off x="609600" y="609600"/>
            <a:ext cx="533400" cy="533400"/>
          </a:xfrm>
          <a:prstGeom prst="rect">
            <a:avLst/>
          </a:prstGeom>
          <a:noFill/>
        </p:spPr>
      </p:pic>
      <p:pic>
        <p:nvPicPr>
          <p:cNvPr id="3074" name="Picture 2" descr="C:\Users\Judith\AppData\Local\Microsoft\Windows\Temporary Internet Files\Content.IE5\FFX17V5L\MC900058899[1].wmf"/>
          <p:cNvPicPr>
            <a:picLocks noChangeAspect="1" noChangeArrowheads="1"/>
          </p:cNvPicPr>
          <p:nvPr/>
        </p:nvPicPr>
        <p:blipFill>
          <a:blip r:embed="rId4" cstate="print"/>
          <a:srcRect/>
          <a:stretch>
            <a:fillRect/>
          </a:stretch>
        </p:blipFill>
        <p:spPr bwMode="auto">
          <a:xfrm rot="586802">
            <a:off x="6931099" y="4379320"/>
            <a:ext cx="1481328" cy="1884578"/>
          </a:xfrm>
          <a:prstGeom prst="rect">
            <a:avLst/>
          </a:prstGeom>
          <a:noFill/>
        </p:spPr>
      </p:pic>
      <p:pic>
        <p:nvPicPr>
          <p:cNvPr id="3075" name="Picture 3" descr="C:\Users\Judith\AppData\Local\Microsoft\Windows\Temporary Internet Files\Content.IE5\EOWXRWTO\MC900434667[1].wmf"/>
          <p:cNvPicPr>
            <a:picLocks noChangeAspect="1" noChangeArrowheads="1"/>
          </p:cNvPicPr>
          <p:nvPr/>
        </p:nvPicPr>
        <p:blipFill>
          <a:blip r:embed="rId5" cstate="print"/>
          <a:srcRect/>
          <a:stretch>
            <a:fillRect/>
          </a:stretch>
        </p:blipFill>
        <p:spPr bwMode="auto">
          <a:xfrm flipH="1">
            <a:off x="5410200" y="3048000"/>
            <a:ext cx="2438400" cy="1714500"/>
          </a:xfrm>
          <a:prstGeom prst="rect">
            <a:avLst/>
          </a:prstGeom>
          <a:noFill/>
        </p:spPr>
      </p:pic>
      <p:pic>
        <p:nvPicPr>
          <p:cNvPr id="3076" name="Picture 4" descr="C:\Users\Judith\AppData\Local\Microsoft\Windows\Temporary Internet Files\Content.IE5\EOWXRWTO\MC900364682[1].wmf"/>
          <p:cNvPicPr>
            <a:picLocks noChangeAspect="1" noChangeArrowheads="1"/>
          </p:cNvPicPr>
          <p:nvPr/>
        </p:nvPicPr>
        <p:blipFill>
          <a:blip r:embed="rId6" cstate="print"/>
          <a:srcRect/>
          <a:stretch>
            <a:fillRect/>
          </a:stretch>
        </p:blipFill>
        <p:spPr bwMode="auto">
          <a:xfrm>
            <a:off x="6172200" y="3200400"/>
            <a:ext cx="863651" cy="904799"/>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1295400"/>
          </a:xfrm>
          <a:effectLst/>
        </p:spPr>
        <p:txBody>
          <a:bodyPr>
            <a:noAutofit/>
          </a:bodyPr>
          <a:lstStyle/>
          <a:p>
            <a:pPr algn="ctr"/>
            <a:r>
              <a:rPr lang="en-US" b="1" dirty="0" smtClean="0">
                <a:effectLst/>
                <a:latin typeface="Papyrus" pitchFamily="66" charset="0"/>
                <a:cs typeface="Arial" pitchFamily="34" charset="0"/>
              </a:rPr>
              <a:t>W</a:t>
            </a:r>
            <a:r>
              <a:rPr lang="en-US" b="1" cap="none" dirty="0" smtClean="0">
                <a:effectLst/>
                <a:latin typeface="Papyrus" pitchFamily="66" charset="0"/>
                <a:cs typeface="Arial" pitchFamily="34" charset="0"/>
              </a:rPr>
              <a:t>hat kind of paperwork do you need to enter  Egypt?</a:t>
            </a:r>
            <a:endParaRPr lang="en-US" b="1" dirty="0">
              <a:effectLst/>
              <a:latin typeface="Papyrus" pitchFamily="66" charset="0"/>
              <a:cs typeface="Arial" pitchFamily="34" charset="0"/>
            </a:endParaRPr>
          </a:p>
        </p:txBody>
      </p:sp>
      <p:sp>
        <p:nvSpPr>
          <p:cNvPr id="6" name="Content Placeholder 5"/>
          <p:cNvSpPr>
            <a:spLocks noGrp="1"/>
          </p:cNvSpPr>
          <p:nvPr>
            <p:ph idx="1"/>
          </p:nvPr>
        </p:nvSpPr>
        <p:spPr>
          <a:xfrm>
            <a:off x="228600" y="1676400"/>
            <a:ext cx="6477000" cy="2133600"/>
          </a:xfrm>
        </p:spPr>
        <p:txBody>
          <a:bodyPr>
            <a:normAutofit lnSpcReduction="10000"/>
          </a:bodyPr>
          <a:lstStyle/>
          <a:p>
            <a:endParaRPr lang="en-US" b="1" dirty="0" smtClean="0"/>
          </a:p>
          <a:p>
            <a:r>
              <a:rPr lang="en-US" b="1" dirty="0" smtClean="0">
                <a:latin typeface="Papyrus" pitchFamily="66" charset="0"/>
              </a:rPr>
              <a:t>You need a passport and a visa to get into Egypt.</a:t>
            </a:r>
          </a:p>
          <a:p>
            <a:r>
              <a:rPr lang="en-US" b="1" dirty="0" smtClean="0">
                <a:latin typeface="Papyrus" pitchFamily="66" charset="0"/>
              </a:rPr>
              <a:t>It is a $15 fee for a 30-day visa.</a:t>
            </a:r>
            <a:endParaRPr lang="en-US" b="1" dirty="0">
              <a:latin typeface="Papyrus" pitchFamily="66" charset="0"/>
            </a:endParaRPr>
          </a:p>
        </p:txBody>
      </p:sp>
      <p:pic>
        <p:nvPicPr>
          <p:cNvPr id="1026" name="Picture 2" descr="C:\Documents and Settings\Shine\Local Settings\Temporary Internet Files\Content.IE5\R6N771J4\MP900314381[1].jpg"/>
          <p:cNvPicPr>
            <a:picLocks noChangeAspect="1" noChangeArrowheads="1"/>
          </p:cNvPicPr>
          <p:nvPr/>
        </p:nvPicPr>
        <p:blipFill>
          <a:blip r:embed="rId3" cstate="print"/>
          <a:srcRect/>
          <a:stretch>
            <a:fillRect/>
          </a:stretch>
        </p:blipFill>
        <p:spPr bwMode="auto">
          <a:xfrm rot="618542">
            <a:off x="6464062" y="3663422"/>
            <a:ext cx="2001983" cy="2590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28" name="Picture 4" descr="C:\Documents and Settings\Shine\Local Settings\Temporary Internet Files\Content.IE5\5AD92SK0\MP900430936[1].jpg"/>
          <p:cNvPicPr>
            <a:picLocks noChangeAspect="1" noChangeArrowheads="1"/>
          </p:cNvPicPr>
          <p:nvPr/>
        </p:nvPicPr>
        <p:blipFill>
          <a:blip r:embed="rId4" cstate="print"/>
          <a:srcRect/>
          <a:stretch>
            <a:fillRect/>
          </a:stretch>
        </p:blipFill>
        <p:spPr bwMode="auto">
          <a:xfrm rot="20946700">
            <a:off x="609601" y="4495801"/>
            <a:ext cx="3198252" cy="18240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FFCC"/>
            </a:gs>
            <a:gs pos="39999">
              <a:srgbClr val="85C2FF"/>
            </a:gs>
            <a:gs pos="70000">
              <a:srgbClr val="C4D6EB"/>
            </a:gs>
            <a:gs pos="100000">
              <a:srgbClr val="FFEBFA"/>
            </a:gs>
          </a:gsLst>
          <a:lin ang="2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latin typeface="BankGothic Md BT" pitchFamily="34" charset="0"/>
              </a:rPr>
              <a:t>Literacy rates of Egypt</a:t>
            </a:r>
            <a:endParaRPr lang="en-US" dirty="0">
              <a:effectLst/>
              <a:latin typeface="BankGothic Md BT" pitchFamily="34" charset="0"/>
            </a:endParaRPr>
          </a:p>
        </p:txBody>
      </p:sp>
      <p:sp>
        <p:nvSpPr>
          <p:cNvPr id="3" name="Content Placeholder 2"/>
          <p:cNvSpPr>
            <a:spLocks noGrp="1"/>
          </p:cNvSpPr>
          <p:nvPr>
            <p:ph idx="1"/>
          </p:nvPr>
        </p:nvSpPr>
        <p:spPr>
          <a:xfrm>
            <a:off x="152400" y="1524000"/>
            <a:ext cx="8686800" cy="4525963"/>
          </a:xfrm>
        </p:spPr>
        <p:txBody>
          <a:bodyPr/>
          <a:lstStyle/>
          <a:p>
            <a:pPr>
              <a:buNone/>
            </a:pPr>
            <a:r>
              <a:rPr lang="en-US" sz="2400" dirty="0" smtClean="0">
                <a:latin typeface="Bradley Hand ITC" pitchFamily="66" charset="0"/>
              </a:rPr>
              <a:t>Literacy rate- people over the age of 15 that can read and write.</a:t>
            </a:r>
          </a:p>
          <a:p>
            <a:pPr algn="ctr">
              <a:buNone/>
            </a:pPr>
            <a:endParaRPr lang="en-US" dirty="0" smtClean="0"/>
          </a:p>
          <a:p>
            <a:pPr algn="ctr">
              <a:buNone/>
            </a:pPr>
            <a:r>
              <a:rPr lang="en-US" dirty="0" smtClean="0"/>
              <a:t>  1998:  51.4%</a:t>
            </a:r>
          </a:p>
          <a:p>
            <a:pPr algn="ctr">
              <a:buNone/>
            </a:pPr>
            <a:r>
              <a:rPr lang="en-US" dirty="0" smtClean="0"/>
              <a:t>Today:71.4%</a:t>
            </a:r>
            <a:endParaRPr lang="en-US" dirty="0"/>
          </a:p>
        </p:txBody>
      </p:sp>
      <p:pic>
        <p:nvPicPr>
          <p:cNvPr id="7170" name="Picture 2" descr="C:\Documents and Settings\Shine\Local Settings\Temporary Internet Files\Content.IE5\L0G7ZQ8A\MC900312180[1].wmf"/>
          <p:cNvPicPr>
            <a:picLocks noChangeAspect="1" noChangeArrowheads="1"/>
          </p:cNvPicPr>
          <p:nvPr/>
        </p:nvPicPr>
        <p:blipFill>
          <a:blip r:embed="rId2" cstate="print"/>
          <a:srcRect/>
          <a:stretch>
            <a:fillRect/>
          </a:stretch>
        </p:blipFill>
        <p:spPr bwMode="auto">
          <a:xfrm>
            <a:off x="152400" y="3429000"/>
            <a:ext cx="2673313" cy="2216506"/>
          </a:xfrm>
          <a:prstGeom prst="rect">
            <a:avLst/>
          </a:prstGeom>
          <a:noFill/>
        </p:spPr>
      </p:pic>
      <p:pic>
        <p:nvPicPr>
          <p:cNvPr id="7171" name="Picture 3" descr="C:\Documents and Settings\Shine\Local Settings\Temporary Internet Files\Content.IE5\ZQQBBUH0\MM900040933[1].gif"/>
          <p:cNvPicPr>
            <a:picLocks noChangeAspect="1" noChangeArrowheads="1" noCrop="1"/>
          </p:cNvPicPr>
          <p:nvPr/>
        </p:nvPicPr>
        <p:blipFill>
          <a:blip r:embed="rId3" cstate="print"/>
          <a:srcRect/>
          <a:stretch>
            <a:fillRect/>
          </a:stretch>
        </p:blipFill>
        <p:spPr bwMode="auto">
          <a:xfrm flipH="1">
            <a:off x="8382000" y="457200"/>
            <a:ext cx="762000" cy="583096"/>
          </a:xfrm>
          <a:prstGeom prst="rect">
            <a:avLst/>
          </a:prstGeom>
          <a:noFill/>
        </p:spPr>
      </p:pic>
      <p:pic>
        <p:nvPicPr>
          <p:cNvPr id="7" name="Picture 3" descr="C:\Documents and Settings\Shine\Local Settings\Temporary Internet Files\Content.IE5\ZQQBBUH0\MM900040933[1].gif"/>
          <p:cNvPicPr>
            <a:picLocks noChangeAspect="1" noChangeArrowheads="1" noCrop="1"/>
          </p:cNvPicPr>
          <p:nvPr/>
        </p:nvPicPr>
        <p:blipFill>
          <a:blip r:embed="rId3" cstate="print"/>
          <a:srcRect/>
          <a:stretch>
            <a:fillRect/>
          </a:stretch>
        </p:blipFill>
        <p:spPr bwMode="auto">
          <a:xfrm>
            <a:off x="152400" y="518719"/>
            <a:ext cx="685800" cy="553674"/>
          </a:xfrm>
          <a:prstGeom prst="rect">
            <a:avLst/>
          </a:prstGeom>
          <a:noFill/>
        </p:spPr>
      </p:pic>
      <p:pic>
        <p:nvPicPr>
          <p:cNvPr id="6145" name="Picture 1" descr="C:\Documents and Settings\Shine\Local Settings\Temporary Internet Files\Content.IE5\L0G7ZQ8A\MC900295069[1].wmf"/>
          <p:cNvPicPr>
            <a:picLocks noChangeAspect="1" noChangeArrowheads="1"/>
          </p:cNvPicPr>
          <p:nvPr/>
        </p:nvPicPr>
        <p:blipFill>
          <a:blip r:embed="rId4" cstate="print"/>
          <a:srcRect/>
          <a:stretch>
            <a:fillRect/>
          </a:stretch>
        </p:blipFill>
        <p:spPr bwMode="auto">
          <a:xfrm flipH="1">
            <a:off x="7391400" y="2743200"/>
            <a:ext cx="1143000" cy="1316736"/>
          </a:xfrm>
          <a:prstGeom prst="rect">
            <a:avLst/>
          </a:prstGeom>
          <a:noFill/>
        </p:spPr>
      </p:pic>
      <p:pic>
        <p:nvPicPr>
          <p:cNvPr id="6146" name="Picture 2" descr="C:\Documents and Settings\Shine\Local Settings\Temporary Internet Files\Content.IE5\2LDZPJIB\MC900440424[1].wmf"/>
          <p:cNvPicPr>
            <a:picLocks noChangeAspect="1" noChangeArrowheads="1"/>
          </p:cNvPicPr>
          <p:nvPr/>
        </p:nvPicPr>
        <p:blipFill>
          <a:blip r:embed="rId5" cstate="print"/>
          <a:srcRect/>
          <a:stretch>
            <a:fillRect/>
          </a:stretch>
        </p:blipFill>
        <p:spPr bwMode="auto">
          <a:xfrm>
            <a:off x="5334000" y="4343400"/>
            <a:ext cx="1827886" cy="150601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latin typeface="Papyrus" pitchFamily="66" charset="0"/>
              </a:rPr>
              <a:t>M</a:t>
            </a:r>
            <a:r>
              <a:rPr lang="en-US" cap="none" dirty="0" smtClean="0">
                <a:effectLst/>
                <a:latin typeface="Papyrus" pitchFamily="66" charset="0"/>
              </a:rPr>
              <a:t>ajor ethnic groups</a:t>
            </a:r>
            <a:endParaRPr lang="en-US" dirty="0">
              <a:effectLst/>
              <a:latin typeface="Papyrus" pitchFamily="66" charset="0"/>
            </a:endParaRPr>
          </a:p>
        </p:txBody>
      </p:sp>
      <p:sp>
        <p:nvSpPr>
          <p:cNvPr id="3" name="Content Placeholder 2"/>
          <p:cNvSpPr>
            <a:spLocks noGrp="1"/>
          </p:cNvSpPr>
          <p:nvPr>
            <p:ph idx="1"/>
          </p:nvPr>
        </p:nvSpPr>
        <p:spPr/>
        <p:txBody>
          <a:bodyPr/>
          <a:lstStyle/>
          <a:p>
            <a:r>
              <a:rPr lang="en-US" dirty="0" smtClean="0"/>
              <a:t>Egyptian:  99.6%</a:t>
            </a:r>
          </a:p>
          <a:p>
            <a:r>
              <a:rPr lang="en-US" dirty="0" smtClean="0"/>
              <a:t>Other:  .4%</a:t>
            </a:r>
          </a:p>
          <a:p>
            <a:endParaRPr lang="en-US" dirty="0"/>
          </a:p>
        </p:txBody>
      </p:sp>
      <p:graphicFrame>
        <p:nvGraphicFramePr>
          <p:cNvPr id="4" name="Chart 3"/>
          <p:cNvGraphicFramePr/>
          <p:nvPr/>
        </p:nvGraphicFramePr>
        <p:xfrm>
          <a:off x="5105400" y="1219200"/>
          <a:ext cx="3581400" cy="2260600"/>
        </p:xfrm>
        <a:graphic>
          <a:graphicData uri="http://schemas.openxmlformats.org/drawingml/2006/chart">
            <c:chart xmlns:c="http://schemas.openxmlformats.org/drawingml/2006/chart" xmlns:r="http://schemas.openxmlformats.org/officeDocument/2006/relationships" r:id="rId3"/>
          </a:graphicData>
        </a:graphic>
      </p:graphicFrame>
      <p:pic>
        <p:nvPicPr>
          <p:cNvPr id="5121" name="Picture 1" descr="C:\Documents and Settings\Shine\Local Settings\Temporary Internet Files\Content.IE5\3BC07LAL\MC900436652[1].wmf"/>
          <p:cNvPicPr>
            <a:picLocks noChangeAspect="1" noChangeArrowheads="1"/>
          </p:cNvPicPr>
          <p:nvPr/>
        </p:nvPicPr>
        <p:blipFill>
          <a:blip r:embed="rId4" cstate="print"/>
          <a:srcRect/>
          <a:stretch>
            <a:fillRect/>
          </a:stretch>
        </p:blipFill>
        <p:spPr bwMode="auto">
          <a:xfrm>
            <a:off x="2133600" y="3962400"/>
            <a:ext cx="758825" cy="1825625"/>
          </a:xfrm>
          <a:prstGeom prst="rect">
            <a:avLst/>
          </a:prstGeom>
          <a:noFill/>
        </p:spPr>
      </p:pic>
      <p:pic>
        <p:nvPicPr>
          <p:cNvPr id="5122" name="Picture 2" descr="C:\Documents and Settings\Shine\Local Settings\Temporary Internet Files\Content.IE5\0M4HNHNV\MC900436666[1].wmf"/>
          <p:cNvPicPr>
            <a:picLocks noChangeAspect="1" noChangeArrowheads="1"/>
          </p:cNvPicPr>
          <p:nvPr/>
        </p:nvPicPr>
        <p:blipFill>
          <a:blip r:embed="rId5" cstate="print"/>
          <a:srcRect/>
          <a:stretch>
            <a:fillRect/>
          </a:stretch>
        </p:blipFill>
        <p:spPr bwMode="auto">
          <a:xfrm>
            <a:off x="7391400" y="4114800"/>
            <a:ext cx="635000" cy="1822450"/>
          </a:xfrm>
          <a:prstGeom prst="rect">
            <a:avLst/>
          </a:prstGeom>
          <a:noFill/>
        </p:spPr>
      </p:pic>
      <p:pic>
        <p:nvPicPr>
          <p:cNvPr id="5123" name="Picture 3" descr="C:\Documents and Settings\Shine\Local Settings\Temporary Internet Files\Content.IE5\1GOGVBPL\MC900436668[1].wmf"/>
          <p:cNvPicPr>
            <a:picLocks noChangeAspect="1" noChangeArrowheads="1"/>
          </p:cNvPicPr>
          <p:nvPr/>
        </p:nvPicPr>
        <p:blipFill>
          <a:blip r:embed="rId6" cstate="print"/>
          <a:srcRect/>
          <a:stretch>
            <a:fillRect/>
          </a:stretch>
        </p:blipFill>
        <p:spPr bwMode="auto">
          <a:xfrm flipH="1">
            <a:off x="914400" y="4191000"/>
            <a:ext cx="920750" cy="1828800"/>
          </a:xfrm>
          <a:prstGeom prst="rect">
            <a:avLst/>
          </a:prstGeom>
          <a:noFill/>
        </p:spPr>
      </p:pic>
      <p:pic>
        <p:nvPicPr>
          <p:cNvPr id="5124" name="Picture 4" descr="C:\Documents and Settings\Shine\Local Settings\Temporary Internet Files\Content.IE5\5AD92SK0\MC900436634[1].wmf"/>
          <p:cNvPicPr>
            <a:picLocks noChangeAspect="1" noChangeArrowheads="1"/>
          </p:cNvPicPr>
          <p:nvPr/>
        </p:nvPicPr>
        <p:blipFill>
          <a:blip r:embed="rId7" cstate="print"/>
          <a:srcRect/>
          <a:stretch>
            <a:fillRect/>
          </a:stretch>
        </p:blipFill>
        <p:spPr bwMode="auto">
          <a:xfrm>
            <a:off x="6477000" y="3962400"/>
            <a:ext cx="647700" cy="1828800"/>
          </a:xfrm>
          <a:prstGeom prst="rect">
            <a:avLst/>
          </a:prstGeom>
          <a:noFill/>
        </p:spPr>
      </p:pic>
      <p:pic>
        <p:nvPicPr>
          <p:cNvPr id="5125" name="Picture 5" descr="C:\Documents and Settings\Shine\Local Settings\Temporary Internet Files\Content.IE5\60KG8T7T\MC900037405[1].wmf"/>
          <p:cNvPicPr>
            <a:picLocks noChangeAspect="1" noChangeArrowheads="1"/>
          </p:cNvPicPr>
          <p:nvPr/>
        </p:nvPicPr>
        <p:blipFill>
          <a:blip r:embed="rId8" cstate="print"/>
          <a:srcRect/>
          <a:stretch>
            <a:fillRect/>
          </a:stretch>
        </p:blipFill>
        <p:spPr bwMode="auto">
          <a:xfrm>
            <a:off x="3886200" y="3810000"/>
            <a:ext cx="1462126" cy="17986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099E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Major Religions</a:t>
            </a:r>
            <a:endParaRPr lang="en-US" dirty="0">
              <a:effectLst/>
            </a:endParaRPr>
          </a:p>
        </p:txBody>
      </p:sp>
      <p:sp>
        <p:nvSpPr>
          <p:cNvPr id="3" name="Content Placeholder 2"/>
          <p:cNvSpPr>
            <a:spLocks noGrp="1"/>
          </p:cNvSpPr>
          <p:nvPr>
            <p:ph idx="1"/>
          </p:nvPr>
        </p:nvSpPr>
        <p:spPr/>
        <p:txBody>
          <a:bodyPr/>
          <a:lstStyle/>
          <a:p>
            <a:pPr>
              <a:buBlip>
                <a:blip r:embed="rId2"/>
              </a:buBlip>
            </a:pPr>
            <a:r>
              <a:rPr lang="en-US" b="1" dirty="0" smtClean="0">
                <a:solidFill>
                  <a:schemeClr val="tx2">
                    <a:lumMod val="50000"/>
                  </a:schemeClr>
                </a:solidFill>
                <a:latin typeface="Tempus Sans ITC" pitchFamily="82" charset="0"/>
                <a:cs typeface="Tahoma" pitchFamily="34" charset="0"/>
              </a:rPr>
              <a:t>Islam(Mostly Sunni):  90%</a:t>
            </a:r>
          </a:p>
          <a:p>
            <a:pPr>
              <a:buBlip>
                <a:blip r:embed="rId3"/>
              </a:buBlip>
            </a:pPr>
            <a:r>
              <a:rPr lang="en-US" b="1" dirty="0" smtClean="0">
                <a:solidFill>
                  <a:schemeClr val="tx2">
                    <a:lumMod val="50000"/>
                  </a:schemeClr>
                </a:solidFill>
                <a:latin typeface="Tempus Sans ITC" pitchFamily="82" charset="0"/>
                <a:cs typeface="Tahoma" pitchFamily="34" charset="0"/>
              </a:rPr>
              <a:t>Coptic:  9%</a:t>
            </a:r>
          </a:p>
          <a:p>
            <a:pPr>
              <a:buClr>
                <a:schemeClr val="accent4">
                  <a:lumMod val="75000"/>
                </a:schemeClr>
              </a:buClr>
              <a:buFont typeface="Wingdings 2" pitchFamily="18" charset="2"/>
              <a:buChar char=""/>
            </a:pPr>
            <a:r>
              <a:rPr lang="en-US" b="1" dirty="0" smtClean="0">
                <a:solidFill>
                  <a:schemeClr val="tx2">
                    <a:lumMod val="50000"/>
                  </a:schemeClr>
                </a:solidFill>
                <a:latin typeface="Tempus Sans ITC" pitchFamily="82" charset="0"/>
                <a:cs typeface="Tahoma" pitchFamily="34" charset="0"/>
              </a:rPr>
              <a:t>Christian:  1%</a:t>
            </a:r>
          </a:p>
          <a:p>
            <a:endParaRPr lang="en-US" dirty="0"/>
          </a:p>
        </p:txBody>
      </p:sp>
      <p:pic>
        <p:nvPicPr>
          <p:cNvPr id="5123" name="Picture 3" descr="C:\Documents and Settings\Shine\Local Settings\Temporary Internet Files\Content.IE5\5O7N9MP1\MC900048038[1].wmf"/>
          <p:cNvPicPr>
            <a:picLocks noChangeAspect="1" noChangeArrowheads="1"/>
          </p:cNvPicPr>
          <p:nvPr/>
        </p:nvPicPr>
        <p:blipFill>
          <a:blip r:embed="rId4" cstate="print"/>
          <a:srcRect/>
          <a:stretch>
            <a:fillRect/>
          </a:stretch>
        </p:blipFill>
        <p:spPr bwMode="auto">
          <a:xfrm>
            <a:off x="7010400" y="304800"/>
            <a:ext cx="1516380" cy="2421630"/>
          </a:xfrm>
          <a:prstGeom prst="rect">
            <a:avLst/>
          </a:prstGeom>
          <a:noFill/>
        </p:spPr>
      </p:pic>
      <p:pic>
        <p:nvPicPr>
          <p:cNvPr id="5125" name="Picture 5" descr="C:\Documents and Settings\Shine\Local Settings\Temporary Internet Files\Content.IE5\R6N771J4\MC900276836[1].wmf"/>
          <p:cNvPicPr>
            <a:picLocks noChangeAspect="1" noChangeArrowheads="1"/>
          </p:cNvPicPr>
          <p:nvPr/>
        </p:nvPicPr>
        <p:blipFill>
          <a:blip r:embed="rId3" cstate="print"/>
          <a:srcRect/>
          <a:stretch>
            <a:fillRect/>
          </a:stretch>
        </p:blipFill>
        <p:spPr bwMode="auto">
          <a:xfrm>
            <a:off x="2590800" y="4953000"/>
            <a:ext cx="1827887" cy="1733702"/>
          </a:xfrm>
          <a:prstGeom prst="rect">
            <a:avLst/>
          </a:prstGeom>
          <a:noFill/>
        </p:spPr>
      </p:pic>
      <p:pic>
        <p:nvPicPr>
          <p:cNvPr id="5126" name="Picture 6" descr="C:\Documents and Settings\Shine\Local Settings\Temporary Internet Files\Content.IE5\0M4HNHNV\MC900436309[1].png"/>
          <p:cNvPicPr>
            <a:picLocks noChangeAspect="1" noChangeArrowheads="1"/>
          </p:cNvPicPr>
          <p:nvPr/>
        </p:nvPicPr>
        <p:blipFill>
          <a:blip r:embed="rId5" cstate="print"/>
          <a:srcRect/>
          <a:stretch>
            <a:fillRect/>
          </a:stretch>
        </p:blipFill>
        <p:spPr bwMode="auto">
          <a:xfrm>
            <a:off x="152400" y="3352800"/>
            <a:ext cx="2201333" cy="1981200"/>
          </a:xfrm>
          <a:prstGeom prst="rect">
            <a:avLst/>
          </a:prstGeom>
          <a:noFill/>
        </p:spPr>
      </p:pic>
      <p:graphicFrame>
        <p:nvGraphicFramePr>
          <p:cNvPr id="7" name="Chart 6"/>
          <p:cNvGraphicFramePr/>
          <p:nvPr/>
        </p:nvGraphicFramePr>
        <p:xfrm>
          <a:off x="5029200" y="3352800"/>
          <a:ext cx="3581400" cy="29464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75000"/>
              </a:schemeClr>
            </a:gs>
            <a:gs pos="64999">
              <a:srgbClr val="F0EBD5"/>
            </a:gs>
            <a:gs pos="100000">
              <a:srgbClr val="D1C39F"/>
            </a:gs>
          </a:gsLst>
          <a:lin ang="6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2060"/>
                </a:solidFill>
                <a:effectLst/>
              </a:rPr>
              <a:t>Bibliographies:</a:t>
            </a:r>
            <a:endParaRPr lang="en-US" dirty="0">
              <a:solidFill>
                <a:srgbClr val="002060"/>
              </a:solidFill>
              <a:effectLst/>
            </a:endParaRPr>
          </a:p>
        </p:txBody>
      </p:sp>
      <p:sp>
        <p:nvSpPr>
          <p:cNvPr id="3" name="Content Placeholder 2"/>
          <p:cNvSpPr>
            <a:spLocks noGrp="1"/>
          </p:cNvSpPr>
          <p:nvPr>
            <p:ph idx="1"/>
          </p:nvPr>
        </p:nvSpPr>
        <p:spPr>
          <a:xfrm>
            <a:off x="228600" y="1447800"/>
            <a:ext cx="8229600" cy="5105400"/>
          </a:xfrm>
        </p:spPr>
        <p:txBody>
          <a:bodyPr>
            <a:normAutofit fontScale="85000" lnSpcReduction="20000"/>
          </a:bodyPr>
          <a:lstStyle/>
          <a:p>
            <a:r>
              <a:rPr lang="en-US" sz="1800" b="1" dirty="0" smtClean="0"/>
              <a:t>“</a:t>
            </a:r>
            <a:r>
              <a:rPr lang="en-US" sz="1900" b="1" dirty="0" smtClean="0"/>
              <a:t>Blank Outline Map of Egypt.” Drawing.  2005.  9/12/10.  </a:t>
            </a:r>
            <a:r>
              <a:rPr lang="en-US" sz="1900" b="1" dirty="0" smtClean="0">
                <a:hlinkClick r:id="rId2"/>
              </a:rPr>
              <a:t>www.aneki.com</a:t>
            </a:r>
            <a:endParaRPr lang="en-US" sz="1900" b="1" dirty="0" smtClean="0"/>
          </a:p>
          <a:p>
            <a:r>
              <a:rPr lang="en-US" sz="1900" b="1" dirty="0" smtClean="0"/>
              <a:t>Bureau of consular affairs.  “Egypt.”  August 12</a:t>
            </a:r>
            <a:r>
              <a:rPr lang="en-US" sz="1900" b="1" baseline="30000" dirty="0" smtClean="0"/>
              <a:t>th</a:t>
            </a:r>
            <a:r>
              <a:rPr lang="en-US" sz="1900" b="1" dirty="0" smtClean="0"/>
              <a:t>, 2009. Online. 8/25/10.  </a:t>
            </a:r>
            <a:r>
              <a:rPr lang="en-US" sz="1900" b="1" dirty="0" smtClean="0">
                <a:hlinkClick r:id="rId3"/>
              </a:rPr>
              <a:t>www.http://travel.state.gov</a:t>
            </a:r>
            <a:endParaRPr lang="en-US" sz="1900" b="1" dirty="0"/>
          </a:p>
          <a:p>
            <a:r>
              <a:rPr lang="en-US" sz="1900" b="1" dirty="0" smtClean="0"/>
              <a:t>David Degnan.  “What does the eagle mean on the Egyptian flag?”  June 6</a:t>
            </a:r>
            <a:r>
              <a:rPr lang="en-US" sz="1900" b="1" baseline="30000" dirty="0" smtClean="0"/>
              <a:t>th</a:t>
            </a:r>
            <a:r>
              <a:rPr lang="en-US" sz="1900" b="1" dirty="0" smtClean="0"/>
              <a:t>, 2010.  Online. 9/12/10.  </a:t>
            </a:r>
            <a:r>
              <a:rPr lang="en-US" sz="1900" b="1" dirty="0" smtClean="0">
                <a:hlinkClick r:id="rId4"/>
              </a:rPr>
              <a:t>www.answerbag.co.uk</a:t>
            </a:r>
            <a:endParaRPr lang="en-US" sz="1900" b="1" dirty="0" smtClean="0"/>
          </a:p>
          <a:p>
            <a:r>
              <a:rPr lang="en-US" sz="1900" b="1" dirty="0" smtClean="0"/>
              <a:t>“Egypt.”  1997-2004.  Online. 9/3/10.  </a:t>
            </a:r>
            <a:r>
              <a:rPr lang="en-US" sz="1900" b="1" dirty="0" smtClean="0">
                <a:hlinkClick r:id="rId5"/>
              </a:rPr>
              <a:t>www.egyptiancastle.com</a:t>
            </a:r>
            <a:endParaRPr lang="en-US" sz="1900" b="1" dirty="0" smtClean="0"/>
          </a:p>
          <a:p>
            <a:r>
              <a:rPr lang="en-US" sz="1900" b="1" dirty="0" smtClean="0"/>
              <a:t>“Egypt Life expectancy at birth.”  2010.  Online.  9/3/10.  </a:t>
            </a:r>
            <a:r>
              <a:rPr lang="en-US" sz="1900" b="1" dirty="0" smtClean="0">
                <a:hlinkClick r:id="rId6"/>
              </a:rPr>
              <a:t>www.indexmundi.com</a:t>
            </a:r>
            <a:endParaRPr lang="en-US" sz="1900" b="1" dirty="0" smtClean="0"/>
          </a:p>
          <a:p>
            <a:r>
              <a:rPr lang="en-US" sz="1900" b="1" dirty="0" smtClean="0"/>
              <a:t>Diane Stamate Latos.  “Egyptian pounds.”  8/30/10.  </a:t>
            </a:r>
            <a:r>
              <a:rPr lang="en-US" sz="1900" b="1" dirty="0" smtClean="0">
                <a:hlinkClick r:id="rId7"/>
              </a:rPr>
              <a:t>www.fotolia.com</a:t>
            </a:r>
            <a:endParaRPr lang="en-US" sz="1900" b="1" dirty="0" smtClean="0"/>
          </a:p>
          <a:p>
            <a:r>
              <a:rPr lang="en-US" sz="1900" b="1" dirty="0" smtClean="0"/>
              <a:t>“FIFA/Coca-Cola World ranking.”  1994-2010.  Online.  8/29/10.  </a:t>
            </a:r>
            <a:r>
              <a:rPr lang="en-US" sz="1900" b="1" dirty="0" smtClean="0">
                <a:hlinkClick r:id="rId8"/>
              </a:rPr>
              <a:t>www.fifa.com</a:t>
            </a:r>
            <a:endParaRPr lang="en-US" sz="1900" b="1" dirty="0" smtClean="0"/>
          </a:p>
          <a:p>
            <a:r>
              <a:rPr lang="en-US" sz="1900" b="1" dirty="0" smtClean="0"/>
              <a:t>Google.  “Egypt poverty and wealth.”  Online.  9/3/10.  </a:t>
            </a:r>
            <a:r>
              <a:rPr lang="en-US" sz="1900" b="1" dirty="0" smtClean="0">
                <a:hlinkClick r:id="rId9"/>
              </a:rPr>
              <a:t>www.nationsencyclopedia.com</a:t>
            </a:r>
            <a:endParaRPr lang="en-US" sz="1900" b="1" dirty="0" smtClean="0"/>
          </a:p>
          <a:p>
            <a:r>
              <a:rPr lang="en-US" sz="1900" b="1" dirty="0" smtClean="0"/>
              <a:t>Google.  “People in Egypt.”  Online.  9/3/10.  </a:t>
            </a:r>
            <a:r>
              <a:rPr lang="en-US" sz="1900" b="1" dirty="0" smtClean="0">
                <a:hlinkClick r:id="rId10"/>
              </a:rPr>
              <a:t>www.world66.com</a:t>
            </a:r>
            <a:endParaRPr lang="en-US" sz="1900" b="1" dirty="0" smtClean="0"/>
          </a:p>
          <a:p>
            <a:r>
              <a:rPr lang="en-US" sz="1900" b="1" dirty="0" smtClean="0"/>
              <a:t>“Health and safety.”  2000-2010.  Online.  9/11/10.  </a:t>
            </a:r>
            <a:r>
              <a:rPr lang="en-US" sz="1900" b="1" dirty="0" smtClean="0">
                <a:hlinkClick r:id="rId11"/>
              </a:rPr>
              <a:t>www.frommers.com</a:t>
            </a:r>
            <a:endParaRPr lang="en-US" sz="1900" b="1" dirty="0" smtClean="0"/>
          </a:p>
          <a:p>
            <a:r>
              <a:rPr lang="en-US" sz="1900" b="1" dirty="0" smtClean="0"/>
              <a:t>“Mount Catherine.”  Photo.  June 12, 2009.  9/6/10.  </a:t>
            </a:r>
            <a:r>
              <a:rPr lang="en-US" sz="1900" b="1" dirty="0" smtClean="0">
                <a:hlinkClick r:id="rId12"/>
              </a:rPr>
              <a:t>www.picasaweb.google.com</a:t>
            </a:r>
            <a:endParaRPr lang="en-US" sz="1900" b="1" dirty="0" smtClean="0"/>
          </a:p>
          <a:p>
            <a:r>
              <a:rPr lang="en-US" sz="1900" b="1" dirty="0" smtClean="0"/>
              <a:t>“Population Density of Modern Egypt.”  2010.  Online.  9/3/10.  </a:t>
            </a:r>
            <a:r>
              <a:rPr lang="en-US" sz="1900" b="1" dirty="0" smtClean="0">
                <a:hlinkClick r:id="rId13"/>
              </a:rPr>
              <a:t>www.trueknowledge.com</a:t>
            </a:r>
            <a:endParaRPr lang="en-US" sz="1900" b="1" dirty="0" smtClean="0"/>
          </a:p>
          <a:p>
            <a:r>
              <a:rPr lang="en-US" sz="1900" b="1" dirty="0" smtClean="0"/>
              <a:t>“The World Factbook.”  Updated bi-weekly.  Online.  8/29/10.  </a:t>
            </a:r>
            <a:r>
              <a:rPr lang="en-US" sz="1900" b="1" dirty="0" smtClean="0">
                <a:hlinkClick r:id="rId14"/>
              </a:rPr>
              <a:t>www.cia.gov</a:t>
            </a:r>
            <a:endParaRPr lang="en-US" sz="1900" b="1" dirty="0" smtClean="0"/>
          </a:p>
          <a:p>
            <a:r>
              <a:rPr lang="en-US" sz="1900" b="1" dirty="0" smtClean="0"/>
              <a:t>“What does each color of the Egyptian flag represent?”  June 13, 2010.  Online.  9/12/10.  </a:t>
            </a:r>
            <a:r>
              <a:rPr lang="en-US" sz="1900" b="1" dirty="0" smtClean="0">
                <a:hlinkClick r:id="rId15"/>
              </a:rPr>
              <a:t>www.chacha.com</a:t>
            </a:r>
            <a:endParaRPr lang="en-US" sz="1900" b="1" dirty="0" smtClean="0"/>
          </a:p>
          <a:p>
            <a:r>
              <a:rPr lang="en-US" sz="1900" b="1" u="sng" dirty="0" smtClean="0"/>
              <a:t>Clip Art</a:t>
            </a:r>
          </a:p>
          <a:p>
            <a:endParaRPr lang="en-US" sz="1600" dirty="0" smtClean="0"/>
          </a:p>
          <a:p>
            <a:endParaRPr lang="en-US" sz="1600" dirty="0" smtClean="0"/>
          </a:p>
          <a:p>
            <a:pPr>
              <a:buNone/>
            </a:pPr>
            <a:endParaRPr lang="en-US"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86BFFE"/>
            </a:gs>
            <a:gs pos="53000">
              <a:srgbClr val="D4DEFF"/>
            </a:gs>
            <a:gs pos="83000">
              <a:srgbClr val="D4DEFF"/>
            </a:gs>
            <a:gs pos="100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u="sng" dirty="0" smtClean="0">
                <a:effectLst/>
                <a:latin typeface="Arial Black" pitchFamily="34" charset="0"/>
              </a:rPr>
              <a:t>Unsafe</a:t>
            </a:r>
            <a:r>
              <a:rPr lang="en-US" sz="4000" dirty="0" smtClean="0">
                <a:effectLst/>
                <a:latin typeface="Arial Black" pitchFamily="34" charset="0"/>
              </a:rPr>
              <a:t>  places in Egypt</a:t>
            </a:r>
            <a:endParaRPr lang="en-US" sz="4000" dirty="0">
              <a:effectLst/>
              <a:latin typeface="Arial Black" pitchFamily="34" charset="0"/>
            </a:endParaRPr>
          </a:p>
        </p:txBody>
      </p:sp>
      <p:sp>
        <p:nvSpPr>
          <p:cNvPr id="3" name="Content Placeholder 2"/>
          <p:cNvSpPr>
            <a:spLocks noGrp="1"/>
          </p:cNvSpPr>
          <p:nvPr>
            <p:ph idx="1"/>
          </p:nvPr>
        </p:nvSpPr>
        <p:spPr>
          <a:xfrm>
            <a:off x="0" y="1447800"/>
            <a:ext cx="8686800" cy="4724400"/>
          </a:xfrm>
        </p:spPr>
        <p:txBody>
          <a:bodyPr>
            <a:normAutofit/>
          </a:bodyPr>
          <a:lstStyle/>
          <a:p>
            <a:pPr>
              <a:buNone/>
            </a:pPr>
            <a:r>
              <a:rPr lang="en-US" sz="2000" b="1" dirty="0" smtClean="0">
                <a:latin typeface="Georgia" pitchFamily="18" charset="0"/>
              </a:rPr>
              <a:t>       If you were traveling to Egypt, you should know what places are safe to visit, and places that are dangerous.  Egypt is a pretty safe country, but you should avoid dark and deserted places, and especially highways.  In Egypt, there has been many accidents in the highways, whether someone was crossing the road, or someone was driving unsafely.</a:t>
            </a:r>
            <a:endParaRPr lang="en-US" sz="2000" dirty="0" smtClean="0">
              <a:latin typeface="Georgia" pitchFamily="18" charset="0"/>
            </a:endParaRPr>
          </a:p>
          <a:p>
            <a:pPr>
              <a:buNone/>
            </a:pPr>
            <a:r>
              <a:rPr lang="en-US" sz="2000" b="1" dirty="0" smtClean="0">
                <a:latin typeface="Georgia" pitchFamily="18" charset="0"/>
              </a:rPr>
              <a:t>       There are a couple of safety concerns in Egypt.  First of all, you should always travel in groups when visiting Egypt.   Next, if you were a woman, you probably shouldn’t be traveling at night by yourself.  Also, if it’s dark outside and you have to drive for an hour (or hours) on the highway, you should hire someone (who drives carefully) to drive you.  So, remember these things when traveling to Egypt and you will be safe! </a:t>
            </a:r>
            <a:endParaRPr lang="en-US" sz="2000" dirty="0">
              <a:latin typeface="Georgia" pitchFamily="18" charset="0"/>
            </a:endParaRPr>
          </a:p>
        </p:txBody>
      </p:sp>
      <p:pic>
        <p:nvPicPr>
          <p:cNvPr id="2050" name="Picture 2" descr="C:\Documents and Settings\Shine\Local Settings\Temporary Internet Files\Content.IE5\2LDZPJIB\MC900056717[1].wmf"/>
          <p:cNvPicPr>
            <a:picLocks noChangeAspect="1" noChangeArrowheads="1"/>
          </p:cNvPicPr>
          <p:nvPr/>
        </p:nvPicPr>
        <p:blipFill>
          <a:blip r:embed="rId2" cstate="print"/>
          <a:srcRect/>
          <a:stretch>
            <a:fillRect/>
          </a:stretch>
        </p:blipFill>
        <p:spPr bwMode="auto">
          <a:xfrm>
            <a:off x="5562601" y="5715001"/>
            <a:ext cx="2746009" cy="90974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effectLst/>
              </a:rPr>
              <a:t>How far is it?</a:t>
            </a:r>
            <a:endParaRPr lang="en-US" dirty="0">
              <a:solidFill>
                <a:srgbClr val="0070C0"/>
              </a:solidFill>
              <a:effectLst/>
            </a:endParaRPr>
          </a:p>
        </p:txBody>
      </p:sp>
      <p:sp>
        <p:nvSpPr>
          <p:cNvPr id="3" name="Content Placeholder 2"/>
          <p:cNvSpPr>
            <a:spLocks noGrp="1"/>
          </p:cNvSpPr>
          <p:nvPr>
            <p:ph idx="1"/>
          </p:nvPr>
        </p:nvSpPr>
        <p:spPr>
          <a:xfrm rot="20998828">
            <a:off x="427426" y="1354043"/>
            <a:ext cx="4419600" cy="2268899"/>
          </a:xfrm>
        </p:spPr>
        <p:txBody>
          <a:bodyPr>
            <a:normAutofit fontScale="92500"/>
          </a:bodyPr>
          <a:lstStyle/>
          <a:p>
            <a:pPr>
              <a:buClr>
                <a:srgbClr val="00B0F0"/>
              </a:buClr>
              <a:buFont typeface="Webdings" pitchFamily="18" charset="2"/>
              <a:buChar char=""/>
            </a:pPr>
            <a:r>
              <a:rPr lang="en-US" b="1" dirty="0" smtClean="0">
                <a:solidFill>
                  <a:srgbClr val="002060"/>
                </a:solidFill>
                <a:latin typeface="CopprplGoth Bd BT" pitchFamily="34" charset="0"/>
              </a:rPr>
              <a:t>From Suwanee, GA, to Cairo, Egypt it is…</a:t>
            </a:r>
          </a:p>
          <a:p>
            <a:pPr>
              <a:buNone/>
            </a:pPr>
            <a:r>
              <a:rPr lang="en-US" b="1" dirty="0" smtClean="0">
                <a:solidFill>
                  <a:srgbClr val="002060"/>
                </a:solidFill>
                <a:latin typeface="CopprplGoth Bd BT" pitchFamily="34" charset="0"/>
              </a:rPr>
              <a:t>             6,339 miles!</a:t>
            </a:r>
          </a:p>
        </p:txBody>
      </p:sp>
      <p:sp>
        <p:nvSpPr>
          <p:cNvPr id="4" name="Rounded Rectangular Callout 3"/>
          <p:cNvSpPr/>
          <p:nvPr/>
        </p:nvSpPr>
        <p:spPr>
          <a:xfrm rot="1050719">
            <a:off x="5973623" y="1616038"/>
            <a:ext cx="2759355" cy="1131017"/>
          </a:xfrm>
          <a:prstGeom prst="wedgeRoundRectCallout">
            <a:avLst/>
          </a:prstGeom>
          <a:gradFill flip="none" rotWithShape="1">
            <a:gsLst>
              <a:gs pos="0">
                <a:srgbClr val="86BFFE">
                  <a:tint val="66000"/>
                  <a:satMod val="160000"/>
                </a:srgbClr>
              </a:gs>
              <a:gs pos="50000">
                <a:srgbClr val="86BFFE">
                  <a:tint val="44500"/>
                  <a:satMod val="160000"/>
                </a:srgbClr>
              </a:gs>
              <a:gs pos="100000">
                <a:srgbClr val="86BFFE">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chemeClr val="tx1"/>
                  </a:solidFill>
                </a:ln>
                <a:blipFill>
                  <a:blip r:embed="rId3"/>
                  <a:tile tx="0" ty="0" sx="100000" sy="100000" flip="none" algn="tl"/>
                </a:blipFill>
              </a:rPr>
              <a:t>Wow, that’s far!</a:t>
            </a:r>
            <a:endParaRPr lang="en-US" sz="2800" dirty="0">
              <a:ln>
                <a:solidFill>
                  <a:schemeClr val="tx1"/>
                </a:solidFill>
              </a:ln>
              <a:blipFill>
                <a:blip r:embed="rId3"/>
                <a:tile tx="0" ty="0" sx="100000" sy="100000" flip="none" algn="tl"/>
              </a:blipFill>
            </a:endParaRPr>
          </a:p>
        </p:txBody>
      </p:sp>
      <p:pic>
        <p:nvPicPr>
          <p:cNvPr id="3076" name="Picture 4" descr="C:\Documents and Settings\Shine\Local Settings\Temporary Internet Files\Content.IE5\R6N771J4\MC900423173[1].wmf"/>
          <p:cNvPicPr>
            <a:picLocks noChangeAspect="1" noChangeArrowheads="1"/>
          </p:cNvPicPr>
          <p:nvPr/>
        </p:nvPicPr>
        <p:blipFill>
          <a:blip r:embed="rId4" cstate="print"/>
          <a:srcRect/>
          <a:stretch>
            <a:fillRect/>
          </a:stretch>
        </p:blipFill>
        <p:spPr bwMode="auto">
          <a:xfrm rot="1236566">
            <a:off x="5694883" y="2799281"/>
            <a:ext cx="1447800" cy="1447800"/>
          </a:xfrm>
          <a:prstGeom prst="rect">
            <a:avLst/>
          </a:prstGeom>
          <a:noFill/>
        </p:spPr>
      </p:pic>
      <p:pic>
        <p:nvPicPr>
          <p:cNvPr id="1027" name="Picture 3" descr="C:\Users\Judith\AppData\Local\Microsoft\Windows\Temporary Internet Files\Content.IE5\FFX17V5L\MC900013520[1].wmf"/>
          <p:cNvPicPr>
            <a:picLocks noChangeAspect="1" noChangeArrowheads="1"/>
          </p:cNvPicPr>
          <p:nvPr/>
        </p:nvPicPr>
        <p:blipFill>
          <a:blip r:embed="rId5" cstate="print"/>
          <a:srcRect/>
          <a:stretch>
            <a:fillRect/>
          </a:stretch>
        </p:blipFill>
        <p:spPr bwMode="auto">
          <a:xfrm>
            <a:off x="838200" y="5105400"/>
            <a:ext cx="1371600" cy="1520253"/>
          </a:xfrm>
          <a:prstGeom prst="rect">
            <a:avLst/>
          </a:prstGeom>
          <a:noFill/>
        </p:spPr>
      </p:pic>
      <p:pic>
        <p:nvPicPr>
          <p:cNvPr id="9" name="Picture 2" descr="C:\Documents and Settings\200199552\Local Settings\Temporary Internet Files\Content.IE5\TOZH0TGW\MC900101104[1].wmf"/>
          <p:cNvPicPr>
            <a:picLocks noChangeAspect="1" noChangeArrowheads="1"/>
          </p:cNvPicPr>
          <p:nvPr/>
        </p:nvPicPr>
        <p:blipFill>
          <a:blip r:embed="rId6" cstate="print"/>
          <a:srcRect/>
          <a:stretch>
            <a:fillRect/>
          </a:stretch>
        </p:blipFill>
        <p:spPr bwMode="auto">
          <a:xfrm>
            <a:off x="4876800" y="5029200"/>
            <a:ext cx="1530773" cy="1601972"/>
          </a:xfrm>
          <a:prstGeom prst="rect">
            <a:avLst/>
          </a:prstGeom>
          <a:noFill/>
        </p:spPr>
      </p:pic>
      <p:sp>
        <p:nvSpPr>
          <p:cNvPr id="10" name="TextBox 9"/>
          <p:cNvSpPr txBox="1"/>
          <p:nvPr/>
        </p:nvSpPr>
        <p:spPr>
          <a:xfrm>
            <a:off x="1143000" y="5715000"/>
            <a:ext cx="762000" cy="276999"/>
          </a:xfrm>
          <a:prstGeom prst="rect">
            <a:avLst/>
          </a:prstGeom>
          <a:noFill/>
        </p:spPr>
        <p:txBody>
          <a:bodyPr wrap="square" rtlCol="0">
            <a:spAutoFit/>
          </a:bodyPr>
          <a:lstStyle/>
          <a:p>
            <a:r>
              <a:rPr lang="en-US" sz="1200" b="1" dirty="0" smtClean="0"/>
              <a:t>Georgia</a:t>
            </a:r>
            <a:endParaRPr lang="en-US" sz="1200" b="1" dirty="0"/>
          </a:p>
        </p:txBody>
      </p:sp>
      <p:sp>
        <p:nvSpPr>
          <p:cNvPr id="11" name="Freeform 10"/>
          <p:cNvSpPr/>
          <p:nvPr/>
        </p:nvSpPr>
        <p:spPr>
          <a:xfrm>
            <a:off x="1600200" y="3886200"/>
            <a:ext cx="4054415" cy="1817299"/>
          </a:xfrm>
          <a:custGeom>
            <a:avLst/>
            <a:gdLst>
              <a:gd name="connsiteX0" fmla="*/ 0 w 4054415"/>
              <a:gd name="connsiteY0" fmla="*/ 1817299 h 1817299"/>
              <a:gd name="connsiteX1" fmla="*/ 2596551 w 4054415"/>
              <a:gd name="connsiteY1" fmla="*/ 66136 h 1817299"/>
              <a:gd name="connsiteX2" fmla="*/ 4054415 w 4054415"/>
              <a:gd name="connsiteY2" fmla="*/ 1420484 h 1817299"/>
            </a:gdLst>
            <a:ahLst/>
            <a:cxnLst>
              <a:cxn ang="0">
                <a:pos x="connsiteX0" y="connsiteY0"/>
              </a:cxn>
              <a:cxn ang="0">
                <a:pos x="connsiteX1" y="connsiteY1"/>
              </a:cxn>
              <a:cxn ang="0">
                <a:pos x="connsiteX2" y="connsiteY2"/>
              </a:cxn>
            </a:cxnLst>
            <a:rect l="l" t="t" r="r" b="b"/>
            <a:pathLst>
              <a:path w="4054415" h="1817299">
                <a:moveTo>
                  <a:pt x="0" y="1817299"/>
                </a:moveTo>
                <a:cubicBezTo>
                  <a:pt x="960407" y="974785"/>
                  <a:pt x="1920815" y="132272"/>
                  <a:pt x="2596551" y="66136"/>
                </a:cubicBezTo>
                <a:cubicBezTo>
                  <a:pt x="3272287" y="0"/>
                  <a:pt x="3663351" y="710242"/>
                  <a:pt x="4054415" y="1420484"/>
                </a:cubicBezTo>
              </a:path>
            </a:pathLst>
          </a:cu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4" name="Picture 10" descr="C:\Users\Judith\AppData\Local\Microsoft\Windows\Temporary Internet Files\Content.IE5\FFX17V5L\MC900156139[1].wmf"/>
          <p:cNvPicPr>
            <a:picLocks noChangeAspect="1" noChangeArrowheads="1"/>
          </p:cNvPicPr>
          <p:nvPr/>
        </p:nvPicPr>
        <p:blipFill>
          <a:blip r:embed="rId7" cstate="print"/>
          <a:srcRect/>
          <a:stretch>
            <a:fillRect/>
          </a:stretch>
        </p:blipFill>
        <p:spPr bwMode="auto">
          <a:xfrm rot="20174517">
            <a:off x="2709000" y="3731516"/>
            <a:ext cx="1221411" cy="46543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2D7FB"/>
            </a:gs>
            <a:gs pos="53000">
              <a:srgbClr val="D4DEFF"/>
            </a:gs>
            <a:gs pos="83000">
              <a:srgbClr val="D4DEFF"/>
            </a:gs>
            <a:gs pos="100000">
              <a:srgbClr val="96AB94"/>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ctr"/>
            <a:r>
              <a:rPr lang="en-US" dirty="0" smtClean="0">
                <a:effectLst/>
              </a:rPr>
              <a:t>  What about Egypt’s currency?</a:t>
            </a:r>
            <a:endParaRPr lang="en-US" dirty="0">
              <a:effectLst/>
            </a:endParaRPr>
          </a:p>
        </p:txBody>
      </p:sp>
      <p:sp>
        <p:nvSpPr>
          <p:cNvPr id="3" name="Content Placeholder 2"/>
          <p:cNvSpPr>
            <a:spLocks noGrp="1"/>
          </p:cNvSpPr>
          <p:nvPr>
            <p:ph idx="1"/>
          </p:nvPr>
        </p:nvSpPr>
        <p:spPr/>
        <p:txBody>
          <a:bodyPr/>
          <a:lstStyle/>
          <a:p>
            <a:pPr>
              <a:buBlip>
                <a:blip r:embed="rId2"/>
              </a:buBlip>
            </a:pPr>
            <a:r>
              <a:rPr lang="en-US" dirty="0" smtClean="0">
                <a:latin typeface="Franklin Gothic Medium" pitchFamily="34" charset="0"/>
              </a:rPr>
              <a:t>Egypt’s currency is called Egyptian pounds.</a:t>
            </a:r>
          </a:p>
          <a:p>
            <a:endParaRPr lang="en-US" dirty="0" smtClean="0">
              <a:latin typeface="Franklin Gothic Medium" pitchFamily="34" charset="0"/>
            </a:endParaRPr>
          </a:p>
          <a:p>
            <a:pPr>
              <a:buBlip>
                <a:blip r:embed="rId2"/>
              </a:buBlip>
            </a:pPr>
            <a:r>
              <a:rPr lang="en-US" dirty="0" smtClean="0">
                <a:latin typeface="Franklin Gothic Medium" pitchFamily="34" charset="0"/>
              </a:rPr>
              <a:t>$10 in the U.S. would be about $57.06 in Egypt!</a:t>
            </a:r>
            <a:endParaRPr lang="en-US" dirty="0">
              <a:latin typeface="Franklin Gothic Medium" pitchFamily="34" charset="0"/>
            </a:endParaRPr>
          </a:p>
        </p:txBody>
      </p:sp>
      <p:pic>
        <p:nvPicPr>
          <p:cNvPr id="4098" name="Picture 2" descr="C:\Documents and Settings\Shine\Local Settings\Temporary Internet Files\Content.IE5\5O7N9MP1\MC900435013[1].wmf"/>
          <p:cNvPicPr>
            <a:picLocks noChangeAspect="1" noChangeArrowheads="1"/>
          </p:cNvPicPr>
          <p:nvPr/>
        </p:nvPicPr>
        <p:blipFill>
          <a:blip r:embed="rId3" cstate="print"/>
          <a:srcRect/>
          <a:stretch>
            <a:fillRect/>
          </a:stretch>
        </p:blipFill>
        <p:spPr bwMode="auto">
          <a:xfrm>
            <a:off x="8153400" y="381001"/>
            <a:ext cx="838200" cy="764613"/>
          </a:xfrm>
          <a:prstGeom prst="rect">
            <a:avLst/>
          </a:prstGeom>
          <a:noFill/>
        </p:spPr>
      </p:pic>
      <p:pic>
        <p:nvPicPr>
          <p:cNvPr id="4099" name="Picture 3" descr="C:\Documents and Settings\Shine\Local Settings\Temporary Internet Files\Content.IE5\2LDZPJIB\MC900435015[1].wmf"/>
          <p:cNvPicPr>
            <a:picLocks noChangeAspect="1" noChangeArrowheads="1"/>
          </p:cNvPicPr>
          <p:nvPr/>
        </p:nvPicPr>
        <p:blipFill>
          <a:blip r:embed="rId4" cstate="print"/>
          <a:srcRect/>
          <a:stretch>
            <a:fillRect/>
          </a:stretch>
        </p:blipFill>
        <p:spPr bwMode="auto">
          <a:xfrm>
            <a:off x="7086600" y="4267200"/>
            <a:ext cx="1309816" cy="1346200"/>
          </a:xfrm>
          <a:prstGeom prst="rect">
            <a:avLst/>
          </a:prstGeom>
          <a:noFill/>
        </p:spPr>
      </p:pic>
      <p:pic>
        <p:nvPicPr>
          <p:cNvPr id="4100" name="Picture 4" descr="C:\Documents and Settings\Shine\Local Settings\Temporary Internet Files\Content.IE5\7JY5TPLA\MC900435017[1].wmf"/>
          <p:cNvPicPr>
            <a:picLocks noChangeAspect="1" noChangeArrowheads="1"/>
          </p:cNvPicPr>
          <p:nvPr/>
        </p:nvPicPr>
        <p:blipFill>
          <a:blip r:embed="rId5" cstate="print"/>
          <a:srcRect/>
          <a:stretch>
            <a:fillRect/>
          </a:stretch>
        </p:blipFill>
        <p:spPr bwMode="auto">
          <a:xfrm>
            <a:off x="0" y="381000"/>
            <a:ext cx="838200" cy="782320"/>
          </a:xfrm>
          <a:prstGeom prst="rect">
            <a:avLst/>
          </a:prstGeom>
          <a:noFill/>
        </p:spPr>
      </p:pic>
      <p:pic>
        <p:nvPicPr>
          <p:cNvPr id="4101" name="Picture 5" descr="C:\Documents and Settings\Shine\Local Settings\Temporary Internet Files\Content.IE5\60KG8T7T\MC900435021[1].wmf"/>
          <p:cNvPicPr>
            <a:picLocks noChangeAspect="1" noChangeArrowheads="1"/>
          </p:cNvPicPr>
          <p:nvPr/>
        </p:nvPicPr>
        <p:blipFill>
          <a:blip r:embed="rId6" cstate="print"/>
          <a:srcRect/>
          <a:stretch>
            <a:fillRect/>
          </a:stretch>
        </p:blipFill>
        <p:spPr bwMode="auto">
          <a:xfrm rot="20534619">
            <a:off x="1165502" y="4491543"/>
            <a:ext cx="2123903" cy="979045"/>
          </a:xfrm>
          <a:prstGeom prst="rect">
            <a:avLst/>
          </a:prstGeom>
          <a:noFill/>
        </p:spPr>
      </p:pic>
      <p:pic>
        <p:nvPicPr>
          <p:cNvPr id="4102" name="Picture 6" descr="C:\Documents and Settings\Shine\Local Settings\Temporary Internet Files\Content.IE5\ZQQBBUH0\MC900435023[1].wmf"/>
          <p:cNvPicPr>
            <a:picLocks noChangeAspect="1" noChangeArrowheads="1"/>
          </p:cNvPicPr>
          <p:nvPr/>
        </p:nvPicPr>
        <p:blipFill>
          <a:blip r:embed="rId7" cstate="print"/>
          <a:srcRect/>
          <a:stretch>
            <a:fillRect/>
          </a:stretch>
        </p:blipFill>
        <p:spPr bwMode="auto">
          <a:xfrm rot="545761">
            <a:off x="3868521" y="4177588"/>
            <a:ext cx="1828800" cy="885825"/>
          </a:xfrm>
          <a:prstGeom prst="rect">
            <a:avLst/>
          </a:prstGeom>
          <a:noFill/>
        </p:spPr>
      </p:pic>
      <p:pic>
        <p:nvPicPr>
          <p:cNvPr id="4103" name="Picture 7" descr="C:\Documents and Settings\Shine\Local Settings\Temporary Internet Files\Content.IE5\3BC07LAL\MC900435019[1].wmf"/>
          <p:cNvPicPr>
            <a:picLocks noChangeAspect="1" noChangeArrowheads="1"/>
          </p:cNvPicPr>
          <p:nvPr/>
        </p:nvPicPr>
        <p:blipFill>
          <a:blip r:embed="rId8" cstate="print"/>
          <a:srcRect/>
          <a:stretch>
            <a:fillRect/>
          </a:stretch>
        </p:blipFill>
        <p:spPr bwMode="auto">
          <a:xfrm>
            <a:off x="2819401" y="5410201"/>
            <a:ext cx="1841500" cy="9175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u="sng" dirty="0" smtClean="0">
                <a:ln>
                  <a:solidFill>
                    <a:schemeClr val="tx1"/>
                  </a:solidFill>
                </a:ln>
                <a:blipFill>
                  <a:blip r:embed="rId2"/>
                  <a:tile tx="0" ty="0" sx="100000" sy="100000" flip="none" algn="tl"/>
                </a:blipFill>
                <a:effectLst/>
              </a:rPr>
              <a:t>What time is it?</a:t>
            </a:r>
            <a:endParaRPr lang="en-US" sz="6000" u="sng" dirty="0">
              <a:ln>
                <a:solidFill>
                  <a:schemeClr val="tx1"/>
                </a:solidFill>
              </a:ln>
              <a:blipFill>
                <a:blip r:embed="rId2"/>
                <a:tile tx="0" ty="0" sx="100000" sy="100000" flip="none" algn="tl"/>
              </a:blipFill>
              <a:effectLst/>
            </a:endParaRPr>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endParaRPr lang="en-US" sz="3600" dirty="0" smtClean="0">
              <a:solidFill>
                <a:srgbClr val="7030A0"/>
              </a:solidFill>
            </a:endParaRPr>
          </a:p>
          <a:p>
            <a:pPr algn="ctr">
              <a:buNone/>
            </a:pPr>
            <a:r>
              <a:rPr lang="en-US" sz="3600" dirty="0" smtClean="0">
                <a:solidFill>
                  <a:srgbClr val="7030A0"/>
                </a:solidFill>
              </a:rPr>
              <a:t>*It is... 6:00 p.m.*</a:t>
            </a:r>
            <a:endParaRPr lang="en-US" sz="3600" dirty="0">
              <a:solidFill>
                <a:srgbClr val="7030A0"/>
              </a:solidFill>
            </a:endParaRPr>
          </a:p>
        </p:txBody>
      </p:sp>
      <p:pic>
        <p:nvPicPr>
          <p:cNvPr id="1026" name="Picture 2" descr="C:\Documents and Settings\200199552\Local Settings\Temporary Internet Files\Content.IE5\CLSK0DA3\MC900078711[1].wmf"/>
          <p:cNvPicPr>
            <a:picLocks noChangeAspect="1" noChangeArrowheads="1"/>
          </p:cNvPicPr>
          <p:nvPr/>
        </p:nvPicPr>
        <p:blipFill>
          <a:blip r:embed="rId3" cstate="print">
            <a:duotone>
              <a:prstClr val="black"/>
              <a:srgbClr val="00B0F0">
                <a:tint val="45000"/>
                <a:satMod val="400000"/>
              </a:srgbClr>
            </a:duotone>
          </a:blip>
          <a:srcRect/>
          <a:stretch>
            <a:fillRect/>
          </a:stretch>
        </p:blipFill>
        <p:spPr bwMode="auto">
          <a:xfrm>
            <a:off x="7772401" y="3581401"/>
            <a:ext cx="811033" cy="1967153"/>
          </a:xfrm>
          <a:prstGeom prst="rect">
            <a:avLst/>
          </a:prstGeom>
          <a:noFill/>
        </p:spPr>
      </p:pic>
      <p:sp>
        <p:nvSpPr>
          <p:cNvPr id="6" name="Oval 5"/>
          <p:cNvSpPr/>
          <p:nvPr/>
        </p:nvSpPr>
        <p:spPr>
          <a:xfrm>
            <a:off x="7696200" y="3429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391400" y="2971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loud 7"/>
          <p:cNvSpPr/>
          <p:nvPr/>
        </p:nvSpPr>
        <p:spPr>
          <a:xfrm>
            <a:off x="762000" y="1905000"/>
            <a:ext cx="7620000" cy="1371600"/>
          </a:xfrm>
          <a:prstGeom prst="cloud">
            <a:avLst/>
          </a:prstGeom>
          <a:solidFill>
            <a:srgbClr val="F2D7F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If it’s noon in Atlanta, what time is it in Egypt?</a:t>
            </a:r>
            <a:endParaRPr lang="en-US" sz="3200" dirty="0">
              <a:solidFill>
                <a:schemeClr val="tx1"/>
              </a:solidFill>
            </a:endParaRPr>
          </a:p>
        </p:txBody>
      </p:sp>
      <p:pic>
        <p:nvPicPr>
          <p:cNvPr id="1032" name="Picture 8" descr="C:\Documents and Settings\Shine\Local Settings\Temporary Internet Files\Content.IE5\3BC07LAL\MP900314380[1].jpg"/>
          <p:cNvPicPr>
            <a:picLocks noChangeAspect="1" noChangeArrowheads="1"/>
          </p:cNvPicPr>
          <p:nvPr/>
        </p:nvPicPr>
        <p:blipFill>
          <a:blip r:embed="rId4" cstate="print"/>
          <a:srcRect/>
          <a:stretch>
            <a:fillRect/>
          </a:stretch>
        </p:blipFill>
        <p:spPr bwMode="auto">
          <a:xfrm>
            <a:off x="7620000" y="228600"/>
            <a:ext cx="1104900" cy="1143000"/>
          </a:xfrm>
          <a:prstGeom prst="rect">
            <a:avLst/>
          </a:prstGeom>
          <a:noFill/>
        </p:spPr>
      </p:pic>
      <p:pic>
        <p:nvPicPr>
          <p:cNvPr id="17" name="Picture 8" descr="C:\Documents and Settings\Shine\Local Settings\Temporary Internet Files\Content.IE5\3BC07LAL\MP900314380[1].jpg"/>
          <p:cNvPicPr>
            <a:picLocks noChangeAspect="1" noChangeArrowheads="1"/>
          </p:cNvPicPr>
          <p:nvPr/>
        </p:nvPicPr>
        <p:blipFill>
          <a:blip r:embed="rId4" cstate="print"/>
          <a:srcRect/>
          <a:stretch>
            <a:fillRect/>
          </a:stretch>
        </p:blipFill>
        <p:spPr bwMode="auto">
          <a:xfrm>
            <a:off x="533400" y="228600"/>
            <a:ext cx="1104900" cy="1143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rPr>
              <a:t>Independence for Egypt</a:t>
            </a:r>
            <a:endParaRPr lang="en-US" dirty="0">
              <a:effectLst/>
            </a:endParaRPr>
          </a:p>
        </p:txBody>
      </p:sp>
      <p:sp>
        <p:nvSpPr>
          <p:cNvPr id="3" name="Content Placeholder 2"/>
          <p:cNvSpPr>
            <a:spLocks noGrp="1"/>
          </p:cNvSpPr>
          <p:nvPr>
            <p:ph idx="1"/>
          </p:nvPr>
        </p:nvSpPr>
        <p:spPr/>
        <p:txBody>
          <a:bodyPr/>
          <a:lstStyle/>
          <a:p>
            <a:pPr algn="ctr">
              <a:buNone/>
            </a:pPr>
            <a:endParaRPr lang="en-US" dirty="0" smtClean="0"/>
          </a:p>
          <a:p>
            <a:pPr algn="ctr">
              <a:buNone/>
            </a:pPr>
            <a:endParaRPr lang="en-US" dirty="0" smtClean="0"/>
          </a:p>
          <a:p>
            <a:pPr>
              <a:buNone/>
            </a:pPr>
            <a:endParaRPr lang="en-US" dirty="0"/>
          </a:p>
        </p:txBody>
      </p:sp>
      <p:pic>
        <p:nvPicPr>
          <p:cNvPr id="2050" name="Picture 2" descr="C:\Documents and Settings\200199552\Local Settings\Temporary Internet Files\Content.IE5\CLSK0DA3\MM900178245[1].gif"/>
          <p:cNvPicPr>
            <a:picLocks noChangeAspect="1" noChangeArrowheads="1" noCrop="1"/>
          </p:cNvPicPr>
          <p:nvPr/>
        </p:nvPicPr>
        <p:blipFill>
          <a:blip r:embed="rId3" cstate="print"/>
          <a:srcRect/>
          <a:stretch>
            <a:fillRect/>
          </a:stretch>
        </p:blipFill>
        <p:spPr bwMode="auto">
          <a:xfrm>
            <a:off x="7543800" y="304800"/>
            <a:ext cx="1066800" cy="952500"/>
          </a:xfrm>
          <a:prstGeom prst="rect">
            <a:avLst/>
          </a:prstGeom>
          <a:noFill/>
        </p:spPr>
      </p:pic>
      <p:pic>
        <p:nvPicPr>
          <p:cNvPr id="5" name="Picture 2" descr="C:\Documents and Settings\200199552\Local Settings\Temporary Internet Files\Content.IE5\CLSK0DA3\MM900178245[1].gif"/>
          <p:cNvPicPr>
            <a:picLocks noChangeAspect="1" noChangeArrowheads="1" noCrop="1"/>
          </p:cNvPicPr>
          <p:nvPr/>
        </p:nvPicPr>
        <p:blipFill>
          <a:blip r:embed="rId3" cstate="print"/>
          <a:srcRect/>
          <a:stretch>
            <a:fillRect/>
          </a:stretch>
        </p:blipFill>
        <p:spPr bwMode="auto">
          <a:xfrm flipH="1">
            <a:off x="685800" y="304800"/>
            <a:ext cx="1066800" cy="952500"/>
          </a:xfrm>
          <a:prstGeom prst="rect">
            <a:avLst/>
          </a:prstGeom>
          <a:noFill/>
        </p:spPr>
      </p:pic>
      <p:pic>
        <p:nvPicPr>
          <p:cNvPr id="19" name="Picture 13" descr="C:\Documents and Settings\200199552\Local Settings\Temporary Internet Files\Content.IE5\CLSK0DA3\MP900438916[1].jpg"/>
          <p:cNvPicPr>
            <a:picLocks noChangeAspect="1" noChangeArrowheads="1"/>
          </p:cNvPicPr>
          <p:nvPr/>
        </p:nvPicPr>
        <p:blipFill>
          <a:blip r:embed="rId4" cstate="print"/>
          <a:srcRect/>
          <a:stretch>
            <a:fillRect/>
          </a:stretch>
        </p:blipFill>
        <p:spPr bwMode="auto">
          <a:xfrm>
            <a:off x="1143000" y="1600201"/>
            <a:ext cx="6705600" cy="4525963"/>
          </a:xfrm>
          <a:prstGeom prst="rect">
            <a:avLst/>
          </a:prstGeom>
          <a:noFill/>
        </p:spPr>
      </p:pic>
      <p:sp>
        <p:nvSpPr>
          <p:cNvPr id="20" name="TextBox 19"/>
          <p:cNvSpPr txBox="1"/>
          <p:nvPr/>
        </p:nvSpPr>
        <p:spPr>
          <a:xfrm>
            <a:off x="2362200" y="2667000"/>
            <a:ext cx="4800600" cy="2215991"/>
          </a:xfrm>
          <a:prstGeom prst="rect">
            <a:avLst/>
          </a:prstGeom>
          <a:noFill/>
        </p:spPr>
        <p:txBody>
          <a:bodyPr wrap="square" rtlCol="0">
            <a:spAutoFit/>
          </a:bodyPr>
          <a:lstStyle/>
          <a:p>
            <a:pPr algn="ctr">
              <a:buNone/>
            </a:pPr>
            <a:endParaRPr lang="en-US" dirty="0" smtClean="0"/>
          </a:p>
          <a:p>
            <a:pPr algn="ctr">
              <a:buNone/>
            </a:pPr>
            <a:r>
              <a:rPr lang="en-US" sz="4000" dirty="0" smtClean="0">
                <a:solidFill>
                  <a:schemeClr val="bg1"/>
                </a:solidFill>
              </a:rPr>
              <a:t>Egypt gained its independence on February 28</a:t>
            </a:r>
            <a:r>
              <a:rPr lang="en-US" sz="4000" baseline="30000" dirty="0" smtClean="0">
                <a:solidFill>
                  <a:schemeClr val="bg1"/>
                </a:solidFill>
              </a:rPr>
              <a:t>th</a:t>
            </a:r>
            <a:r>
              <a:rPr lang="en-US" sz="3600" dirty="0" smtClean="0">
                <a:solidFill>
                  <a:schemeClr val="bg1"/>
                </a:solidFill>
              </a:rPr>
              <a:t>, 1922</a:t>
            </a:r>
            <a:r>
              <a:rPr lang="en-US" dirty="0" smtClean="0"/>
              <a:t>!</a:t>
            </a:r>
          </a:p>
        </p:txBody>
      </p:sp>
      <p:pic>
        <p:nvPicPr>
          <p:cNvPr id="9" name="MS900069510[1].wav">
            <a:hlinkClick r:id="" action="ppaction://media"/>
          </p:cNvPr>
          <p:cNvPicPr>
            <a:picLocks noRot="1" noChangeAspect="1"/>
          </p:cNvPicPr>
          <p:nvPr>
            <a:wavAudioFile r:embed="rId1" name="MS900069510[1].wav"/>
          </p:nvPr>
        </p:nvPicPr>
        <p:blipFill>
          <a:blip r:embed="rId5" cstate="print"/>
          <a:stretch>
            <a:fillRect/>
          </a:stretch>
        </p:blipFill>
        <p:spPr>
          <a:xfrm>
            <a:off x="1676400" y="19812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7"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6E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effectLst/>
              </a:rPr>
              <a:t>What’s Egypt's International Country Code?</a:t>
            </a:r>
            <a:endParaRPr lang="en-US" dirty="0">
              <a:effectLst/>
            </a:endParaRPr>
          </a:p>
        </p:txBody>
      </p:sp>
      <p:sp>
        <p:nvSpPr>
          <p:cNvPr id="6" name="Content Placeholder 5"/>
          <p:cNvSpPr>
            <a:spLocks noGrp="1"/>
          </p:cNvSpPr>
          <p:nvPr>
            <p:ph idx="1"/>
          </p:nvPr>
        </p:nvSpPr>
        <p:spPr>
          <a:xfrm>
            <a:off x="457200" y="1524001"/>
            <a:ext cx="8229600" cy="4525963"/>
          </a:xfrm>
        </p:spPr>
        <p:txBody>
          <a:bodyPr>
            <a:normAutofit/>
          </a:bodyPr>
          <a:lstStyle/>
          <a:p>
            <a:pPr>
              <a:buBlip>
                <a:blip r:embed="rId2"/>
              </a:buBlip>
            </a:pPr>
            <a:endParaRPr lang="en-US" sz="3600" dirty="0" smtClean="0"/>
          </a:p>
          <a:p>
            <a:pPr>
              <a:buBlip>
                <a:blip r:embed="rId2"/>
              </a:buBlip>
            </a:pPr>
            <a:r>
              <a:rPr lang="en-US" sz="3600" dirty="0" smtClean="0"/>
              <a:t>The international country code of Egypt is .eg.</a:t>
            </a:r>
            <a:endParaRPr lang="en-US" sz="3600" dirty="0"/>
          </a:p>
        </p:txBody>
      </p:sp>
      <p:pic>
        <p:nvPicPr>
          <p:cNvPr id="30721" name="Picture 1" descr="C:\Documents and Settings\Shine\Local Settings\Temporary Internet Files\Content.IE5\ZEMFSLCS\MP900362663[1].jpg"/>
          <p:cNvPicPr>
            <a:picLocks noChangeAspect="1" noChangeArrowheads="1"/>
          </p:cNvPicPr>
          <p:nvPr/>
        </p:nvPicPr>
        <p:blipFill>
          <a:blip r:embed="rId3" cstate="print"/>
          <a:srcRect/>
          <a:stretch>
            <a:fillRect/>
          </a:stretch>
        </p:blipFill>
        <p:spPr bwMode="auto">
          <a:xfrm>
            <a:off x="152400" y="457201"/>
            <a:ext cx="533400" cy="354711"/>
          </a:xfrm>
          <a:prstGeom prst="rect">
            <a:avLst/>
          </a:prstGeom>
          <a:noFill/>
        </p:spPr>
      </p:pic>
      <p:pic>
        <p:nvPicPr>
          <p:cNvPr id="30723" name="Picture 3" descr="C:\Documents and Settings\Shine\Local Settings\Temporary Internet Files\Content.IE5\R6N771J4\MP900424388[1].jpg"/>
          <p:cNvPicPr>
            <a:picLocks noChangeAspect="1" noChangeArrowheads="1"/>
          </p:cNvPicPr>
          <p:nvPr/>
        </p:nvPicPr>
        <p:blipFill>
          <a:blip r:embed="rId4" cstate="print"/>
          <a:srcRect/>
          <a:stretch>
            <a:fillRect/>
          </a:stretch>
        </p:blipFill>
        <p:spPr bwMode="auto">
          <a:xfrm>
            <a:off x="4419601" y="3429001"/>
            <a:ext cx="3508100" cy="230493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effectLst/>
              </a:rPr>
              <a:t>Egypt’s International Soccer Rank</a:t>
            </a:r>
            <a:endParaRPr lang="en-US" sz="3200" dirty="0">
              <a:effectLst/>
            </a:endParaRPr>
          </a:p>
        </p:txBody>
      </p:sp>
      <p:sp>
        <p:nvSpPr>
          <p:cNvPr id="10" name="Content Placeholder 9"/>
          <p:cNvSpPr>
            <a:spLocks noGrp="1"/>
          </p:cNvSpPr>
          <p:nvPr>
            <p:ph idx="1"/>
          </p:nvPr>
        </p:nvSpPr>
        <p:spPr/>
        <p:txBody>
          <a:bodyPr/>
          <a:lstStyle/>
          <a:p>
            <a:pPr algn="ctr">
              <a:buBlip>
                <a:blip r:embed="rId2"/>
              </a:buBlip>
            </a:pPr>
            <a:r>
              <a:rPr lang="en-US" dirty="0" smtClean="0">
                <a:latin typeface="Candara" pitchFamily="34" charset="0"/>
              </a:rPr>
              <a:t>Soccer is a popular sport played around the world, and almost all countries have an international rank.</a:t>
            </a:r>
          </a:p>
          <a:p>
            <a:pPr algn="ctr">
              <a:buBlip>
                <a:blip r:embed="rId2"/>
              </a:buBlip>
            </a:pPr>
            <a:r>
              <a:rPr lang="en-US" dirty="0" smtClean="0">
                <a:latin typeface="Candara" pitchFamily="34" charset="0"/>
              </a:rPr>
              <a:t>(The best rank is 1, and the worst rank is 202.)</a:t>
            </a:r>
          </a:p>
          <a:p>
            <a:pPr algn="ctr">
              <a:buBlip>
                <a:blip r:embed="rId2"/>
              </a:buBlip>
            </a:pPr>
            <a:r>
              <a:rPr lang="en-US" dirty="0" smtClean="0">
                <a:latin typeface="Candara" pitchFamily="34" charset="0"/>
              </a:rPr>
              <a:t>   Egypt’s International rank in soccer is...9</a:t>
            </a:r>
            <a:r>
              <a:rPr lang="en-US" dirty="0" smtClean="0"/>
              <a:t>!</a:t>
            </a:r>
          </a:p>
          <a:p>
            <a:pPr>
              <a:buNone/>
            </a:pPr>
            <a:endParaRPr lang="en-US" dirty="0" smtClean="0"/>
          </a:p>
        </p:txBody>
      </p:sp>
      <p:pic>
        <p:nvPicPr>
          <p:cNvPr id="5" name="Picture 2" descr="C:\Documents and Settings\Shine\Local Settings\Temporary Internet Files\Content.IE5\5O7N9MP1\MC900433881[1].png"/>
          <p:cNvPicPr>
            <a:picLocks noChangeAspect="1" noChangeArrowheads="1"/>
          </p:cNvPicPr>
          <p:nvPr/>
        </p:nvPicPr>
        <p:blipFill>
          <a:blip r:embed="rId3" cstate="print"/>
          <a:srcRect/>
          <a:stretch>
            <a:fillRect/>
          </a:stretch>
        </p:blipFill>
        <p:spPr bwMode="auto">
          <a:xfrm>
            <a:off x="228600" y="533400"/>
            <a:ext cx="533400" cy="533400"/>
          </a:xfrm>
          <a:prstGeom prst="rect">
            <a:avLst/>
          </a:prstGeom>
          <a:noFill/>
        </p:spPr>
      </p:pic>
      <p:pic>
        <p:nvPicPr>
          <p:cNvPr id="8" name="Picture 2" descr="C:\Documents and Settings\Shine\Local Settings\Temporary Internet Files\Content.IE5\5O7N9MP1\MC900433881[1].png"/>
          <p:cNvPicPr>
            <a:picLocks noChangeAspect="1" noChangeArrowheads="1"/>
          </p:cNvPicPr>
          <p:nvPr/>
        </p:nvPicPr>
        <p:blipFill>
          <a:blip r:embed="rId3" cstate="print"/>
          <a:srcRect/>
          <a:stretch>
            <a:fillRect/>
          </a:stretch>
        </p:blipFill>
        <p:spPr bwMode="auto">
          <a:xfrm>
            <a:off x="8382000" y="609600"/>
            <a:ext cx="533400" cy="533400"/>
          </a:xfrm>
          <a:prstGeom prst="rect">
            <a:avLst/>
          </a:prstGeom>
          <a:noFill/>
        </p:spPr>
      </p:pic>
      <p:pic>
        <p:nvPicPr>
          <p:cNvPr id="29701" name="Picture 5" descr="C:\Documents and Settings\Shine\Local Settings\Temporary Internet Files\Content.IE5\7JY5TPLA\MC900282156[1].wmf"/>
          <p:cNvPicPr>
            <a:picLocks noChangeAspect="1" noChangeArrowheads="1"/>
          </p:cNvPicPr>
          <p:nvPr/>
        </p:nvPicPr>
        <p:blipFill>
          <a:blip r:embed="rId4" cstate="print"/>
          <a:srcRect/>
          <a:stretch>
            <a:fillRect/>
          </a:stretch>
        </p:blipFill>
        <p:spPr bwMode="auto">
          <a:xfrm>
            <a:off x="990600" y="5029201"/>
            <a:ext cx="2276856" cy="1463367"/>
          </a:xfrm>
          <a:prstGeom prst="rect">
            <a:avLst/>
          </a:prstGeom>
          <a:noFill/>
        </p:spPr>
      </p:pic>
      <p:pic>
        <p:nvPicPr>
          <p:cNvPr id="29703" name="Picture 7" descr="C:\Documents and Settings\Shine\Local Settings\Temporary Internet Files\Content.IE5\1GOGVBPL\MC900242227[1].wmf"/>
          <p:cNvPicPr>
            <a:picLocks noChangeAspect="1" noChangeArrowheads="1"/>
          </p:cNvPicPr>
          <p:nvPr/>
        </p:nvPicPr>
        <p:blipFill>
          <a:blip r:embed="rId5" cstate="print"/>
          <a:srcRect/>
          <a:stretch>
            <a:fillRect/>
          </a:stretch>
        </p:blipFill>
        <p:spPr bwMode="auto">
          <a:xfrm>
            <a:off x="6324602" y="4876801"/>
            <a:ext cx="1813255" cy="13780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561</TotalTime>
  <Words>850</Words>
  <Application>Microsoft Office PowerPoint</Application>
  <PresentationFormat>On-screen Show (4:3)</PresentationFormat>
  <Paragraphs>120</Paragraphs>
  <Slides>23</Slides>
  <Notes>1</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Trek</vt:lpstr>
      <vt:lpstr>Egypt</vt:lpstr>
      <vt:lpstr>What kind of paperwork do you need to enter  Egypt?</vt:lpstr>
      <vt:lpstr>Unsafe  places in Egypt</vt:lpstr>
      <vt:lpstr>How far is it?</vt:lpstr>
      <vt:lpstr>  What about Egypt’s currency?</vt:lpstr>
      <vt:lpstr>What time is it?</vt:lpstr>
      <vt:lpstr>Independence for Egypt</vt:lpstr>
      <vt:lpstr>What’s Egypt's International Country Code?</vt:lpstr>
      <vt:lpstr>Egypt’s International Soccer Rank</vt:lpstr>
      <vt:lpstr>Population of Egypt</vt:lpstr>
      <vt:lpstr>Population Density</vt:lpstr>
      <vt:lpstr>Per Capita Income</vt:lpstr>
      <vt:lpstr>How big is it?</vt:lpstr>
      <vt:lpstr>Area of Egypt</vt:lpstr>
      <vt:lpstr>The Highest Point in Egypt</vt:lpstr>
      <vt:lpstr>Egypt’s natural resources</vt:lpstr>
      <vt:lpstr>What’s the fertility rate?</vt:lpstr>
      <vt:lpstr>Infant Mortality Rate of Egypt</vt:lpstr>
      <vt:lpstr>What is the life expectancy?</vt:lpstr>
      <vt:lpstr>Literacy rates of Egypt</vt:lpstr>
      <vt:lpstr>Major ethnic groups</vt:lpstr>
      <vt:lpstr>Major Religions</vt:lpstr>
      <vt:lpstr>Bibliographies:</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Egypt</dc:title>
  <dc:creator>Shine</dc:creator>
  <cp:lastModifiedBy>e199501894</cp:lastModifiedBy>
  <cp:revision>96</cp:revision>
  <dcterms:created xsi:type="dcterms:W3CDTF">2010-08-13T16:17:10Z</dcterms:created>
  <dcterms:modified xsi:type="dcterms:W3CDTF">2010-09-17T14:10:21Z</dcterms:modified>
</cp:coreProperties>
</file>