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72" r:id="rId3"/>
    <p:sldId id="273" r:id="rId4"/>
    <p:sldId id="274" r:id="rId5"/>
    <p:sldId id="275" r:id="rId6"/>
    <p:sldId id="276" r:id="rId7"/>
    <p:sldId id="27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11/9/2015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11/9/2015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11/9/2015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609474"/>
            <a:ext cx="9601200" cy="1008246"/>
          </a:xfrm>
        </p:spPr>
        <p:txBody>
          <a:bodyPr/>
          <a:lstStyle/>
          <a:p>
            <a:r>
              <a:rPr lang="en-US" b="1" u="sng" dirty="0" smtClean="0">
                <a:latin typeface="Bradley Hand ITC" panose="03070402050302030203" pitchFamily="66" charset="0"/>
              </a:rPr>
              <a:t>Lebanon Culture</a:t>
            </a:r>
            <a:endParaRPr lang="en-US" b="1" u="sng"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270" y="770021"/>
            <a:ext cx="2909459" cy="2839453"/>
          </a:xfrm>
          <a:prstGeom prst="rect">
            <a:avLst/>
          </a:prstGeom>
        </p:spPr>
      </p:pic>
      <p:sp>
        <p:nvSpPr>
          <p:cNvPr id="5" name="TextBox 4"/>
          <p:cNvSpPr txBox="1"/>
          <p:nvPr/>
        </p:nvSpPr>
        <p:spPr>
          <a:xfrm>
            <a:off x="3606085" y="4984124"/>
            <a:ext cx="5022760" cy="584775"/>
          </a:xfrm>
          <a:prstGeom prst="rect">
            <a:avLst/>
          </a:prstGeom>
          <a:noFill/>
        </p:spPr>
        <p:txBody>
          <a:bodyPr wrap="square" rtlCol="0">
            <a:spAutoFit/>
          </a:bodyPr>
          <a:lstStyle/>
          <a:p>
            <a:pPr algn="ctr"/>
            <a:r>
              <a:rPr lang="en-US" sz="3200" dirty="0" smtClean="0">
                <a:latin typeface="French Script MT" panose="03020402040607040605" pitchFamily="66" charset="0"/>
              </a:rPr>
              <a:t>By: Abby Boone</a:t>
            </a:r>
            <a:endParaRPr lang="en-US" sz="3200" dirty="0">
              <a:latin typeface="French Script MT" panose="03020402040607040605" pitchFamily="66" charset="0"/>
            </a:endParaRP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 y="180304"/>
            <a:ext cx="11912958" cy="1846659"/>
          </a:xfrm>
          <a:prstGeom prst="rect">
            <a:avLst/>
          </a:prstGeom>
          <a:noFill/>
        </p:spPr>
        <p:txBody>
          <a:bodyPr wrap="square" rtlCol="0">
            <a:spAutoFit/>
          </a:bodyPr>
          <a:lstStyle/>
          <a:p>
            <a:pPr algn="ctr"/>
            <a:r>
              <a:rPr lang="en-US" sz="2400" b="1" u="sng" dirty="0" smtClean="0">
                <a:latin typeface="DFKai-SB" panose="03000509000000000000" pitchFamily="65" charset="-120"/>
                <a:ea typeface="DFKai-SB" panose="03000509000000000000" pitchFamily="65" charset="-120"/>
              </a:rPr>
              <a:t>Architecture</a:t>
            </a:r>
          </a:p>
          <a:p>
            <a:pPr marL="342900" indent="-342900">
              <a:buAutoNum type="arabicPeriod"/>
            </a:pPr>
            <a:r>
              <a:rPr lang="en-US" dirty="0" smtClean="0">
                <a:latin typeface="DFKai-SB" panose="03000509000000000000" pitchFamily="65" charset="-120"/>
                <a:ea typeface="DFKai-SB" panose="03000509000000000000" pitchFamily="65" charset="-120"/>
              </a:rPr>
              <a:t>Old architecture in Lebanon had slanted roofs, were usually two stories tall, and were made of brick or stone.</a:t>
            </a:r>
          </a:p>
          <a:p>
            <a:pPr marL="342900" indent="-342900">
              <a:buAutoNum type="arabicPeriod"/>
            </a:pPr>
            <a:r>
              <a:rPr lang="en-US" dirty="0">
                <a:latin typeface="DFKai-SB" panose="03000509000000000000" pitchFamily="65" charset="-120"/>
                <a:ea typeface="DFKai-SB" panose="03000509000000000000" pitchFamily="65" charset="-120"/>
              </a:rPr>
              <a:t> </a:t>
            </a:r>
            <a:r>
              <a:rPr lang="en-US" dirty="0" smtClean="0">
                <a:latin typeface="DFKai-SB" panose="03000509000000000000" pitchFamily="65" charset="-120"/>
                <a:ea typeface="DFKai-SB" panose="03000509000000000000" pitchFamily="65" charset="-120"/>
              </a:rPr>
              <a:t>Now, buildings in Lebanon are made of brick and stone, plus stucco, metal, and glass, too. More buildings in Lebanon now have flat roofs than they did years ago.</a:t>
            </a:r>
          </a:p>
          <a:p>
            <a:pPr marL="342900" indent="-342900">
              <a:buAutoNum type="arabicPeriod"/>
            </a:pPr>
            <a:r>
              <a:rPr lang="en-US" dirty="0" smtClean="0">
                <a:latin typeface="DFKai-SB" panose="03000509000000000000" pitchFamily="65" charset="-120"/>
                <a:ea typeface="DFKai-SB" panose="03000509000000000000" pitchFamily="65" charset="-120"/>
              </a:rPr>
              <a:t>Famous Lebanese buildings have odd shapes, such as the </a:t>
            </a:r>
            <a:r>
              <a:rPr lang="en-US" dirty="0" err="1" smtClean="0">
                <a:latin typeface="DFKai-SB" panose="03000509000000000000" pitchFamily="65" charset="-120"/>
                <a:ea typeface="DFKai-SB" panose="03000509000000000000" pitchFamily="65" charset="-120"/>
              </a:rPr>
              <a:t>Issam</a:t>
            </a:r>
            <a:r>
              <a:rPr lang="en-US" dirty="0" smtClean="0">
                <a:latin typeface="DFKai-SB" panose="03000509000000000000" pitchFamily="65" charset="-120"/>
                <a:ea typeface="DFKai-SB" panose="03000509000000000000" pitchFamily="65" charset="-120"/>
              </a:rPr>
              <a:t> Fares Institute, shown below.</a:t>
            </a:r>
            <a:endParaRPr lang="en-US" dirty="0">
              <a:latin typeface="DFKai-SB" panose="03000509000000000000" pitchFamily="65" charset="-120"/>
              <a:ea typeface="DFKai-SB" panose="03000509000000000000" pitchFamily="65" charset="-12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245" y="2026963"/>
            <a:ext cx="4457700" cy="4419600"/>
          </a:xfrm>
          <a:prstGeom prst="rect">
            <a:avLst/>
          </a:prstGeom>
        </p:spPr>
      </p:pic>
      <p:sp>
        <p:nvSpPr>
          <p:cNvPr id="4" name="TextBox 3"/>
          <p:cNvSpPr txBox="1"/>
          <p:nvPr/>
        </p:nvSpPr>
        <p:spPr>
          <a:xfrm>
            <a:off x="154546" y="2253803"/>
            <a:ext cx="6735650" cy="2862322"/>
          </a:xfrm>
          <a:prstGeom prst="rect">
            <a:avLst/>
          </a:prstGeom>
          <a:noFill/>
        </p:spPr>
        <p:txBody>
          <a:bodyPr wrap="square" rtlCol="0">
            <a:spAutoFit/>
          </a:bodyPr>
          <a:lstStyle/>
          <a:p>
            <a:r>
              <a:rPr lang="en-US" dirty="0" smtClean="0">
                <a:latin typeface="DFKai-SB" panose="03000509000000000000" pitchFamily="65" charset="-120"/>
                <a:ea typeface="DFKai-SB" panose="03000509000000000000" pitchFamily="65" charset="-120"/>
              </a:rPr>
              <a:t>4. The simplest type of  flat-roofed house in Lebanon is called the Closed Rectangular House. It has a single square or rectangular space with a low door, ventilation openings below the roof, and a few small windows. It is called “closed” because there usually aren’t any other openings in the house.</a:t>
            </a:r>
          </a:p>
          <a:p>
            <a:r>
              <a:rPr lang="en-US" dirty="0" smtClean="0">
                <a:latin typeface="DFKai-SB" panose="03000509000000000000" pitchFamily="65" charset="-120"/>
                <a:ea typeface="DFKai-SB" panose="03000509000000000000" pitchFamily="65" charset="-120"/>
              </a:rPr>
              <a:t>5. Most old buildings aren’t still in Lebanon today because of all of the wars Lebanon had. The space where those buildings once stood is now being occupied by new buildings.</a:t>
            </a:r>
            <a:endParaRPr lang="en-US"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3628212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518" y="218941"/>
            <a:ext cx="11140225" cy="2677656"/>
          </a:xfrm>
          <a:prstGeom prst="rect">
            <a:avLst/>
          </a:prstGeom>
          <a:noFill/>
        </p:spPr>
        <p:txBody>
          <a:bodyPr wrap="square" rtlCol="0">
            <a:spAutoFit/>
          </a:bodyPr>
          <a:lstStyle/>
          <a:p>
            <a:pPr algn="ctr"/>
            <a:r>
              <a:rPr lang="en-US" sz="2400" b="1" u="sng" dirty="0" smtClean="0">
                <a:latin typeface="Juice ITC" panose="04040403040A02020202" pitchFamily="82" charset="0"/>
              </a:rPr>
              <a:t>Mass Media</a:t>
            </a:r>
          </a:p>
          <a:p>
            <a:pPr marL="342900" indent="-342900">
              <a:buAutoNum type="arabicPeriod"/>
            </a:pPr>
            <a:r>
              <a:rPr lang="en-US" sz="2400" dirty="0" smtClean="0">
                <a:latin typeface="Juice ITC" panose="04040403040A02020202" pitchFamily="82" charset="0"/>
              </a:rPr>
              <a:t>Lebanon’s radio stations include </a:t>
            </a:r>
            <a:r>
              <a:rPr lang="en-US" sz="2400" dirty="0" err="1" smtClean="0">
                <a:latin typeface="Juice ITC" panose="04040403040A02020202" pitchFamily="82" charset="0"/>
              </a:rPr>
              <a:t>Jaras</a:t>
            </a:r>
            <a:r>
              <a:rPr lang="en-US" sz="2400" dirty="0" smtClean="0">
                <a:latin typeface="Juice ITC" panose="04040403040A02020202" pitchFamily="82" charset="0"/>
              </a:rPr>
              <a:t> Scoop FM, </a:t>
            </a:r>
            <a:r>
              <a:rPr lang="en-US" sz="2400" dirty="0" err="1" smtClean="0">
                <a:latin typeface="Juice ITC" panose="04040403040A02020202" pitchFamily="82" charset="0"/>
              </a:rPr>
              <a:t>Sawt</a:t>
            </a:r>
            <a:r>
              <a:rPr lang="en-US" sz="2400" dirty="0" smtClean="0">
                <a:latin typeface="Juice ITC" panose="04040403040A02020202" pitchFamily="82" charset="0"/>
              </a:rPr>
              <a:t> El </a:t>
            </a:r>
            <a:r>
              <a:rPr lang="en-US" sz="2400" dirty="0" err="1" smtClean="0">
                <a:latin typeface="Juice ITC" panose="04040403040A02020202" pitchFamily="82" charset="0"/>
              </a:rPr>
              <a:t>Ghad</a:t>
            </a:r>
            <a:r>
              <a:rPr lang="en-US" sz="2400" dirty="0" smtClean="0">
                <a:latin typeface="Juice ITC" panose="04040403040A02020202" pitchFamily="82" charset="0"/>
              </a:rPr>
              <a:t>, </a:t>
            </a:r>
            <a:r>
              <a:rPr lang="en-US" sz="2400" dirty="0" err="1" smtClean="0">
                <a:latin typeface="Juice ITC" panose="04040403040A02020202" pitchFamily="82" charset="0"/>
              </a:rPr>
              <a:t>Aghani</a:t>
            </a:r>
            <a:r>
              <a:rPr lang="en-US" sz="2400" dirty="0" smtClean="0">
                <a:latin typeface="Juice ITC" panose="04040403040A02020202" pitchFamily="82" charset="0"/>
              </a:rPr>
              <a:t> </a:t>
            </a:r>
            <a:r>
              <a:rPr lang="en-US" sz="2400" dirty="0" err="1" smtClean="0">
                <a:latin typeface="Juice ITC" panose="04040403040A02020202" pitchFamily="82" charset="0"/>
              </a:rPr>
              <a:t>Aghani</a:t>
            </a:r>
            <a:r>
              <a:rPr lang="en-US" sz="2400" dirty="0" smtClean="0">
                <a:latin typeface="Juice ITC" panose="04040403040A02020202" pitchFamily="82" charset="0"/>
              </a:rPr>
              <a:t>, and Radio </a:t>
            </a:r>
            <a:r>
              <a:rPr lang="en-US" sz="2400" dirty="0" err="1" smtClean="0">
                <a:latin typeface="Juice ITC" panose="04040403040A02020202" pitchFamily="82" charset="0"/>
              </a:rPr>
              <a:t>Sawa</a:t>
            </a:r>
            <a:r>
              <a:rPr lang="en-US" sz="2400" dirty="0" smtClean="0">
                <a:latin typeface="Juice ITC" panose="04040403040A02020202" pitchFamily="82" charset="0"/>
              </a:rPr>
              <a:t> Lebanon.</a:t>
            </a:r>
          </a:p>
          <a:p>
            <a:pPr marL="342900" indent="-342900">
              <a:buAutoNum type="arabicPeriod"/>
            </a:pPr>
            <a:r>
              <a:rPr lang="en-US" sz="2400" dirty="0" smtClean="0">
                <a:latin typeface="Juice ITC" panose="04040403040A02020202" pitchFamily="82" charset="0"/>
              </a:rPr>
              <a:t>Some TV channels on Lebanon include MTV Lebanon, Al </a:t>
            </a:r>
            <a:r>
              <a:rPr lang="en-US" sz="2400" dirty="0" err="1" smtClean="0">
                <a:latin typeface="Juice ITC" panose="04040403040A02020202" pitchFamily="82" charset="0"/>
              </a:rPr>
              <a:t>Hiwar</a:t>
            </a:r>
            <a:r>
              <a:rPr lang="en-US" sz="2400" dirty="0" smtClean="0">
                <a:latin typeface="Juice ITC" panose="04040403040A02020202" pitchFamily="82" charset="0"/>
              </a:rPr>
              <a:t>, Al Quds al </a:t>
            </a:r>
            <a:r>
              <a:rPr lang="en-US" sz="2400" dirty="0" err="1" smtClean="0">
                <a:latin typeface="Juice ITC" panose="04040403040A02020202" pitchFamily="82" charset="0"/>
              </a:rPr>
              <a:t>Arabi</a:t>
            </a:r>
            <a:r>
              <a:rPr lang="en-US" sz="2400" dirty="0" smtClean="0">
                <a:latin typeface="Juice ITC" panose="04040403040A02020202" pitchFamily="82" charset="0"/>
              </a:rPr>
              <a:t>, and LBC Drama.</a:t>
            </a:r>
          </a:p>
          <a:p>
            <a:pPr marL="342900" indent="-342900">
              <a:buAutoNum type="arabicPeriod"/>
            </a:pPr>
            <a:r>
              <a:rPr lang="en-US" sz="2400" dirty="0" smtClean="0">
                <a:latin typeface="Juice ITC" panose="04040403040A02020202" pitchFamily="82" charset="0"/>
              </a:rPr>
              <a:t>Movies in Lebanon include West Beirut, Caramel, Void, and The Kite.</a:t>
            </a:r>
          </a:p>
          <a:p>
            <a:pPr marL="342900" indent="-342900">
              <a:buAutoNum type="arabicPeriod"/>
            </a:pPr>
            <a:r>
              <a:rPr lang="en-US" sz="2400" dirty="0" smtClean="0">
                <a:latin typeface="Juice ITC" panose="04040403040A02020202" pitchFamily="82" charset="0"/>
              </a:rPr>
              <a:t>Popular types of television shows in Lebanon are entertainment, news, and religious shows.</a:t>
            </a:r>
          </a:p>
          <a:p>
            <a:pPr marL="342900" indent="-342900">
              <a:buAutoNum type="arabicPeriod"/>
            </a:pPr>
            <a:r>
              <a:rPr lang="en-US" sz="2400" dirty="0" smtClean="0">
                <a:latin typeface="Juice ITC" panose="04040403040A02020202" pitchFamily="82" charset="0"/>
              </a:rPr>
              <a:t>TV Charity is a Christian TV channel based in </a:t>
            </a:r>
            <a:r>
              <a:rPr lang="en-US" sz="2400" dirty="0" err="1" smtClean="0">
                <a:latin typeface="Juice ITC" panose="04040403040A02020202" pitchFamily="82" charset="0"/>
              </a:rPr>
              <a:t>Keserwan</a:t>
            </a:r>
            <a:r>
              <a:rPr lang="en-US" sz="2400" dirty="0" smtClean="0">
                <a:latin typeface="Juice ITC" panose="04040403040A02020202" pitchFamily="82" charset="0"/>
              </a:rPr>
              <a:t>. Al </a:t>
            </a:r>
            <a:r>
              <a:rPr lang="en-US" sz="2400" dirty="0" err="1" smtClean="0">
                <a:latin typeface="Juice ITC" panose="04040403040A02020202" pitchFamily="82" charset="0"/>
              </a:rPr>
              <a:t>Jadeed</a:t>
            </a:r>
            <a:r>
              <a:rPr lang="en-US" sz="2400" dirty="0" smtClean="0">
                <a:latin typeface="Juice ITC" panose="04040403040A02020202" pitchFamily="82" charset="0"/>
              </a:rPr>
              <a:t> is a privately owned Arab TV station in Beirut, Lebanon.</a:t>
            </a:r>
            <a:endParaRPr lang="en-US" sz="2400" dirty="0">
              <a:latin typeface="Juice ITC" panose="04040403040A02020202"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555" y="2804264"/>
            <a:ext cx="5024188" cy="3768141"/>
          </a:xfrm>
          <a:prstGeom prst="rect">
            <a:avLst/>
          </a:prstGeom>
        </p:spPr>
      </p:pic>
      <p:sp>
        <p:nvSpPr>
          <p:cNvPr id="4" name="TextBox 3"/>
          <p:cNvSpPr txBox="1"/>
          <p:nvPr/>
        </p:nvSpPr>
        <p:spPr>
          <a:xfrm>
            <a:off x="3142445" y="3503054"/>
            <a:ext cx="2904185" cy="1384995"/>
          </a:xfrm>
          <a:prstGeom prst="rect">
            <a:avLst/>
          </a:prstGeom>
          <a:noFill/>
        </p:spPr>
        <p:txBody>
          <a:bodyPr wrap="square" rtlCol="0">
            <a:spAutoFit/>
          </a:bodyPr>
          <a:lstStyle/>
          <a:p>
            <a:r>
              <a:rPr lang="en-US" sz="2800" dirty="0" smtClean="0">
                <a:latin typeface="Juice ITC" panose="04040403040A02020202" pitchFamily="82" charset="0"/>
              </a:rPr>
              <a:t>The logo at right is the logo for the TV channel </a:t>
            </a:r>
            <a:r>
              <a:rPr lang="en-US" sz="2800" dirty="0" err="1" smtClean="0">
                <a:latin typeface="Juice ITC" panose="04040403040A02020202" pitchFamily="82" charset="0"/>
              </a:rPr>
              <a:t>Aghani</a:t>
            </a:r>
            <a:r>
              <a:rPr lang="en-US" sz="2800" dirty="0" smtClean="0">
                <a:latin typeface="Juice ITC" panose="04040403040A02020202" pitchFamily="82" charset="0"/>
              </a:rPr>
              <a:t> </a:t>
            </a:r>
            <a:r>
              <a:rPr lang="en-US" sz="2800" dirty="0" err="1" smtClean="0">
                <a:latin typeface="Juice ITC" panose="04040403040A02020202" pitchFamily="82" charset="0"/>
              </a:rPr>
              <a:t>Aghani</a:t>
            </a:r>
            <a:r>
              <a:rPr lang="en-US" sz="2800" dirty="0" smtClean="0">
                <a:latin typeface="Juice ITC" panose="04040403040A02020202" pitchFamily="82" charset="0"/>
              </a:rPr>
              <a:t>.</a:t>
            </a:r>
            <a:endParaRPr lang="en-US" sz="2800" dirty="0">
              <a:latin typeface="Juice ITC" panose="04040403040A02020202" pitchFamily="82" charset="0"/>
            </a:endParaRPr>
          </a:p>
        </p:txBody>
      </p:sp>
    </p:spTree>
    <p:extLst>
      <p:ext uri="{BB962C8B-B14F-4D97-AF65-F5344CB8AC3E}">
        <p14:creationId xmlns:p14="http://schemas.microsoft.com/office/powerpoint/2010/main" val="1824167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53" y="-92957"/>
            <a:ext cx="11706894" cy="1569660"/>
          </a:xfrm>
          <a:prstGeom prst="rect">
            <a:avLst/>
          </a:prstGeom>
          <a:noFill/>
        </p:spPr>
        <p:txBody>
          <a:bodyPr wrap="square" rtlCol="0">
            <a:spAutoFit/>
          </a:bodyPr>
          <a:lstStyle/>
          <a:p>
            <a:pPr algn="ctr"/>
            <a:r>
              <a:rPr lang="en-US" sz="2400" b="1" u="sng" dirty="0" smtClean="0">
                <a:latin typeface="AR BERKLEY" panose="02000000000000000000" pitchFamily="2" charset="0"/>
              </a:rPr>
              <a:t>Art</a:t>
            </a:r>
          </a:p>
          <a:p>
            <a:pPr marL="342900" indent="-342900">
              <a:buAutoNum type="arabicPeriod"/>
            </a:pPr>
            <a:r>
              <a:rPr lang="en-US" sz="2400" dirty="0" smtClean="0">
                <a:latin typeface="AR BERKLEY" panose="02000000000000000000" pitchFamily="2" charset="0"/>
              </a:rPr>
              <a:t>Many of Lebanon’s famous paintings have at least one building in them. They believe that buildings are important to their culture.</a:t>
            </a:r>
          </a:p>
          <a:p>
            <a:pPr marL="342900" indent="-342900">
              <a:buAutoNum type="arabicPeriod"/>
            </a:pPr>
            <a:r>
              <a:rPr lang="en-US" sz="2400" dirty="0" smtClean="0">
                <a:latin typeface="AR BERKLEY" panose="02000000000000000000" pitchFamily="2" charset="0"/>
              </a:rPr>
              <a:t>The famous painting shown below is by Michel </a:t>
            </a:r>
            <a:r>
              <a:rPr lang="en-US" sz="2400" dirty="0" err="1" smtClean="0">
                <a:latin typeface="AR BERKLEY" panose="02000000000000000000" pitchFamily="2" charset="0"/>
              </a:rPr>
              <a:t>Rouhana</a:t>
            </a:r>
            <a:r>
              <a:rPr lang="en-US" sz="2400" dirty="0" smtClean="0">
                <a:latin typeface="AR BERKLEY" panose="02000000000000000000" pitchFamily="2" charset="0"/>
              </a:rPr>
              <a:t>.</a:t>
            </a:r>
            <a:endParaRPr lang="en-US" sz="2400" dirty="0">
              <a:latin typeface="AR BERKLEY"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916" y="1772917"/>
            <a:ext cx="5733131" cy="4777609"/>
          </a:xfrm>
          <a:prstGeom prst="rect">
            <a:avLst/>
          </a:prstGeom>
        </p:spPr>
      </p:pic>
      <p:sp>
        <p:nvSpPr>
          <p:cNvPr id="4" name="TextBox 3"/>
          <p:cNvSpPr txBox="1"/>
          <p:nvPr/>
        </p:nvSpPr>
        <p:spPr>
          <a:xfrm>
            <a:off x="90153" y="1314788"/>
            <a:ext cx="5653826" cy="5693866"/>
          </a:xfrm>
          <a:prstGeom prst="rect">
            <a:avLst/>
          </a:prstGeom>
          <a:noFill/>
        </p:spPr>
        <p:txBody>
          <a:bodyPr wrap="square" rtlCol="0">
            <a:spAutoFit/>
          </a:bodyPr>
          <a:lstStyle/>
          <a:p>
            <a:r>
              <a:rPr lang="en-US" sz="2800" dirty="0" smtClean="0">
                <a:latin typeface="AR BERKLEY" panose="02000000000000000000" pitchFamily="2" charset="0"/>
              </a:rPr>
              <a:t>3. Pierre </a:t>
            </a:r>
            <a:r>
              <a:rPr lang="en-US" sz="2800" dirty="0" err="1" smtClean="0">
                <a:latin typeface="AR BERKLEY" panose="02000000000000000000" pitchFamily="2" charset="0"/>
              </a:rPr>
              <a:t>Karam</a:t>
            </a:r>
            <a:r>
              <a:rPr lang="en-US" sz="2800" dirty="0" smtClean="0">
                <a:latin typeface="AR BERKLEY" panose="02000000000000000000" pitchFamily="2" charset="0"/>
              </a:rPr>
              <a:t> is a well-known sculptor who graduated in 1992 and created a workshop where he started to “officially” sculpt. He later became an art teacher.</a:t>
            </a:r>
          </a:p>
          <a:p>
            <a:r>
              <a:rPr lang="en-US" sz="2800" dirty="0" smtClean="0">
                <a:latin typeface="AR BERKLEY" panose="02000000000000000000" pitchFamily="2" charset="0"/>
              </a:rPr>
              <a:t>4. Lebanon painters usually add French touches to their paintings because </a:t>
            </a:r>
            <a:r>
              <a:rPr lang="en-US" sz="2800" dirty="0" err="1" smtClean="0">
                <a:latin typeface="AR BERKLEY" panose="02000000000000000000" pitchFamily="2" charset="0"/>
              </a:rPr>
              <a:t>franch</a:t>
            </a:r>
            <a:r>
              <a:rPr lang="en-US" sz="2800" dirty="0" smtClean="0">
                <a:latin typeface="AR BERKLEY" panose="02000000000000000000" pitchFamily="2" charset="0"/>
              </a:rPr>
              <a:t> artists influence them.</a:t>
            </a:r>
          </a:p>
          <a:p>
            <a:r>
              <a:rPr lang="en-US" sz="2800" dirty="0" smtClean="0">
                <a:latin typeface="AR BERKLEY" panose="02000000000000000000" pitchFamily="2" charset="0"/>
              </a:rPr>
              <a:t>5. Traditional pottery-making and crafts are encouraged in Lebanon. Sometimes the works of art are donated to charity when nobody buys them.</a:t>
            </a:r>
            <a:endParaRPr lang="en-US" sz="2800" dirty="0">
              <a:latin typeface="AR BERKLEY" panose="02000000000000000000" pitchFamily="2" charset="0"/>
            </a:endParaRPr>
          </a:p>
        </p:txBody>
      </p:sp>
    </p:spTree>
    <p:extLst>
      <p:ext uri="{BB962C8B-B14F-4D97-AF65-F5344CB8AC3E}">
        <p14:creationId xmlns:p14="http://schemas.microsoft.com/office/powerpoint/2010/main" val="121258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141667"/>
            <a:ext cx="7791719" cy="6278642"/>
          </a:xfrm>
          <a:prstGeom prst="rect">
            <a:avLst/>
          </a:prstGeom>
          <a:noFill/>
        </p:spPr>
        <p:txBody>
          <a:bodyPr wrap="square" rtlCol="0">
            <a:spAutoFit/>
          </a:bodyPr>
          <a:lstStyle/>
          <a:p>
            <a:pPr algn="ctr"/>
            <a:r>
              <a:rPr lang="en-US" sz="3200" b="1" u="sng" dirty="0" smtClean="0"/>
              <a:t>Religion</a:t>
            </a:r>
          </a:p>
          <a:p>
            <a:pPr marL="514350" indent="-514350">
              <a:buAutoNum type="arabicPeriod"/>
            </a:pPr>
            <a:r>
              <a:rPr lang="en-US" sz="3200" dirty="0" smtClean="0"/>
              <a:t>Lebanon’s main religion is Islamic, but Christianity is a close second.</a:t>
            </a:r>
          </a:p>
          <a:p>
            <a:pPr marL="514350" indent="-514350">
              <a:buAutoNum type="arabicPeriod"/>
            </a:pPr>
            <a:r>
              <a:rPr lang="en-US" sz="3200" dirty="0"/>
              <a:t> </a:t>
            </a:r>
            <a:r>
              <a:rPr lang="en-US" sz="3200" dirty="0" smtClean="0"/>
              <a:t>In the past, Lebanon’s religion was mainly Islamic, but had more Christians than it does now.</a:t>
            </a:r>
          </a:p>
          <a:p>
            <a:pPr marL="514350" indent="-514350">
              <a:buAutoNum type="arabicPeriod"/>
            </a:pPr>
            <a:r>
              <a:rPr lang="en-US" sz="3200" dirty="0"/>
              <a:t> </a:t>
            </a:r>
            <a:r>
              <a:rPr lang="en-US" sz="3200" dirty="0" smtClean="0"/>
              <a:t>The Islamic section of Lebanon is exactly half Shia and half Sunni.</a:t>
            </a:r>
          </a:p>
          <a:p>
            <a:pPr marL="514350" indent="-514350">
              <a:buAutoNum type="arabicPeriod"/>
            </a:pPr>
            <a:r>
              <a:rPr lang="en-US" sz="3200" dirty="0"/>
              <a:t> </a:t>
            </a:r>
            <a:r>
              <a:rPr lang="en-US" sz="3200" dirty="0" smtClean="0"/>
              <a:t>Most Catholics in Lebanon are Maronite Catholic.</a:t>
            </a:r>
          </a:p>
          <a:p>
            <a:pPr marL="514350" indent="-514350">
              <a:buAutoNum type="arabicPeriod"/>
            </a:pPr>
            <a:r>
              <a:rPr lang="en-US" sz="3200" dirty="0"/>
              <a:t> </a:t>
            </a:r>
            <a:r>
              <a:rPr lang="en-US" sz="3200" dirty="0" smtClean="0"/>
              <a:t>Lebanon’s least popular religion is Judaism.</a:t>
            </a:r>
            <a:endParaRPr lang="en-US" dirty="0"/>
          </a:p>
          <a:p>
            <a:pPr algn="ct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942" y="141667"/>
            <a:ext cx="2314468" cy="35810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422" y="3858084"/>
            <a:ext cx="2847975" cy="2562225"/>
          </a:xfrm>
          <a:prstGeom prst="rect">
            <a:avLst/>
          </a:prstGeom>
        </p:spPr>
      </p:pic>
    </p:spTree>
    <p:extLst>
      <p:ext uri="{BB962C8B-B14F-4D97-AF65-F5344CB8AC3E}">
        <p14:creationId xmlns:p14="http://schemas.microsoft.com/office/powerpoint/2010/main" val="17793858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031873"/>
          </a:xfrm>
          <a:prstGeom prst="rect">
            <a:avLst/>
          </a:prstGeom>
          <a:noFill/>
        </p:spPr>
        <p:txBody>
          <a:bodyPr wrap="square" rtlCol="0">
            <a:spAutoFit/>
          </a:bodyPr>
          <a:lstStyle/>
          <a:p>
            <a:pPr algn="ctr"/>
            <a:r>
              <a:rPr lang="en-US" sz="3200" b="1" u="sng" dirty="0" smtClean="0">
                <a:latin typeface="AR CENA" panose="02000000000000000000" pitchFamily="2" charset="0"/>
              </a:rPr>
              <a:t>Education</a:t>
            </a:r>
            <a:endParaRPr lang="en-US" dirty="0" smtClean="0">
              <a:latin typeface="AR CENA" panose="02000000000000000000" pitchFamily="2" charset="0"/>
            </a:endParaRPr>
          </a:p>
          <a:p>
            <a:pPr marL="514350" indent="-514350">
              <a:buAutoNum type="arabicPeriod"/>
            </a:pPr>
            <a:r>
              <a:rPr lang="en-US" sz="2800" dirty="0" smtClean="0">
                <a:latin typeface="AR CENA" panose="02000000000000000000" pitchFamily="2" charset="0"/>
              </a:rPr>
              <a:t>Lebanese children start elementary school later than American children.</a:t>
            </a:r>
          </a:p>
          <a:p>
            <a:pPr marL="514350" indent="-514350">
              <a:buAutoNum type="arabicPeriod"/>
            </a:pPr>
            <a:r>
              <a:rPr lang="en-US" sz="2800" dirty="0" smtClean="0">
                <a:latin typeface="AR CENA" panose="02000000000000000000" pitchFamily="2" charset="0"/>
              </a:rPr>
              <a:t>Lebanon’s highest ranking university is the University of Beirut.</a:t>
            </a:r>
          </a:p>
          <a:p>
            <a:pPr marL="514350" indent="-514350">
              <a:buAutoNum type="arabicPeriod"/>
            </a:pPr>
            <a:r>
              <a:rPr lang="en-US" sz="2800" dirty="0" smtClean="0">
                <a:latin typeface="AR CENA" panose="02000000000000000000" pitchFamily="2" charset="0"/>
              </a:rPr>
              <a:t>The highest grade you can receive at a Lebanese school (any school except college) would be considered a failing grade in the U.S.A.</a:t>
            </a:r>
          </a:p>
          <a:p>
            <a:pPr marL="514350" indent="-514350">
              <a:buAutoNum type="arabicPeriod"/>
            </a:pPr>
            <a:r>
              <a:rPr lang="en-US" sz="2800" dirty="0" smtClean="0">
                <a:latin typeface="AR CENA" panose="02000000000000000000" pitchFamily="2" charset="0"/>
              </a:rPr>
              <a:t> In 1987, only half of a decade of elementary school education was required for all Lebanese children.</a:t>
            </a:r>
          </a:p>
          <a:p>
            <a:pPr marL="514350" indent="-514350">
              <a:buAutoNum type="arabicPeriod"/>
            </a:pPr>
            <a:r>
              <a:rPr lang="en-US" sz="2800" dirty="0">
                <a:latin typeface="AR CENA" panose="02000000000000000000" pitchFamily="2" charset="0"/>
              </a:rPr>
              <a:t> </a:t>
            </a:r>
            <a:r>
              <a:rPr lang="en-US" sz="2800" dirty="0" smtClean="0">
                <a:latin typeface="AR CENA" panose="02000000000000000000" pitchFamily="2" charset="0"/>
              </a:rPr>
              <a:t>Lebanon’s literacy rate is lower than the United States’, but it is higher than most countries’ literacy rate.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0963" y="4572000"/>
            <a:ext cx="3775165" cy="2286000"/>
          </a:xfrm>
          <a:prstGeom prst="rect">
            <a:avLst/>
          </a:prstGeom>
        </p:spPr>
      </p:pic>
    </p:spTree>
    <p:extLst>
      <p:ext uri="{BB962C8B-B14F-4D97-AF65-F5344CB8AC3E}">
        <p14:creationId xmlns:p14="http://schemas.microsoft.com/office/powerpoint/2010/main" val="3778658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2" y="0"/>
            <a:ext cx="11951368" cy="3847207"/>
          </a:xfrm>
          <a:prstGeom prst="rect">
            <a:avLst/>
          </a:prstGeom>
          <a:noFill/>
        </p:spPr>
        <p:txBody>
          <a:bodyPr wrap="square" rtlCol="0">
            <a:spAutoFit/>
          </a:bodyPr>
          <a:lstStyle/>
          <a:p>
            <a:pPr algn="ctr"/>
            <a:r>
              <a:rPr lang="en-US" sz="2400" b="1" u="sng" dirty="0" smtClean="0">
                <a:latin typeface="AR ESSENCE" panose="02000000000000000000" pitchFamily="2" charset="0"/>
              </a:rPr>
              <a:t>Food</a:t>
            </a:r>
          </a:p>
          <a:p>
            <a:pPr marL="457200" indent="-457200">
              <a:buAutoNum type="arabicPeriod"/>
            </a:pPr>
            <a:r>
              <a:rPr lang="en-US" sz="2000" dirty="0" smtClean="0">
                <a:latin typeface="AR ESSENCE" panose="02000000000000000000" pitchFamily="2" charset="0"/>
              </a:rPr>
              <a:t>Hummus is a popular food in Lebanon. t is spread on almost anything, including burgers and pita bread. It is different from the United States’ hummus because it is common for hummus to be spread on baked potatoes and their hummus usually has lots of garlic in it.</a:t>
            </a:r>
          </a:p>
          <a:p>
            <a:pPr marL="457200" indent="-457200">
              <a:buAutoNum type="arabicPeriod"/>
            </a:pPr>
            <a:r>
              <a:rPr lang="en-US" sz="2000" dirty="0">
                <a:latin typeface="AR ESSENCE" panose="02000000000000000000" pitchFamily="2" charset="0"/>
              </a:rPr>
              <a:t> </a:t>
            </a:r>
            <a:r>
              <a:rPr lang="en-US" sz="2000" dirty="0" err="1" smtClean="0">
                <a:latin typeface="AR ESSENCE" panose="02000000000000000000" pitchFamily="2" charset="0"/>
              </a:rPr>
              <a:t>Manakeesh</a:t>
            </a:r>
            <a:r>
              <a:rPr lang="en-US" sz="2000" dirty="0" smtClean="0">
                <a:latin typeface="AR ESSENCE" panose="02000000000000000000" pitchFamily="2" charset="0"/>
              </a:rPr>
              <a:t> is also a popular food in Lebanon. </a:t>
            </a:r>
            <a:r>
              <a:rPr lang="en-US" sz="2000" dirty="0" err="1" smtClean="0">
                <a:latin typeface="AR ESSENCE" panose="02000000000000000000" pitchFamily="2" charset="0"/>
              </a:rPr>
              <a:t>Manakeesh</a:t>
            </a:r>
            <a:r>
              <a:rPr lang="en-US" sz="2000" dirty="0" smtClean="0">
                <a:latin typeface="AR ESSENCE" panose="02000000000000000000" pitchFamily="2" charset="0"/>
              </a:rPr>
              <a:t> is a round bread sprinkled with cheese, ground meat, or herbs. This dish is usually served during breakfast or lunch. Different types come from different places, ranging from vendors to fancy restaurants.</a:t>
            </a:r>
          </a:p>
          <a:p>
            <a:pPr marL="457200" indent="-457200">
              <a:buAutoNum type="arabicPeriod"/>
            </a:pPr>
            <a:r>
              <a:rPr lang="en-US" sz="2000" dirty="0">
                <a:latin typeface="AR ESSENCE" panose="02000000000000000000" pitchFamily="2" charset="0"/>
              </a:rPr>
              <a:t> </a:t>
            </a:r>
            <a:r>
              <a:rPr lang="en-US" sz="2000" dirty="0" smtClean="0">
                <a:latin typeface="AR ESSENCE" panose="02000000000000000000" pitchFamily="2" charset="0"/>
              </a:rPr>
              <a:t>Grilled halloumi is a chewy food made of goat and sheep milk. Unlike other cheeses, no bacteria is used while processing.</a:t>
            </a:r>
          </a:p>
          <a:p>
            <a:pPr marL="457200" indent="-457200">
              <a:buAutoNum type="arabicPeriod"/>
            </a:pPr>
            <a:r>
              <a:rPr lang="en-US" sz="2000" dirty="0">
                <a:latin typeface="AR ESSENCE" panose="02000000000000000000" pitchFamily="2" charset="0"/>
              </a:rPr>
              <a:t> </a:t>
            </a:r>
            <a:r>
              <a:rPr lang="en-US" sz="2000" dirty="0" smtClean="0">
                <a:latin typeface="AR ESSENCE" panose="02000000000000000000" pitchFamily="2" charset="0"/>
              </a:rPr>
              <a:t>Falafel is more of a snack dish. Made up of chickpeas and herbs, this dish is both delicious and healthy.</a:t>
            </a:r>
          </a:p>
          <a:p>
            <a:pPr marL="457200" indent="-457200">
              <a:buAutoNum type="arabicPeriod"/>
            </a:pPr>
            <a:r>
              <a:rPr lang="en-US" sz="2000" dirty="0">
                <a:latin typeface="AR ESSENCE" panose="02000000000000000000" pitchFamily="2" charset="0"/>
              </a:rPr>
              <a:t> </a:t>
            </a:r>
            <a:r>
              <a:rPr lang="en-US" sz="2000" dirty="0" smtClean="0">
                <a:latin typeface="AR ESSENCE" panose="02000000000000000000" pitchFamily="2" charset="0"/>
              </a:rPr>
              <a:t>Umm Ali is a popular dessert dish in Lebanon. It is bread pudding cooked in milk and cream. Different versions are made with croissant pieces, raisins, condensed milk, and vanilla.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0675" y="5366085"/>
            <a:ext cx="2181325" cy="14919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589" y="4062664"/>
            <a:ext cx="2093496" cy="13034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06716"/>
            <a:ext cx="2224505" cy="12512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3" y="4395811"/>
            <a:ext cx="2137177" cy="1277854"/>
          </a:xfrm>
          <a:prstGeom prst="rect">
            <a:avLst/>
          </a:prstGeom>
        </p:spPr>
      </p:pic>
      <p:sp>
        <p:nvSpPr>
          <p:cNvPr id="8" name="TextBox 7"/>
          <p:cNvSpPr txBox="1"/>
          <p:nvPr/>
        </p:nvSpPr>
        <p:spPr>
          <a:xfrm>
            <a:off x="8306874" y="4462760"/>
            <a:ext cx="1703800" cy="1200329"/>
          </a:xfrm>
          <a:prstGeom prst="rect">
            <a:avLst/>
          </a:prstGeom>
          <a:noFill/>
        </p:spPr>
        <p:txBody>
          <a:bodyPr wrap="square" rtlCol="0">
            <a:spAutoFit/>
          </a:bodyPr>
          <a:lstStyle/>
          <a:p>
            <a:r>
              <a:rPr lang="en-US" dirty="0" smtClean="0"/>
              <a:t>The food shown at right is </a:t>
            </a:r>
            <a:r>
              <a:rPr lang="en-US" dirty="0" err="1" smtClean="0"/>
              <a:t>manakeesh</a:t>
            </a:r>
            <a:r>
              <a:rPr lang="en-US" dirty="0" smtClean="0"/>
              <a:t>. </a:t>
            </a: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2256" y="5654842"/>
            <a:ext cx="2406316" cy="120315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8572" y="5639288"/>
            <a:ext cx="1663979" cy="1218712"/>
          </a:xfrm>
          <a:prstGeom prst="rect">
            <a:avLst/>
          </a:prstGeom>
        </p:spPr>
      </p:pic>
      <p:sp>
        <p:nvSpPr>
          <p:cNvPr id="11" name="TextBox 10"/>
          <p:cNvSpPr txBox="1"/>
          <p:nvPr/>
        </p:nvSpPr>
        <p:spPr>
          <a:xfrm>
            <a:off x="4623515" y="4932608"/>
            <a:ext cx="2588654" cy="646331"/>
          </a:xfrm>
          <a:prstGeom prst="rect">
            <a:avLst/>
          </a:prstGeom>
          <a:noFill/>
        </p:spPr>
        <p:txBody>
          <a:bodyPr wrap="square" rtlCol="0">
            <a:spAutoFit/>
          </a:bodyPr>
          <a:lstStyle/>
          <a:p>
            <a:r>
              <a:rPr lang="en-US" dirty="0" smtClean="0"/>
              <a:t>The food shown below is falafel.</a:t>
            </a:r>
            <a:endParaRPr lang="en-US" dirty="0"/>
          </a:p>
        </p:txBody>
      </p:sp>
      <p:sp>
        <p:nvSpPr>
          <p:cNvPr id="12" name="TextBox 11"/>
          <p:cNvSpPr txBox="1"/>
          <p:nvPr/>
        </p:nvSpPr>
        <p:spPr>
          <a:xfrm>
            <a:off x="2268168" y="4722494"/>
            <a:ext cx="1560173" cy="1200329"/>
          </a:xfrm>
          <a:prstGeom prst="rect">
            <a:avLst/>
          </a:prstGeom>
          <a:noFill/>
        </p:spPr>
        <p:txBody>
          <a:bodyPr wrap="square" rtlCol="0">
            <a:spAutoFit/>
          </a:bodyPr>
          <a:lstStyle/>
          <a:p>
            <a:r>
              <a:rPr lang="en-US" dirty="0" smtClean="0"/>
              <a:t>The food shown at left is Umm Ali.</a:t>
            </a:r>
            <a:endParaRPr lang="en-US" dirty="0"/>
          </a:p>
        </p:txBody>
      </p:sp>
    </p:spTree>
    <p:extLst>
      <p:ext uri="{BB962C8B-B14F-4D97-AF65-F5344CB8AC3E}">
        <p14:creationId xmlns:p14="http://schemas.microsoft.com/office/powerpoint/2010/main" val="3465957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647426"/>
          </a:xfrm>
          <a:prstGeom prst="rect">
            <a:avLst/>
          </a:prstGeom>
          <a:noFill/>
        </p:spPr>
        <p:txBody>
          <a:bodyPr wrap="square" rtlCol="0">
            <a:spAutoFit/>
          </a:bodyPr>
          <a:lstStyle/>
          <a:p>
            <a:pPr algn="ctr"/>
            <a:r>
              <a:rPr lang="en-US" sz="3200" b="1" u="sng" dirty="0" smtClean="0">
                <a:latin typeface="Georgia" panose="02040502050405020303" pitchFamily="18" charset="0"/>
              </a:rPr>
              <a:t>Entertainment</a:t>
            </a:r>
          </a:p>
          <a:p>
            <a:pPr marL="457200" indent="-457200">
              <a:buAutoNum type="arabicPeriod"/>
            </a:pPr>
            <a:r>
              <a:rPr lang="en-US" sz="2400" dirty="0" smtClean="0">
                <a:latin typeface="Georgia" panose="02040502050405020303" pitchFamily="18" charset="0"/>
              </a:rPr>
              <a:t>The Wax Museum in Byblos was founded in 1970. It contains statues and scenes showing the Phoenicians’ way of life, culture, civilization, and tradition, and it describes Lebanese history and traditions.</a:t>
            </a:r>
          </a:p>
          <a:p>
            <a:pPr marL="457200" indent="-457200">
              <a:buAutoNum type="arabicPeriod"/>
            </a:pPr>
            <a:r>
              <a:rPr lang="en-US" sz="2400" dirty="0">
                <a:latin typeface="Georgia" panose="02040502050405020303" pitchFamily="18" charset="0"/>
              </a:rPr>
              <a:t> </a:t>
            </a:r>
            <a:r>
              <a:rPr lang="en-US" sz="2400" dirty="0" smtClean="0">
                <a:latin typeface="Georgia" panose="02040502050405020303" pitchFamily="18" charset="0"/>
              </a:rPr>
              <a:t>Skiing is a popular thing to do while at Lebanon. Skiing is the most popular winter sport, and Lebanon is known for the ski slopes.</a:t>
            </a:r>
          </a:p>
          <a:p>
            <a:pPr marL="457200" indent="-457200">
              <a:buAutoNum type="arabicPeriod"/>
            </a:pPr>
            <a:r>
              <a:rPr lang="en-US" sz="2400" dirty="0">
                <a:latin typeface="Georgia" panose="02040502050405020303" pitchFamily="18" charset="0"/>
              </a:rPr>
              <a:t> </a:t>
            </a:r>
            <a:r>
              <a:rPr lang="en-US" sz="2400" dirty="0" smtClean="0">
                <a:latin typeface="Georgia" panose="02040502050405020303" pitchFamily="18" charset="0"/>
              </a:rPr>
              <a:t>If you ever visit Lebanon, be sure to go shopping. Lebanon has amazing pottery pieces and glassware, as well as brass and copper goods that have attractive handwork designs.</a:t>
            </a:r>
          </a:p>
          <a:p>
            <a:pPr marL="457200" indent="-457200">
              <a:buAutoNum type="arabicPeriod"/>
            </a:pPr>
            <a:r>
              <a:rPr lang="en-US" sz="2400" dirty="0">
                <a:latin typeface="Georgia" panose="02040502050405020303" pitchFamily="18" charset="0"/>
              </a:rPr>
              <a:t> </a:t>
            </a:r>
            <a:r>
              <a:rPr lang="en-US" sz="2400" dirty="0" smtClean="0">
                <a:latin typeface="Georgia" panose="02040502050405020303" pitchFamily="18" charset="0"/>
              </a:rPr>
              <a:t>Folk dances were popular in the early 21</a:t>
            </a:r>
            <a:r>
              <a:rPr lang="en-US" sz="2400" baseline="30000" dirty="0" smtClean="0">
                <a:latin typeface="Georgia" panose="02040502050405020303" pitchFamily="18" charset="0"/>
              </a:rPr>
              <a:t>st</a:t>
            </a:r>
            <a:r>
              <a:rPr lang="en-US" sz="2400" dirty="0" smtClean="0">
                <a:latin typeface="Georgia" panose="02040502050405020303" pitchFamily="18" charset="0"/>
              </a:rPr>
              <a:t> century, and they still are.</a:t>
            </a:r>
          </a:p>
          <a:p>
            <a:pPr marL="457200" indent="-457200">
              <a:buAutoNum type="arabicPeriod"/>
            </a:pPr>
            <a:r>
              <a:rPr lang="en-US" sz="2400" dirty="0">
                <a:latin typeface="Georgia" panose="02040502050405020303" pitchFamily="18" charset="0"/>
              </a:rPr>
              <a:t> </a:t>
            </a:r>
            <a:r>
              <a:rPr lang="en-US" sz="2400" dirty="0" smtClean="0">
                <a:latin typeface="Georgia" panose="02040502050405020303" pitchFamily="18" charset="0"/>
              </a:rPr>
              <a:t>There is a Town Hall Theatre in Lebanon that seats hundreds of people. It has plays and musicals year-round.</a:t>
            </a:r>
            <a:endParaRPr lang="en-US" sz="2400" dirty="0">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4218181"/>
            <a:ext cx="4467386" cy="2639819"/>
          </a:xfrm>
          <a:prstGeom prst="rect">
            <a:avLst/>
          </a:prstGeom>
        </p:spPr>
      </p:pic>
    </p:spTree>
    <p:extLst>
      <p:ext uri="{BB962C8B-B14F-4D97-AF65-F5344CB8AC3E}">
        <p14:creationId xmlns:p14="http://schemas.microsoft.com/office/powerpoint/2010/main" val="2516299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822" y="90153"/>
            <a:ext cx="11879178" cy="3662541"/>
          </a:xfrm>
          <a:prstGeom prst="rect">
            <a:avLst/>
          </a:prstGeom>
          <a:noFill/>
        </p:spPr>
        <p:txBody>
          <a:bodyPr wrap="square" rtlCol="0">
            <a:spAutoFit/>
          </a:bodyPr>
          <a:lstStyle/>
          <a:p>
            <a:pPr algn="ctr"/>
            <a:r>
              <a:rPr lang="en-US" sz="3200" b="1" u="sng" dirty="0" smtClean="0">
                <a:latin typeface="Yu Mincho" panose="02020400000000000000" pitchFamily="18" charset="-128"/>
                <a:ea typeface="Yu Mincho" panose="02020400000000000000" pitchFamily="18" charset="-128"/>
              </a:rPr>
              <a:t>Clothing</a:t>
            </a:r>
          </a:p>
          <a:p>
            <a:pPr marL="457200" indent="-457200">
              <a:buAutoNum type="arabicPeriod"/>
            </a:pPr>
            <a:r>
              <a:rPr lang="en-US" sz="2000" dirty="0" smtClean="0">
                <a:latin typeface="Yu Mincho" panose="02020400000000000000" pitchFamily="18" charset="-128"/>
                <a:ea typeface="Yu Mincho" panose="02020400000000000000" pitchFamily="18" charset="-128"/>
              </a:rPr>
              <a:t>Women in Lebanon wear the western dress, and some Muslim women wear the hijab, a long-sleeved coat or dress, and a scarf (usually white) that covers the hair.</a:t>
            </a:r>
          </a:p>
          <a:p>
            <a:pPr marL="457200" indent="-457200">
              <a:buAutoNum type="arabicPeriod"/>
            </a:pPr>
            <a:r>
              <a:rPr lang="en-US" sz="2000" dirty="0">
                <a:latin typeface="Yu Mincho" panose="02020400000000000000" pitchFamily="18" charset="-128"/>
                <a:ea typeface="Yu Mincho" panose="02020400000000000000" pitchFamily="18" charset="-128"/>
              </a:rPr>
              <a:t> </a:t>
            </a:r>
            <a:r>
              <a:rPr lang="en-US" sz="2000" dirty="0" smtClean="0">
                <a:latin typeface="Yu Mincho" panose="02020400000000000000" pitchFamily="18" charset="-128"/>
                <a:ea typeface="Yu Mincho" panose="02020400000000000000" pitchFamily="18" charset="-128"/>
              </a:rPr>
              <a:t>Traditional Lebanese clothing from the past is worn only by performers at dance festivals.</a:t>
            </a:r>
          </a:p>
          <a:p>
            <a:pPr marL="457200" indent="-457200">
              <a:buAutoNum type="arabicPeriod"/>
            </a:pPr>
            <a:r>
              <a:rPr lang="en-US" sz="2000" dirty="0">
                <a:latin typeface="Yu Mincho" panose="02020400000000000000" pitchFamily="18" charset="-128"/>
                <a:ea typeface="Yu Mincho" panose="02020400000000000000" pitchFamily="18" charset="-128"/>
              </a:rPr>
              <a:t> </a:t>
            </a:r>
            <a:r>
              <a:rPr lang="en-US" sz="2000" dirty="0" smtClean="0">
                <a:latin typeface="Yu Mincho" panose="02020400000000000000" pitchFamily="18" charset="-128"/>
                <a:ea typeface="Yu Mincho" panose="02020400000000000000" pitchFamily="18" charset="-128"/>
              </a:rPr>
              <a:t>At festivals, men wear the </a:t>
            </a:r>
            <a:r>
              <a:rPr lang="en-US" sz="2000" dirty="0" err="1" smtClean="0">
                <a:latin typeface="Yu Mincho" panose="02020400000000000000" pitchFamily="18" charset="-128"/>
                <a:ea typeface="Yu Mincho" panose="02020400000000000000" pitchFamily="18" charset="-128"/>
              </a:rPr>
              <a:t>shirwal</a:t>
            </a:r>
            <a:r>
              <a:rPr lang="en-US" sz="2000" dirty="0" smtClean="0">
                <a:latin typeface="Yu Mincho" panose="02020400000000000000" pitchFamily="18" charset="-128"/>
                <a:ea typeface="Yu Mincho" panose="02020400000000000000" pitchFamily="18" charset="-128"/>
              </a:rPr>
              <a:t>, which is baggy black pants, and they wear high black boots, white blousy shirt, dark vests, and a fez.</a:t>
            </a:r>
          </a:p>
          <a:p>
            <a:pPr marL="457200" indent="-457200">
              <a:buAutoNum type="arabicPeriod"/>
            </a:pPr>
            <a:r>
              <a:rPr lang="en-US" sz="2000" dirty="0">
                <a:latin typeface="Yu Mincho" panose="02020400000000000000" pitchFamily="18" charset="-128"/>
                <a:ea typeface="Yu Mincho" panose="02020400000000000000" pitchFamily="18" charset="-128"/>
              </a:rPr>
              <a:t> </a:t>
            </a:r>
            <a:r>
              <a:rPr lang="en-US" sz="2000" dirty="0" smtClean="0">
                <a:latin typeface="Yu Mincho" panose="02020400000000000000" pitchFamily="18" charset="-128"/>
                <a:ea typeface="Yu Mincho" panose="02020400000000000000" pitchFamily="18" charset="-128"/>
              </a:rPr>
              <a:t>Women wear long dresses with embroidered designs on them and tall hats with long white veils at festivals.</a:t>
            </a:r>
          </a:p>
          <a:p>
            <a:pPr marL="457200" indent="-457200">
              <a:buAutoNum type="arabicPeriod"/>
            </a:pPr>
            <a:r>
              <a:rPr lang="en-US" sz="2000" dirty="0">
                <a:latin typeface="Yu Mincho" panose="02020400000000000000" pitchFamily="18" charset="-128"/>
                <a:ea typeface="Yu Mincho" panose="02020400000000000000" pitchFamily="18" charset="-128"/>
              </a:rPr>
              <a:t> </a:t>
            </a:r>
            <a:r>
              <a:rPr lang="en-US" sz="2000" dirty="0" smtClean="0">
                <a:latin typeface="Yu Mincho" panose="02020400000000000000" pitchFamily="18" charset="-128"/>
                <a:ea typeface="Yu Mincho" panose="02020400000000000000" pitchFamily="18" charset="-128"/>
              </a:rPr>
              <a:t>An old fashion trend of the past in Lebanon (for girls) was colorful dresses with medium to long sleeves and sparkly objects (such as fake jewels) on them. These dresses are usually only worn at celebrations and festivals nowadays</a:t>
            </a:r>
            <a:r>
              <a:rPr lang="en-US" sz="2000" dirty="0" smtClean="0"/>
              <a:t>.</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642" y="3489158"/>
            <a:ext cx="4240463" cy="3180347"/>
          </a:xfrm>
          <a:prstGeom prst="rect">
            <a:avLst/>
          </a:prstGeom>
        </p:spPr>
      </p:pic>
    </p:spTree>
    <p:extLst>
      <p:ext uri="{BB962C8B-B14F-4D97-AF65-F5344CB8AC3E}">
        <p14:creationId xmlns:p14="http://schemas.microsoft.com/office/powerpoint/2010/main" val="6900476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571" y="146949"/>
            <a:ext cx="11281893" cy="4216539"/>
          </a:xfrm>
          <a:prstGeom prst="rect">
            <a:avLst/>
          </a:prstGeom>
          <a:noFill/>
        </p:spPr>
        <p:txBody>
          <a:bodyPr wrap="square" rtlCol="0">
            <a:spAutoFit/>
          </a:bodyPr>
          <a:lstStyle/>
          <a:p>
            <a:pPr algn="ctr"/>
            <a:r>
              <a:rPr lang="en-US" sz="4400" b="1" u="sng" dirty="0" smtClean="0">
                <a:latin typeface="IrisUPC" panose="020B0604020202020204" pitchFamily="34" charset="-34"/>
                <a:cs typeface="IrisUPC" panose="020B0604020202020204" pitchFamily="34" charset="-34"/>
              </a:rPr>
              <a:t>Music</a:t>
            </a:r>
          </a:p>
          <a:p>
            <a:pPr marL="457200" indent="-457200">
              <a:buAutoNum type="arabicPeriod"/>
            </a:pPr>
            <a:r>
              <a:rPr lang="en-US" sz="2800" dirty="0" smtClean="0">
                <a:latin typeface="IrisUPC" panose="020B0604020202020204" pitchFamily="34" charset="-34"/>
                <a:cs typeface="IrisUPC" panose="020B0604020202020204" pitchFamily="34" charset="-34"/>
              </a:rPr>
              <a:t>Paul </a:t>
            </a:r>
            <a:r>
              <a:rPr lang="en-US" sz="2800" dirty="0" err="1" smtClean="0">
                <a:latin typeface="IrisUPC" panose="020B0604020202020204" pitchFamily="34" charset="-34"/>
                <a:cs typeface="IrisUPC" panose="020B0604020202020204" pitchFamily="34" charset="-34"/>
              </a:rPr>
              <a:t>Anka</a:t>
            </a:r>
            <a:r>
              <a:rPr lang="en-US" sz="2800" dirty="0" smtClean="0">
                <a:latin typeface="IrisUPC" panose="020B0604020202020204" pitchFamily="34" charset="-34"/>
                <a:cs typeface="IrisUPC" panose="020B0604020202020204" pitchFamily="34" charset="-34"/>
              </a:rPr>
              <a:t> wrote and recorded popular songs starting in the mid-1900s, including ‘Diana,” “She’s a Lady,” and “My Way.”</a:t>
            </a:r>
          </a:p>
          <a:p>
            <a:pPr marL="457200" indent="-457200">
              <a:buAutoNum type="arabicPeriod"/>
            </a:pPr>
            <a:r>
              <a:rPr lang="en-US" sz="2800" dirty="0" smtClean="0">
                <a:latin typeface="IrisUPC" panose="020B0604020202020204" pitchFamily="34" charset="-34"/>
                <a:cs typeface="IrisUPC" panose="020B0604020202020204" pitchFamily="34" charset="-34"/>
              </a:rPr>
              <a:t>Lebanon’s national anthem was adopted in 1927. The title is “All Of Us, For Our Country.”</a:t>
            </a:r>
          </a:p>
          <a:p>
            <a:pPr marL="457200" indent="-457200">
              <a:buAutoNum type="arabicPeriod"/>
            </a:pPr>
            <a:r>
              <a:rPr lang="en-US" sz="2800" dirty="0" smtClean="0">
                <a:latin typeface="IrisUPC" panose="020B0604020202020204" pitchFamily="34" charset="-34"/>
                <a:cs typeface="IrisUPC" panose="020B0604020202020204" pitchFamily="34" charset="-34"/>
              </a:rPr>
              <a:t>The </a:t>
            </a:r>
            <a:r>
              <a:rPr lang="en-US" sz="2800" dirty="0" err="1" smtClean="0">
                <a:latin typeface="IrisUPC" panose="020B0604020202020204" pitchFamily="34" charset="-34"/>
                <a:cs typeface="IrisUPC" panose="020B0604020202020204" pitchFamily="34" charset="-34"/>
              </a:rPr>
              <a:t>mijwiz</a:t>
            </a:r>
            <a:r>
              <a:rPr lang="en-US" sz="2800" dirty="0" smtClean="0">
                <a:latin typeface="IrisUPC" panose="020B0604020202020204" pitchFamily="34" charset="-34"/>
                <a:cs typeface="IrisUPC" panose="020B0604020202020204" pitchFamily="34" charset="-34"/>
              </a:rPr>
              <a:t>, which means “double” in Arabic, is a popular instrument in Lebanon. It is a type of reed clarinet.</a:t>
            </a:r>
            <a:endParaRPr lang="en-US" sz="2800" dirty="0">
              <a:latin typeface="IrisUPC" panose="020B0604020202020204" pitchFamily="34" charset="-34"/>
              <a:cs typeface="IrisUPC" panose="020B0604020202020204" pitchFamily="34" charset="-34"/>
            </a:endParaRPr>
          </a:p>
          <a:p>
            <a:pPr marL="457200" indent="-457200">
              <a:buAutoNum type="arabicPeriod"/>
            </a:pPr>
            <a:r>
              <a:rPr lang="en-US" sz="2800" dirty="0" err="1" smtClean="0">
                <a:latin typeface="IrisUPC" panose="020B0604020202020204" pitchFamily="34" charset="-34"/>
                <a:cs typeface="IrisUPC" panose="020B0604020202020204" pitchFamily="34" charset="-34"/>
              </a:rPr>
              <a:t>Fayrouz</a:t>
            </a:r>
            <a:r>
              <a:rPr lang="en-US" sz="2800" dirty="0" smtClean="0">
                <a:latin typeface="IrisUPC" panose="020B0604020202020204" pitchFamily="34" charset="-34"/>
                <a:cs typeface="IrisUPC" panose="020B0604020202020204" pitchFamily="34" charset="-34"/>
              </a:rPr>
              <a:t> sang many songs in Lebanon, and she is known for singing traditional songs.</a:t>
            </a:r>
          </a:p>
          <a:p>
            <a:pPr marL="457200" indent="-457200">
              <a:buAutoNum type="arabicPeriod"/>
            </a:pPr>
            <a:r>
              <a:rPr lang="en-US" sz="2800" dirty="0" smtClean="0">
                <a:latin typeface="IrisUPC" panose="020B0604020202020204" pitchFamily="34" charset="-34"/>
                <a:cs typeface="IrisUPC" panose="020B0604020202020204" pitchFamily="34" charset="-34"/>
              </a:rPr>
              <a:t> The oud is one of the most popular Arabian musical instruments. It is small and has a very short neck and the body is egg-shaped.</a:t>
            </a:r>
            <a:endParaRPr lang="en-US" sz="2800" dirty="0">
              <a:latin typeface="IrisUPC" panose="020B0604020202020204" pitchFamily="34" charset="-34"/>
              <a:cs typeface="IrisUPC" panose="020B0604020202020204" pitchFamily="34" charset="-3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2789" y="4354429"/>
            <a:ext cx="2503571" cy="2503571"/>
          </a:xfrm>
          <a:prstGeom prst="rect">
            <a:avLst/>
          </a:prstGeom>
        </p:spPr>
      </p:pic>
      <p:sp>
        <p:nvSpPr>
          <p:cNvPr id="5" name="TextBox 4"/>
          <p:cNvSpPr txBox="1"/>
          <p:nvPr/>
        </p:nvSpPr>
        <p:spPr>
          <a:xfrm>
            <a:off x="8932557" y="3985097"/>
            <a:ext cx="2253803" cy="369332"/>
          </a:xfrm>
          <a:prstGeom prst="rect">
            <a:avLst/>
          </a:prstGeom>
          <a:noFill/>
        </p:spPr>
        <p:txBody>
          <a:bodyPr wrap="square" rtlCol="0">
            <a:spAutoFit/>
          </a:bodyPr>
          <a:lstStyle/>
          <a:p>
            <a:pPr algn="ctr"/>
            <a:r>
              <a:rPr lang="en-US" u="sng" dirty="0" smtClean="0"/>
              <a:t>The Oud</a:t>
            </a:r>
            <a:endParaRPr lang="en-US" u="sng" dirty="0"/>
          </a:p>
        </p:txBody>
      </p:sp>
    </p:spTree>
    <p:extLst>
      <p:ext uri="{BB962C8B-B14F-4D97-AF65-F5344CB8AC3E}">
        <p14:creationId xmlns:p14="http://schemas.microsoft.com/office/powerpoint/2010/main" val="4233751777"/>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002379" cy="6986528"/>
          </a:xfrm>
          <a:prstGeom prst="rect">
            <a:avLst/>
          </a:prstGeom>
          <a:noFill/>
        </p:spPr>
        <p:txBody>
          <a:bodyPr wrap="square" rtlCol="0">
            <a:spAutoFit/>
          </a:bodyPr>
          <a:lstStyle/>
          <a:p>
            <a:pPr algn="ctr"/>
            <a:r>
              <a:rPr lang="en-US" sz="2800" b="1" u="sng" dirty="0" smtClean="0">
                <a:latin typeface="French Script MT" panose="03020402040607040605" pitchFamily="66" charset="0"/>
              </a:rPr>
              <a:t>Celebrations</a:t>
            </a:r>
          </a:p>
          <a:p>
            <a:pPr marL="514350" indent="-514350">
              <a:buAutoNum type="arabicPeriod"/>
            </a:pPr>
            <a:r>
              <a:rPr lang="en-US" sz="2800" dirty="0" smtClean="0">
                <a:latin typeface="French Script MT" panose="03020402040607040605" pitchFamily="66" charset="0"/>
              </a:rPr>
              <a:t>Lebanon’s National Independence Day is celebrated on November 22. In Beirut, Lebanon’s capital city, a parade is held every  year, celebrating Lebanon’s independence.</a:t>
            </a:r>
          </a:p>
          <a:p>
            <a:pPr marL="514350" indent="-514350">
              <a:buAutoNum type="arabicPeriod"/>
            </a:pPr>
            <a:r>
              <a:rPr lang="en-US" sz="2800" dirty="0">
                <a:latin typeface="French Script MT" panose="03020402040607040605" pitchFamily="66" charset="0"/>
              </a:rPr>
              <a:t> </a:t>
            </a:r>
            <a:r>
              <a:rPr lang="en-US" sz="2800" dirty="0" smtClean="0">
                <a:latin typeface="French Script MT" panose="03020402040607040605" pitchFamily="66" charset="0"/>
              </a:rPr>
              <a:t>Lebanese weddings can last for multiple days. There is eating and dancing, and there are two parties: one at the bride’s house and one at the groom’s house.</a:t>
            </a:r>
          </a:p>
          <a:p>
            <a:pPr marL="514350" indent="-514350">
              <a:buAutoNum type="arabicPeriod"/>
            </a:pPr>
            <a:r>
              <a:rPr lang="en-US" sz="2800" dirty="0" smtClean="0">
                <a:latin typeface="French Script MT" panose="03020402040607040605" pitchFamily="66" charset="0"/>
              </a:rPr>
              <a:t> A few weeks before Christmas, people plant seeds on a piece of cotton and water them every day. The seeds grow a few centimeters tall and are used later.</a:t>
            </a:r>
          </a:p>
          <a:p>
            <a:pPr marL="514350" indent="-514350">
              <a:buAutoNum type="arabicPeriod"/>
            </a:pPr>
            <a:r>
              <a:rPr lang="en-US" sz="2800" dirty="0" smtClean="0">
                <a:latin typeface="French Script MT" panose="03020402040607040605" pitchFamily="66" charset="0"/>
              </a:rPr>
              <a:t>Lebanese people decorate Christmas trees with orange peels cut into different shapes.</a:t>
            </a:r>
          </a:p>
          <a:p>
            <a:pPr marL="514350" indent="-514350">
              <a:buAutoNum type="arabicPeriod"/>
            </a:pPr>
            <a:r>
              <a:rPr lang="en-US" sz="2800" dirty="0" smtClean="0">
                <a:latin typeface="French Script MT" panose="03020402040607040605" pitchFamily="66" charset="0"/>
              </a:rPr>
              <a:t>On Easter, Cristian and Muslim children play a game with colored eggs. One child taps his/her egg against another’s. The child whose egg doesn’t crack while cracking everyone else’s eggs wins.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021" y="1997242"/>
            <a:ext cx="4442739" cy="4420771"/>
          </a:xfrm>
          <a:prstGeom prst="rect">
            <a:avLst/>
          </a:prstGeom>
        </p:spPr>
      </p:pic>
    </p:spTree>
    <p:extLst>
      <p:ext uri="{BB962C8B-B14F-4D97-AF65-F5344CB8AC3E}">
        <p14:creationId xmlns:p14="http://schemas.microsoft.com/office/powerpoint/2010/main" val="27655318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8611" y="0"/>
            <a:ext cx="5863389" cy="4832092"/>
          </a:xfrm>
          <a:prstGeom prst="rect">
            <a:avLst/>
          </a:prstGeom>
          <a:noFill/>
        </p:spPr>
        <p:txBody>
          <a:bodyPr wrap="square" rtlCol="0">
            <a:spAutoFit/>
          </a:bodyPr>
          <a:lstStyle/>
          <a:p>
            <a:pPr algn="ctr"/>
            <a:r>
              <a:rPr lang="en-US" sz="2800" b="1" u="sng" dirty="0" smtClean="0">
                <a:latin typeface="Aharoni" panose="02010803020104030203" pitchFamily="2" charset="-79"/>
                <a:cs typeface="Aharoni" panose="02010803020104030203" pitchFamily="2" charset="-79"/>
              </a:rPr>
              <a:t>Language</a:t>
            </a:r>
          </a:p>
          <a:p>
            <a:pPr marL="342900" indent="-342900">
              <a:buAutoNum type="arabicPeriod"/>
            </a:pPr>
            <a:r>
              <a:rPr lang="en-US" sz="2000" dirty="0" smtClean="0">
                <a:latin typeface="Aharoni" panose="02010803020104030203" pitchFamily="2" charset="-79"/>
                <a:cs typeface="Aharoni" panose="02010803020104030203" pitchFamily="2" charset="-79"/>
              </a:rPr>
              <a:t>Lebanon speaks Arabic, but Lebanese Arabic is their dialect.</a:t>
            </a:r>
          </a:p>
          <a:p>
            <a:pPr marL="342900" indent="-342900">
              <a:buAutoNum type="arabicPeriod"/>
            </a:pPr>
            <a:r>
              <a:rPr lang="en-US" sz="2000" dirty="0" smtClean="0">
                <a:latin typeface="Aharoni" panose="02010803020104030203" pitchFamily="2" charset="-79"/>
                <a:cs typeface="Aharoni" panose="02010803020104030203" pitchFamily="2" charset="-79"/>
              </a:rPr>
              <a:t>Although Arabic and Lebanese Arabic are two different languages, they have many words in common.</a:t>
            </a:r>
          </a:p>
          <a:p>
            <a:pPr marL="342900" indent="-342900">
              <a:buAutoNum type="arabicPeriod"/>
            </a:pPr>
            <a:r>
              <a:rPr lang="en-US" sz="2000" dirty="0" smtClean="0">
                <a:latin typeface="Aharoni" panose="02010803020104030203" pitchFamily="2" charset="-79"/>
                <a:cs typeface="Aharoni" panose="02010803020104030203" pitchFamily="2" charset="-79"/>
              </a:rPr>
              <a:t>Lebanon’s characters look like symbols to people that speak only English. The symbols are very similar to Arabic symbols.</a:t>
            </a:r>
          </a:p>
          <a:p>
            <a:pPr marL="342900" indent="-342900">
              <a:buAutoNum type="arabicPeriod"/>
            </a:pPr>
            <a:r>
              <a:rPr lang="en-US" sz="2000" dirty="0" smtClean="0">
                <a:latin typeface="Aharoni" panose="02010803020104030203" pitchFamily="2" charset="-79"/>
                <a:cs typeface="Aharoni" panose="02010803020104030203" pitchFamily="2" charset="-79"/>
              </a:rPr>
              <a:t>Lebanon has many dialects, including Northern Lebanese, Central-Mountain Lebanese, and Southern Lebanese.</a:t>
            </a:r>
          </a:p>
          <a:p>
            <a:pPr marL="342900" indent="-342900">
              <a:buAutoNum type="arabicPeriod"/>
            </a:pPr>
            <a:r>
              <a:rPr lang="en-US" sz="2000" dirty="0" smtClean="0">
                <a:latin typeface="Aharoni" panose="02010803020104030203" pitchFamily="2" charset="-79"/>
                <a:cs typeface="Aharoni" panose="02010803020104030203" pitchFamily="2" charset="-79"/>
              </a:rPr>
              <a:t>Although Arabic and Lebanese Arabic are similar, learning Arabic will not make you able to speak Lebanese Arabic.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12" y="360948"/>
            <a:ext cx="6030099" cy="6497052"/>
          </a:xfrm>
          <a:prstGeom prst="rect">
            <a:avLst/>
          </a:prstGeom>
        </p:spPr>
      </p:pic>
      <p:sp>
        <p:nvSpPr>
          <p:cNvPr id="4" name="TextBox 3"/>
          <p:cNvSpPr txBox="1"/>
          <p:nvPr/>
        </p:nvSpPr>
        <p:spPr>
          <a:xfrm>
            <a:off x="6647870" y="5244881"/>
            <a:ext cx="4353060" cy="1015663"/>
          </a:xfrm>
          <a:prstGeom prst="rect">
            <a:avLst/>
          </a:prstGeom>
          <a:noFill/>
        </p:spPr>
        <p:txBody>
          <a:bodyPr wrap="square" rtlCol="0">
            <a:spAutoFit/>
          </a:bodyPr>
          <a:lstStyle/>
          <a:p>
            <a:r>
              <a:rPr lang="en-US" sz="2000" dirty="0" smtClean="0">
                <a:latin typeface="AR BLANCA" panose="02000000000000000000" pitchFamily="2" charset="0"/>
              </a:rPr>
              <a:t>The image at the left shows the Lebanese alphabet. Below the characters are the names of the characters.</a:t>
            </a:r>
            <a:endParaRPr lang="en-US" sz="2000" dirty="0">
              <a:latin typeface="AR BLANCA" panose="02000000000000000000" pitchFamily="2" charset="0"/>
            </a:endParaRPr>
          </a:p>
        </p:txBody>
      </p:sp>
    </p:spTree>
    <p:extLst>
      <p:ext uri="{BB962C8B-B14F-4D97-AF65-F5344CB8AC3E}">
        <p14:creationId xmlns:p14="http://schemas.microsoft.com/office/powerpoint/2010/main" val="3539317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1422</Words>
  <Application>Microsoft Office PowerPoint</Application>
  <PresentationFormat>Custom</PresentationFormat>
  <Paragraphs>74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Sheer Green 16x9</vt:lpstr>
      <vt:lpstr>Lebanon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2015-11-07T15:37:05Z</dcterms:created>
  <dcterms:modified xsi:type="dcterms:W3CDTF">2015-11-09T16:00:00Z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