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66FFFF"/>
    <a:srgbClr val="F60000"/>
    <a:srgbClr val="03EBC4"/>
    <a:srgbClr val="CD1541"/>
    <a:srgbClr val="EB2929"/>
    <a:srgbClr val="1271E4"/>
    <a:srgbClr val="621A9E"/>
    <a:srgbClr val="0BE3DE"/>
    <a:srgbClr val="AD05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95179" autoAdjust="0"/>
  </p:normalViewPr>
  <p:slideViewPr>
    <p:cSldViewPr snapToGrid="0">
      <p:cViewPr>
        <p:scale>
          <a:sx n="86" d="100"/>
          <a:sy n="86" d="100"/>
        </p:scale>
        <p:origin x="-3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84FFF8-FDD8-4808-BFF3-69ADF42A0839}" type="datetimeFigureOut">
              <a:rPr lang="en-US" smtClean="0"/>
              <a:t>11/12/2015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4CC29-7D2F-4AC0-91D6-5E50BAA5DE09}" type="slidenum">
              <a:rPr lang="en-US" smtClean="0"/>
              <a:t>‹#›</a:t>
            </a:fld>
            <a:endParaRPr lang="en-US"/>
          </a:p>
        </p:txBody>
      </p:sp>
    </p:spTree>
    <p:extLst>
      <p:ext uri="{BB962C8B-B14F-4D97-AF65-F5344CB8AC3E}">
        <p14:creationId xmlns:p14="http://schemas.microsoft.com/office/powerpoint/2010/main" val="4055003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24CC29-7D2F-4AC0-91D6-5E50BAA5DE09}" type="slidenum">
              <a:rPr lang="en-US" smtClean="0"/>
              <a:t>7</a:t>
            </a:fld>
            <a:endParaRPr lang="en-US"/>
          </a:p>
        </p:txBody>
      </p:sp>
    </p:spTree>
    <p:extLst>
      <p:ext uri="{BB962C8B-B14F-4D97-AF65-F5344CB8AC3E}">
        <p14:creationId xmlns:p14="http://schemas.microsoft.com/office/powerpoint/2010/main" val="1981139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24CC29-7D2F-4AC0-91D6-5E50BAA5DE09}" type="slidenum">
              <a:rPr lang="en-US" smtClean="0"/>
              <a:t>9</a:t>
            </a:fld>
            <a:endParaRPr lang="en-US"/>
          </a:p>
        </p:txBody>
      </p:sp>
    </p:spTree>
    <p:extLst>
      <p:ext uri="{BB962C8B-B14F-4D97-AF65-F5344CB8AC3E}">
        <p14:creationId xmlns:p14="http://schemas.microsoft.com/office/powerpoint/2010/main" val="3823908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11/12/2015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2333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0679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2107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8647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9298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8315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0123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0972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1729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38326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7124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12165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3863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5262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2930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895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0898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11/12/2015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65052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1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12.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 Id="rId9" Type="http://schemas.openxmlformats.org/officeDocument/2006/relationships/image" Target="../media/image66.jpe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jpeg"/></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8A7FDD"/>
            </a:gs>
            <a:gs pos="74000">
              <a:schemeClr val="accent3">
                <a:lumMod val="60000"/>
                <a:lumOff val="40000"/>
              </a:schemeClr>
            </a:gs>
            <a:gs pos="93000">
              <a:schemeClr val="accent4">
                <a:lumMod val="40000"/>
                <a:lumOff val="60000"/>
              </a:schemeClr>
            </a:gs>
            <a:gs pos="33000">
              <a:schemeClr val="accent5">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Rectangle 3"/>
          <p:cNvSpPr/>
          <p:nvPr/>
        </p:nvSpPr>
        <p:spPr>
          <a:xfrm>
            <a:off x="1770717" y="2486525"/>
            <a:ext cx="8568266" cy="1200329"/>
          </a:xfrm>
          <a:prstGeom prst="rect">
            <a:avLst/>
          </a:prstGeom>
          <a:noFill/>
          <a:ln>
            <a:noFill/>
          </a:ln>
          <a:effectLst>
            <a:glow rad="228600">
              <a:schemeClr val="accent3">
                <a:satMod val="175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91440" tIns="45720" rIns="91440" bIns="45720">
            <a:spAutoFit/>
          </a:bodyPr>
          <a:lstStyle/>
          <a:p>
            <a:pPr algn="ctr"/>
            <a:r>
              <a:rPr lang="en-US" sz="7200" b="1" u="sng" cap="none" spc="0" dirty="0" smtClean="0">
                <a:ln w="6600">
                  <a:solidFill>
                    <a:schemeClr val="accent2"/>
                  </a:solidFill>
                  <a:prstDash val="solid"/>
                </a:ln>
                <a:solidFill>
                  <a:srgbClr val="002060"/>
                </a:solidFill>
                <a:effectLst>
                  <a:outerShdw dist="38100" dir="2700000" algn="tl" rotWithShape="0">
                    <a:schemeClr val="accent2"/>
                  </a:outerShdw>
                </a:effectLst>
                <a:latin typeface="Tempus Sans ITC" panose="04020404030D07020202" pitchFamily="82" charset="0"/>
              </a:rPr>
              <a:t>Nigerian Culture</a:t>
            </a:r>
            <a:endParaRPr lang="en-US" sz="7200" b="1" u="sng" cap="none" spc="0" dirty="0">
              <a:ln w="6600">
                <a:solidFill>
                  <a:schemeClr val="accent2"/>
                </a:solidFill>
                <a:prstDash val="solid"/>
              </a:ln>
              <a:solidFill>
                <a:srgbClr val="002060"/>
              </a:solidFill>
              <a:effectLst>
                <a:outerShdw dist="38100" dir="2700000" algn="tl" rotWithShape="0">
                  <a:schemeClr val="accent2"/>
                </a:outerShdw>
              </a:effectLst>
              <a:latin typeface="Tempus Sans ITC" panose="04020404030D07020202" pitchFamily="82" charset="0"/>
            </a:endParaRPr>
          </a:p>
        </p:txBody>
      </p:sp>
      <p:sp>
        <p:nvSpPr>
          <p:cNvPr id="6" name="Rectangle 5"/>
          <p:cNvSpPr/>
          <p:nvPr/>
        </p:nvSpPr>
        <p:spPr>
          <a:xfrm>
            <a:off x="4224697" y="3692262"/>
            <a:ext cx="3506088" cy="584775"/>
          </a:xfrm>
          <a:prstGeom prst="rect">
            <a:avLst/>
          </a:prstGeom>
          <a:noFill/>
          <a:effectLst>
            <a:glow rad="101600">
              <a:schemeClr val="accent2">
                <a:satMod val="175000"/>
                <a:alpha val="40000"/>
              </a:schemeClr>
            </a:glow>
            <a:outerShdw blurRad="50800" dist="50800" dir="5400000" algn="ctr" rotWithShape="0">
              <a:schemeClr val="bg1"/>
            </a:outerShdw>
            <a:reflection blurRad="6350" stA="52000" endA="300" endPos="35000" dir="5400000" sy="-100000" algn="bl" rotWithShape="0"/>
          </a:effectLst>
          <a:scene3d>
            <a:camera prst="orthographicFront"/>
            <a:lightRig rig="threePt" dir="t"/>
          </a:scene3d>
          <a:sp3d>
            <a:bevelT prst="relaxedInset"/>
          </a:sp3d>
        </p:spPr>
        <p:txBody>
          <a:bodyPr wrap="none" lIns="91440" tIns="45720" rIns="91440" bIns="45720">
            <a:spAutoFit/>
          </a:bodyPr>
          <a:lstStyle/>
          <a:p>
            <a:pPr algn="ctr"/>
            <a:r>
              <a:rPr lang="en-US" sz="3200" b="1" cap="none" spc="0" dirty="0" smtClean="0">
                <a:ln w="12700">
                  <a:solidFill>
                    <a:schemeClr val="accent5"/>
                  </a:solidFill>
                  <a:prstDash val="solid"/>
                </a:ln>
                <a:solidFill>
                  <a:srgbClr val="660066"/>
                </a:solidFill>
                <a:effectLst/>
                <a:latin typeface="AR BLANCA" panose="02000000000000000000" pitchFamily="2" charset="0"/>
              </a:rPr>
              <a:t>By: Elizabeth Chang</a:t>
            </a:r>
            <a:endParaRPr lang="en-US" sz="3200" b="1" cap="none" spc="0" dirty="0">
              <a:ln w="12700">
                <a:solidFill>
                  <a:schemeClr val="accent5"/>
                </a:solidFill>
                <a:prstDash val="solid"/>
              </a:ln>
              <a:solidFill>
                <a:srgbClr val="660066"/>
              </a:solidFill>
              <a:effectLst/>
              <a:latin typeface="AR BLANCA" panose="02000000000000000000" pitchFamily="2" charset="0"/>
            </a:endParaRPr>
          </a:p>
        </p:txBody>
      </p:sp>
      <p:pic>
        <p:nvPicPr>
          <p:cNvPr id="1026" name="Picture 2" descr="Detail of a plaque which decorated the palace of the Ben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16566">
            <a:off x="358039" y="375797"/>
            <a:ext cx="1853847" cy="22402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A plaque which decorated the palace of the Benin Oba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1880" y="173173"/>
            <a:ext cx="2486793" cy="202362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30" name="Picture 6" descr="A house made of dried mud in the old part of Kano, one ofth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54784">
            <a:off x="10007561" y="283344"/>
            <a:ext cx="1818288" cy="17432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A view of the old part of Kano, one of the maj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15197">
            <a:off x="9327642" y="4022815"/>
            <a:ext cx="2327572" cy="23392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A young Igbo woman. Country of Origin: Nigeria. Cul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332871">
            <a:off x="316225" y="4483300"/>
            <a:ext cx="1887659" cy="19510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6" name="Picture 12" descr="The Ekpo society, widespread throughout eastern Niger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1981" y="114886"/>
            <a:ext cx="1447447" cy="16038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8" name="Picture 14" descr="Interior of a house. Both the walls and the bed are made o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9646" y="4771499"/>
            <a:ext cx="1884736" cy="191101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42" name="Picture 18" descr="The market place at Sokoto, capital of one of the maj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54817" y="4531967"/>
            <a:ext cx="2754126" cy="211379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46" name="Picture 22" descr="Nigeri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6134" y="275654"/>
            <a:ext cx="2575675" cy="17031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468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fade">
                                      <p:cBhvr>
                                        <p:cTn id="33" dur="1000"/>
                                        <p:tgtEl>
                                          <p:spTgt spid="1026"/>
                                        </p:tgtEl>
                                      </p:cBhvr>
                                    </p:animEffect>
                                    <p:anim calcmode="lin" valueType="num">
                                      <p:cBhvr>
                                        <p:cTn id="34" dur="1000" fill="hold"/>
                                        <p:tgtEl>
                                          <p:spTgt spid="1026"/>
                                        </p:tgtEl>
                                        <p:attrNameLst>
                                          <p:attrName>ppt_x</p:attrName>
                                        </p:attrNameLst>
                                      </p:cBhvr>
                                      <p:tavLst>
                                        <p:tav tm="0">
                                          <p:val>
                                            <p:strVal val="#ppt_x"/>
                                          </p:val>
                                        </p:tav>
                                        <p:tav tm="100000">
                                          <p:val>
                                            <p:strVal val="#ppt_x"/>
                                          </p:val>
                                        </p:tav>
                                      </p:tavLst>
                                    </p:anim>
                                    <p:anim calcmode="lin" valueType="num">
                                      <p:cBhvr>
                                        <p:cTn id="3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36"/>
                                        </p:tgtEl>
                                        <p:attrNameLst>
                                          <p:attrName>style.visibility</p:attrName>
                                        </p:attrNameLst>
                                      </p:cBhvr>
                                      <p:to>
                                        <p:strVal val="visible"/>
                                      </p:to>
                                    </p:set>
                                    <p:animEffect transition="in" filter="fade">
                                      <p:cBhvr>
                                        <p:cTn id="40" dur="500"/>
                                        <p:tgtEl>
                                          <p:spTgt spid="103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wipe(down)">
                                      <p:cBhvr>
                                        <p:cTn id="45" dur="500"/>
                                        <p:tgtEl>
                                          <p:spTgt spid="1032"/>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046"/>
                                        </p:tgtEl>
                                        <p:attrNameLst>
                                          <p:attrName>style.visibility</p:attrName>
                                        </p:attrNameLst>
                                      </p:cBhvr>
                                      <p:to>
                                        <p:strVal val="visible"/>
                                      </p:to>
                                    </p:set>
                                    <p:animEffect transition="in" filter="circle(in)">
                                      <p:cBhvr>
                                        <p:cTn id="50" dur="2000"/>
                                        <p:tgtEl>
                                          <p:spTgt spid="104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42"/>
                                        </p:tgtEl>
                                        <p:attrNameLst>
                                          <p:attrName>style.visibility</p:attrName>
                                        </p:attrNameLst>
                                      </p:cBhvr>
                                      <p:to>
                                        <p:strVal val="visible"/>
                                      </p:to>
                                    </p:set>
                                    <p:animEffect transition="in" filter="fade">
                                      <p:cBhvr>
                                        <p:cTn id="55" dur="500"/>
                                        <p:tgtEl>
                                          <p:spTgt spid="1042"/>
                                        </p:tgtEl>
                                      </p:cBhvr>
                                    </p:animEffect>
                                  </p:childTnLst>
                                </p:cTn>
                              </p:par>
                            </p:childTnLst>
                          </p:cTn>
                        </p:par>
                      </p:childTnLst>
                    </p:cTn>
                  </p:par>
                  <p:par>
                    <p:cTn id="56" fill="hold">
                      <p:stCondLst>
                        <p:cond delay="indefinite"/>
                      </p:stCondLst>
                      <p:childTnLst>
                        <p:par>
                          <p:cTn id="57" fill="hold">
                            <p:stCondLst>
                              <p:cond delay="0"/>
                            </p:stCondLst>
                            <p:childTnLst>
                              <p:par>
                                <p:cTn id="58" presetID="45" presetClass="entr" presetSubtype="0" fill="hold" nodeType="clickEffect">
                                  <p:stCondLst>
                                    <p:cond delay="0"/>
                                  </p:stCondLst>
                                  <p:childTnLst>
                                    <p:set>
                                      <p:cBhvr>
                                        <p:cTn id="59" dur="1" fill="hold">
                                          <p:stCondLst>
                                            <p:cond delay="0"/>
                                          </p:stCondLst>
                                        </p:cTn>
                                        <p:tgtEl>
                                          <p:spTgt spid="1030"/>
                                        </p:tgtEl>
                                        <p:attrNameLst>
                                          <p:attrName>style.visibility</p:attrName>
                                        </p:attrNameLst>
                                      </p:cBhvr>
                                      <p:to>
                                        <p:strVal val="visible"/>
                                      </p:to>
                                    </p:set>
                                    <p:animEffect transition="in" filter="fade">
                                      <p:cBhvr>
                                        <p:cTn id="60" dur="2000"/>
                                        <p:tgtEl>
                                          <p:spTgt spid="1030"/>
                                        </p:tgtEl>
                                      </p:cBhvr>
                                    </p:animEffect>
                                    <p:anim calcmode="lin" valueType="num">
                                      <p:cBhvr>
                                        <p:cTn id="61" dur="2000" fill="hold"/>
                                        <p:tgtEl>
                                          <p:spTgt spid="1030"/>
                                        </p:tgtEl>
                                        <p:attrNameLst>
                                          <p:attrName>ppt_w</p:attrName>
                                        </p:attrNameLst>
                                      </p:cBhvr>
                                      <p:tavLst>
                                        <p:tav tm="0" fmla="#ppt_w*sin(2.5*pi*$)">
                                          <p:val>
                                            <p:fltVal val="0"/>
                                          </p:val>
                                        </p:tav>
                                        <p:tav tm="100000">
                                          <p:val>
                                            <p:fltVal val="1"/>
                                          </p:val>
                                        </p:tav>
                                      </p:tavLst>
                                    </p:anim>
                                    <p:anim calcmode="lin" valueType="num">
                                      <p:cBhvr>
                                        <p:cTn id="62" dur="2000" fill="hold"/>
                                        <p:tgtEl>
                                          <p:spTgt spid="1030"/>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034"/>
                                        </p:tgtEl>
                                        <p:attrNameLst>
                                          <p:attrName>style.visibility</p:attrName>
                                        </p:attrNameLst>
                                      </p:cBhvr>
                                      <p:to>
                                        <p:strVal val="visible"/>
                                      </p:to>
                                    </p:set>
                                    <p:animEffect transition="in" filter="barn(inVertical)">
                                      <p:cBhvr>
                                        <p:cTn id="67" dur="500"/>
                                        <p:tgtEl>
                                          <p:spTgt spid="1034"/>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1028"/>
                                        </p:tgtEl>
                                        <p:attrNameLst>
                                          <p:attrName>style.visibility</p:attrName>
                                        </p:attrNameLst>
                                      </p:cBhvr>
                                      <p:to>
                                        <p:strVal val="visible"/>
                                      </p:to>
                                    </p:set>
                                    <p:animEffect transition="in" filter="randombar(horizontal)">
                                      <p:cBhvr>
                                        <p:cTn id="72" dur="500"/>
                                        <p:tgtEl>
                                          <p:spTgt spid="1028"/>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2" fill="hold" nodeType="clickEffect">
                                  <p:stCondLst>
                                    <p:cond delay="0"/>
                                  </p:stCondLst>
                                  <p:childTnLst>
                                    <p:set>
                                      <p:cBhvr>
                                        <p:cTn id="76" dur="1" fill="hold">
                                          <p:stCondLst>
                                            <p:cond delay="0"/>
                                          </p:stCondLst>
                                        </p:cTn>
                                        <p:tgtEl>
                                          <p:spTgt spid="1038"/>
                                        </p:tgtEl>
                                        <p:attrNameLst>
                                          <p:attrName>style.visibility</p:attrName>
                                        </p:attrNameLst>
                                      </p:cBhvr>
                                      <p:to>
                                        <p:strVal val="visible"/>
                                      </p:to>
                                    </p:set>
                                    <p:animEffect transition="in" filter="wheel(2)">
                                      <p:cBhvr>
                                        <p:cTn id="77" dur="20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31000">
              <a:schemeClr val="accent3">
                <a:lumMod val="40000"/>
                <a:lumOff val="60000"/>
              </a:schemeClr>
            </a:gs>
            <a:gs pos="23000">
              <a:schemeClr val="accent2">
                <a:lumMod val="40000"/>
                <a:lumOff val="60000"/>
              </a:schemeClr>
            </a:gs>
            <a:gs pos="83000">
              <a:schemeClr val="bg1">
                <a:lumMod val="95000"/>
              </a:schemeClr>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8549" y="639677"/>
            <a:ext cx="9601196" cy="1303867"/>
          </a:xfrm>
        </p:spPr>
        <p:txBody>
          <a:bodyPr>
            <a:normAutofit/>
          </a:bodyPr>
          <a:lstStyle/>
          <a:p>
            <a:r>
              <a:rPr lang="en-US" sz="7200" dirty="0" smtClean="0">
                <a:solidFill>
                  <a:srgbClr val="3B17D3"/>
                </a:solidFill>
                <a:latin typeface="AR CENA" panose="02000000000000000000" pitchFamily="2" charset="0"/>
              </a:rPr>
              <a:t>Architecture</a:t>
            </a:r>
            <a:endParaRPr lang="en-US" sz="7200" dirty="0">
              <a:solidFill>
                <a:srgbClr val="3B17D3"/>
              </a:solidFill>
              <a:latin typeface="AR CENA" panose="02000000000000000000" pitchFamily="2" charset="0"/>
            </a:endParaRPr>
          </a:p>
        </p:txBody>
      </p:sp>
      <p:sp>
        <p:nvSpPr>
          <p:cNvPr id="3" name="Content Placeholder 2"/>
          <p:cNvSpPr>
            <a:spLocks noGrp="1"/>
          </p:cNvSpPr>
          <p:nvPr>
            <p:ph idx="1"/>
          </p:nvPr>
        </p:nvSpPr>
        <p:spPr>
          <a:xfrm>
            <a:off x="369571" y="2419835"/>
            <a:ext cx="5825489" cy="4640563"/>
          </a:xfrm>
        </p:spPr>
        <p:txBody>
          <a:bodyPr>
            <a:normAutofit fontScale="92500" lnSpcReduction="20000"/>
          </a:bodyPr>
          <a:lstStyle/>
          <a:p>
            <a:pPr marL="0" indent="0">
              <a:buNone/>
            </a:pPr>
            <a:r>
              <a:rPr lang="en-US" sz="1600" dirty="0" smtClean="0"/>
              <a:t>	</a:t>
            </a:r>
            <a:r>
              <a:rPr lang="en-US" sz="2000" dirty="0" smtClean="0"/>
              <a:t>Many traditional buildings and monuments significant to the history of Nigeria that were built during the pre-colonial and colonial era have basically disappeared from our landscape. We now have to cope with modern architecture of many descriptions and styles. Before imported building goods and modern European architecture was brought to Nigeria, traditional societies would build their houses to meet their cultural, religious, and social needs. Primary materials used to build were grass, palm, wood, stone, and mud. </a:t>
            </a:r>
          </a:p>
          <a:p>
            <a:pPr marL="0" indent="0">
              <a:buNone/>
            </a:pPr>
            <a:r>
              <a:rPr lang="en-US" sz="2000" dirty="0"/>
              <a:t>	</a:t>
            </a:r>
            <a:r>
              <a:rPr lang="en-US" sz="2000" dirty="0" smtClean="0"/>
              <a:t>Today, there is a wide variety of architecture in the cities of Nigeria. Lagos and other Nigerian cities have Westernized and modern areas. One of the most expensive cities in Nigeria is Abuja, the capital, and it has many hotels and luxury villas, mansions, and apartments. The outskirts of Nigerian cities are slums that have makeshift churches, huts, bars, and schools. </a:t>
            </a:r>
            <a:endParaRPr lang="en-US" sz="2000" dirty="0"/>
          </a:p>
        </p:txBody>
      </p:sp>
      <p:pic>
        <p:nvPicPr>
          <p:cNvPr id="2050" name="Picture 2" descr="A woman's house with a granary in the foreground in a Hau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5492" y="4135754"/>
            <a:ext cx="1862254" cy="247887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052" name="Picture 4" descr="A house made of dried mud in the old part of Kano, one 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8454" y="1699667"/>
            <a:ext cx="2032241" cy="207371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2054" name="Picture 6" descr="A street in the old part of Kano, one of the maj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0346" y="3959535"/>
            <a:ext cx="1958138" cy="19483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A Miango village near Jos. Country of Origin: Niger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3314" y="727920"/>
            <a:ext cx="2425170" cy="24312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2650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3" fill="hold" nodeType="clickEffect">
                                  <p:stCondLst>
                                    <p:cond delay="0"/>
                                  </p:stCondLst>
                                  <p:childTnLst>
                                    <p:set>
                                      <p:cBhvr>
                                        <p:cTn id="22" dur="1" fill="hold">
                                          <p:stCondLst>
                                            <p:cond delay="0"/>
                                          </p:stCondLst>
                                        </p:cTn>
                                        <p:tgtEl>
                                          <p:spTgt spid="2056"/>
                                        </p:tgtEl>
                                        <p:attrNameLst>
                                          <p:attrName>style.visibility</p:attrName>
                                        </p:attrNameLst>
                                      </p:cBhvr>
                                      <p:to>
                                        <p:strVal val="visible"/>
                                      </p:to>
                                    </p:set>
                                    <p:animEffect transition="in" filter="wheel(3)">
                                      <p:cBhvr>
                                        <p:cTn id="23" dur="2000"/>
                                        <p:tgtEl>
                                          <p:spTgt spid="2056"/>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fade">
                                      <p:cBhvr>
                                        <p:cTn id="28" dur="1000"/>
                                        <p:tgtEl>
                                          <p:spTgt spid="2050"/>
                                        </p:tgtEl>
                                      </p:cBhvr>
                                    </p:animEffect>
                                    <p:anim calcmode="lin" valueType="num">
                                      <p:cBhvr>
                                        <p:cTn id="29" dur="1000" fill="hold"/>
                                        <p:tgtEl>
                                          <p:spTgt spid="2050"/>
                                        </p:tgtEl>
                                        <p:attrNameLst>
                                          <p:attrName>ppt_x</p:attrName>
                                        </p:attrNameLst>
                                      </p:cBhvr>
                                      <p:tavLst>
                                        <p:tav tm="0">
                                          <p:val>
                                            <p:strVal val="#ppt_x"/>
                                          </p:val>
                                        </p:tav>
                                        <p:tav tm="100000">
                                          <p:val>
                                            <p:strVal val="#ppt_x"/>
                                          </p:val>
                                        </p:tav>
                                      </p:tavLst>
                                    </p:anim>
                                    <p:anim calcmode="lin" valueType="num">
                                      <p:cBhvr>
                                        <p:cTn id="30"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54"/>
                                        </p:tgtEl>
                                        <p:attrNameLst>
                                          <p:attrName>style.visibility</p:attrName>
                                        </p:attrNameLst>
                                      </p:cBhvr>
                                      <p:to>
                                        <p:strVal val="visible"/>
                                      </p:to>
                                    </p:set>
                                    <p:animEffect transition="in" filter="fade">
                                      <p:cBhvr>
                                        <p:cTn id="35"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1112" y="422062"/>
            <a:ext cx="9601196" cy="1303867"/>
          </a:xfrm>
        </p:spPr>
        <p:txBody>
          <a:bodyPr>
            <a:normAutofit/>
          </a:bodyPr>
          <a:lstStyle/>
          <a:p>
            <a:r>
              <a:rPr lang="en-US" sz="5400" dirty="0" smtClean="0">
                <a:solidFill>
                  <a:schemeClr val="bg1"/>
                </a:solidFill>
                <a:latin typeface="Kristen ITC" panose="03050502040202030202" pitchFamily="66" charset="0"/>
              </a:rPr>
              <a:t>Mass Media</a:t>
            </a:r>
            <a:endParaRPr lang="en-US" sz="5400" dirty="0">
              <a:solidFill>
                <a:schemeClr val="bg1"/>
              </a:solidFill>
              <a:latin typeface="Kristen ITC" panose="03050502040202030202" pitchFamily="66" charset="0"/>
            </a:endParaRPr>
          </a:p>
        </p:txBody>
      </p:sp>
      <p:sp>
        <p:nvSpPr>
          <p:cNvPr id="3" name="Content Placeholder 2"/>
          <p:cNvSpPr>
            <a:spLocks noGrp="1"/>
          </p:cNvSpPr>
          <p:nvPr>
            <p:ph idx="1"/>
          </p:nvPr>
        </p:nvSpPr>
        <p:spPr>
          <a:xfrm>
            <a:off x="322431" y="1765938"/>
            <a:ext cx="5894069" cy="5223510"/>
          </a:xfrm>
        </p:spPr>
        <p:txBody>
          <a:bodyPr>
            <a:normAutofit fontScale="92500" lnSpcReduction="20000"/>
          </a:bodyPr>
          <a:lstStyle/>
          <a:p>
            <a:r>
              <a:rPr lang="en-US" sz="1800" dirty="0" smtClean="0">
                <a:solidFill>
                  <a:schemeClr val="bg1"/>
                </a:solidFill>
                <a:latin typeface="Kristen ITC" panose="03050502040202030202" pitchFamily="66" charset="0"/>
              </a:rPr>
              <a:t>There are many radio stations in Nigeria that are both private and state owned. Over 30 privately owned radio stations are all over the country, giving news, sports, and information to people. Nigerians use the radio as the main way for them to get information since it is very easy to access in the cities and the villages and also since almost all of the programs are in local languages.</a:t>
            </a:r>
          </a:p>
          <a:p>
            <a:r>
              <a:rPr lang="en-US" sz="1800" dirty="0" smtClean="0">
                <a:solidFill>
                  <a:schemeClr val="bg1"/>
                </a:solidFill>
                <a:latin typeface="Kristen ITC" panose="03050502040202030202" pitchFamily="66" charset="0"/>
              </a:rPr>
              <a:t>Nigeria was the first African country to host a television station in the 1950s, and since that time, they have continued on to be the largest TV station network in the continent. Most of the privately owned television stations are in the commercial city of </a:t>
            </a:r>
            <a:r>
              <a:rPr lang="en-US" sz="1800" dirty="0">
                <a:solidFill>
                  <a:schemeClr val="bg1"/>
                </a:solidFill>
                <a:latin typeface="Kristen ITC" panose="03050502040202030202" pitchFamily="66" charset="0"/>
              </a:rPr>
              <a:t>L</a:t>
            </a:r>
            <a:r>
              <a:rPr lang="en-US" sz="1800" dirty="0" smtClean="0">
                <a:solidFill>
                  <a:schemeClr val="bg1"/>
                </a:solidFill>
                <a:latin typeface="Kristen ITC" panose="03050502040202030202" pitchFamily="66" charset="0"/>
              </a:rPr>
              <a:t>agos. The city of Lagos holds the highest amount of TV stations in a city in Africa, with ten television stations.</a:t>
            </a:r>
          </a:p>
          <a:p>
            <a:r>
              <a:rPr lang="en-US" sz="1800" dirty="0" smtClean="0">
                <a:solidFill>
                  <a:schemeClr val="bg1"/>
                </a:solidFill>
                <a:latin typeface="Kristen ITC" panose="03050502040202030202" pitchFamily="66" charset="0"/>
              </a:rPr>
              <a:t>Another type of mass media in Nigeria is the newspapers. In 1880, the Lagos Times was first published, which began a tradition of diverse and active debate of mass media. From 1920 to 1936, the Lagos Daily ran. There are over 50 newspapers in the country today, and many newspapers and magazines are produced in Lagos alone.</a:t>
            </a:r>
            <a:endParaRPr lang="en-US" sz="2000" dirty="0">
              <a:solidFill>
                <a:schemeClr val="bg1"/>
              </a:solidFill>
              <a:latin typeface="Kristen ITC" panose="03050502040202030202" pitchFamily="66" charset="0"/>
            </a:endParaRPr>
          </a:p>
        </p:txBody>
      </p:sp>
      <p:pic>
        <p:nvPicPr>
          <p:cNvPr id="4098" name="Picture 2" descr="http://hijanu.com/wp-content/uploads/2015/09/000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9041" y="1989113"/>
            <a:ext cx="2729230" cy="1928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http://www.newsexpressngr.com/images/news/Nigerian%20newspap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1" y="4317245"/>
            <a:ext cx="2731770" cy="15898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2" name="Picture 6" descr="http://amppob.com/wp-content/uploads/2015/09/Radio-mic-image-ON-AIR1-663x38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1604" y="612681"/>
            <a:ext cx="2637663" cy="154758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104" name="Picture 8" descr="https://s-media-cache-ak0.pinimg.com/736x/92/18/c9/9218c9afbc2202fee7d1ca95395ccb5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65589" y="2594609"/>
            <a:ext cx="2188111" cy="38899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6406116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wipe(down)">
                                      <p:cBhvr>
                                        <p:cTn id="27" dur="580">
                                          <p:stCondLst>
                                            <p:cond delay="0"/>
                                          </p:stCondLst>
                                        </p:cTn>
                                        <p:tgtEl>
                                          <p:spTgt spid="4098"/>
                                        </p:tgtEl>
                                      </p:cBhvr>
                                    </p:animEffect>
                                    <p:anim calcmode="lin" valueType="num">
                                      <p:cBhvr>
                                        <p:cTn id="28"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33" dur="26">
                                          <p:stCondLst>
                                            <p:cond delay="650"/>
                                          </p:stCondLst>
                                        </p:cTn>
                                        <p:tgtEl>
                                          <p:spTgt spid="4098"/>
                                        </p:tgtEl>
                                      </p:cBhvr>
                                      <p:to x="100000" y="60000"/>
                                    </p:animScale>
                                    <p:animScale>
                                      <p:cBhvr>
                                        <p:cTn id="34" dur="166" decel="50000">
                                          <p:stCondLst>
                                            <p:cond delay="676"/>
                                          </p:stCondLst>
                                        </p:cTn>
                                        <p:tgtEl>
                                          <p:spTgt spid="4098"/>
                                        </p:tgtEl>
                                      </p:cBhvr>
                                      <p:to x="100000" y="100000"/>
                                    </p:animScale>
                                    <p:animScale>
                                      <p:cBhvr>
                                        <p:cTn id="35" dur="26">
                                          <p:stCondLst>
                                            <p:cond delay="1312"/>
                                          </p:stCondLst>
                                        </p:cTn>
                                        <p:tgtEl>
                                          <p:spTgt spid="4098"/>
                                        </p:tgtEl>
                                      </p:cBhvr>
                                      <p:to x="100000" y="80000"/>
                                    </p:animScale>
                                    <p:animScale>
                                      <p:cBhvr>
                                        <p:cTn id="36" dur="166" decel="50000">
                                          <p:stCondLst>
                                            <p:cond delay="1338"/>
                                          </p:stCondLst>
                                        </p:cTn>
                                        <p:tgtEl>
                                          <p:spTgt spid="4098"/>
                                        </p:tgtEl>
                                      </p:cBhvr>
                                      <p:to x="100000" y="100000"/>
                                    </p:animScale>
                                    <p:animScale>
                                      <p:cBhvr>
                                        <p:cTn id="37" dur="26">
                                          <p:stCondLst>
                                            <p:cond delay="1642"/>
                                          </p:stCondLst>
                                        </p:cTn>
                                        <p:tgtEl>
                                          <p:spTgt spid="4098"/>
                                        </p:tgtEl>
                                      </p:cBhvr>
                                      <p:to x="100000" y="90000"/>
                                    </p:animScale>
                                    <p:animScale>
                                      <p:cBhvr>
                                        <p:cTn id="38" dur="166" decel="50000">
                                          <p:stCondLst>
                                            <p:cond delay="1668"/>
                                          </p:stCondLst>
                                        </p:cTn>
                                        <p:tgtEl>
                                          <p:spTgt spid="4098"/>
                                        </p:tgtEl>
                                      </p:cBhvr>
                                      <p:to x="100000" y="100000"/>
                                    </p:animScale>
                                    <p:animScale>
                                      <p:cBhvr>
                                        <p:cTn id="39" dur="26">
                                          <p:stCondLst>
                                            <p:cond delay="1808"/>
                                          </p:stCondLst>
                                        </p:cTn>
                                        <p:tgtEl>
                                          <p:spTgt spid="4098"/>
                                        </p:tgtEl>
                                      </p:cBhvr>
                                      <p:to x="100000" y="95000"/>
                                    </p:animScale>
                                    <p:animScale>
                                      <p:cBhvr>
                                        <p:cTn id="40" dur="166" decel="50000">
                                          <p:stCondLst>
                                            <p:cond delay="1834"/>
                                          </p:stCondLst>
                                        </p:cTn>
                                        <p:tgtEl>
                                          <p:spTgt spid="4098"/>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102"/>
                                        </p:tgtEl>
                                        <p:attrNameLst>
                                          <p:attrName>style.visibility</p:attrName>
                                        </p:attrNameLst>
                                      </p:cBhvr>
                                      <p:to>
                                        <p:strVal val="visible"/>
                                      </p:to>
                                    </p:set>
                                    <p:animEffect transition="in" filter="fade">
                                      <p:cBhvr>
                                        <p:cTn id="45" dur="1000"/>
                                        <p:tgtEl>
                                          <p:spTgt spid="4102"/>
                                        </p:tgtEl>
                                      </p:cBhvr>
                                    </p:animEffect>
                                    <p:anim calcmode="lin" valueType="num">
                                      <p:cBhvr>
                                        <p:cTn id="46" dur="1000" fill="hold"/>
                                        <p:tgtEl>
                                          <p:spTgt spid="4102"/>
                                        </p:tgtEl>
                                        <p:attrNameLst>
                                          <p:attrName>ppt_x</p:attrName>
                                        </p:attrNameLst>
                                      </p:cBhvr>
                                      <p:tavLst>
                                        <p:tav tm="0">
                                          <p:val>
                                            <p:strVal val="#ppt_x"/>
                                          </p:val>
                                        </p:tav>
                                        <p:tav tm="100000">
                                          <p:val>
                                            <p:strVal val="#ppt_x"/>
                                          </p:val>
                                        </p:tav>
                                      </p:tavLst>
                                    </p:anim>
                                    <p:anim calcmode="lin" valueType="num">
                                      <p:cBhvr>
                                        <p:cTn id="47"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10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8" presetClass="entr" presetSubtype="16" fill="hold" nodeType="clickEffect">
                                  <p:stCondLst>
                                    <p:cond delay="0"/>
                                  </p:stCondLst>
                                  <p:childTnLst>
                                    <p:set>
                                      <p:cBhvr>
                                        <p:cTn id="55" dur="1" fill="hold">
                                          <p:stCondLst>
                                            <p:cond delay="0"/>
                                          </p:stCondLst>
                                        </p:cTn>
                                        <p:tgtEl>
                                          <p:spTgt spid="4104"/>
                                        </p:tgtEl>
                                        <p:attrNameLst>
                                          <p:attrName>style.visibility</p:attrName>
                                        </p:attrNameLst>
                                      </p:cBhvr>
                                      <p:to>
                                        <p:strVal val="visible"/>
                                      </p:to>
                                    </p:set>
                                    <p:animEffect transition="in" filter="diamond(in)">
                                      <p:cBhvr>
                                        <p:cTn id="56" dur="20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1" y="569537"/>
            <a:ext cx="9601196" cy="1303867"/>
          </a:xfrm>
          <a:solidFill>
            <a:srgbClr val="64DA94"/>
          </a:solidFill>
          <a:scene3d>
            <a:camera prst="orthographicFront"/>
            <a:lightRig rig="threePt" dir="t"/>
          </a:scene3d>
          <a:sp3d>
            <a:bevelB/>
          </a:sp3d>
        </p:spPr>
        <p:txBody>
          <a:bodyPr>
            <a:noAutofit/>
          </a:bodyPr>
          <a:lstStyle/>
          <a:p>
            <a:r>
              <a:rPr lang="en-US" sz="9600" dirty="0">
                <a:latin typeface="AR DELANEY" panose="02000000000000000000" pitchFamily="2" charset="0"/>
              </a:rPr>
              <a:t>a</a:t>
            </a:r>
            <a:r>
              <a:rPr lang="en-US" sz="9600" dirty="0" smtClean="0">
                <a:latin typeface="AR DELANEY" panose="02000000000000000000" pitchFamily="2" charset="0"/>
              </a:rPr>
              <a:t>rt</a:t>
            </a:r>
            <a:endParaRPr lang="en-US" sz="9600" dirty="0">
              <a:latin typeface="AR DELANEY" panose="02000000000000000000" pitchFamily="2" charset="0"/>
            </a:endParaRPr>
          </a:p>
        </p:txBody>
      </p:sp>
      <p:sp>
        <p:nvSpPr>
          <p:cNvPr id="3" name="Content Placeholder 2"/>
          <p:cNvSpPr>
            <a:spLocks noGrp="1"/>
          </p:cNvSpPr>
          <p:nvPr>
            <p:ph idx="1"/>
          </p:nvPr>
        </p:nvSpPr>
        <p:spPr>
          <a:xfrm>
            <a:off x="1295401" y="1996865"/>
            <a:ext cx="9601196" cy="3318936"/>
          </a:xfrm>
        </p:spPr>
        <p:txBody>
          <a:bodyPr>
            <a:normAutofit fontScale="92500" lnSpcReduction="10000"/>
          </a:bodyPr>
          <a:lstStyle/>
          <a:p>
            <a:r>
              <a:rPr lang="en-US" sz="1800" dirty="0">
                <a:solidFill>
                  <a:schemeClr val="bg1"/>
                </a:solidFill>
              </a:rPr>
              <a:t>The artistic tradition of Nigeria dates back thousands of years</a:t>
            </a:r>
            <a:r>
              <a:rPr lang="en-US" sz="1800" dirty="0" smtClean="0">
                <a:solidFill>
                  <a:schemeClr val="bg1"/>
                </a:solidFill>
              </a:rPr>
              <a:t>. The early art of the country had a spiritual or religious significance, but most of the traditional crafts and art developed over time to include practical and decorative items.</a:t>
            </a:r>
          </a:p>
          <a:p>
            <a:r>
              <a:rPr lang="en-US" sz="1800" dirty="0" smtClean="0">
                <a:solidFill>
                  <a:schemeClr val="bg1"/>
                </a:solidFill>
              </a:rPr>
              <a:t>Sculptures in Nigeria that archaeologists found date all the way back to at least 500 B.C. Bronze, ceramic, brass, and terra cotta are some of the materials that figurines and sculptures found in Nigeria have been made from. In the southwestern part of the country, bronze casting was found.</a:t>
            </a:r>
          </a:p>
          <a:p>
            <a:r>
              <a:rPr lang="en-US" sz="1800" dirty="0" smtClean="0">
                <a:solidFill>
                  <a:schemeClr val="bg1"/>
                </a:solidFill>
              </a:rPr>
              <a:t>The Yoruba people in Nigeria are animists, and large wooden masks are a part of their faith. They are painted and are worn to funerals and other ceremonial events to alleviate the spirits.</a:t>
            </a:r>
          </a:p>
          <a:p>
            <a:r>
              <a:rPr lang="en-US" sz="1800" dirty="0" smtClean="0">
                <a:solidFill>
                  <a:schemeClr val="bg1"/>
                </a:solidFill>
              </a:rPr>
              <a:t>Pottery has been a part of Nigeria’s culture and history for a long time. In Nigeria, potters are usually women and is a technique that is passed down through families. Important centers of traditional pottery today are found in Abuja, Ilorin, and </a:t>
            </a:r>
            <a:r>
              <a:rPr lang="en-US" sz="1800" dirty="0" err="1" smtClean="0">
                <a:solidFill>
                  <a:schemeClr val="bg1"/>
                </a:solidFill>
              </a:rPr>
              <a:t>Suleja</a:t>
            </a:r>
            <a:r>
              <a:rPr lang="en-US" sz="1800" dirty="0" smtClean="0">
                <a:solidFill>
                  <a:schemeClr val="bg1"/>
                </a:solidFill>
              </a:rPr>
              <a:t>. A lot of the pottery pieces are large vessels with detailed carvings.   </a:t>
            </a:r>
            <a:endParaRPr lang="en-US" sz="1800" dirty="0">
              <a:solidFill>
                <a:schemeClr val="bg1"/>
              </a:solidFill>
            </a:endParaRPr>
          </a:p>
          <a:p>
            <a:endParaRPr lang="en-US" dirty="0"/>
          </a:p>
        </p:txBody>
      </p:sp>
      <p:pic>
        <p:nvPicPr>
          <p:cNvPr id="2050" name="Picture 2" descr="http://museorigins.net/wp-content/uploads/2013/05/2NG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8175" y="5229194"/>
            <a:ext cx="2223825" cy="1560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www.veniceclayartists.com/wp-content/uploads/2013/01/I-Nigeria-William-Itter-C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6391" y="5177589"/>
            <a:ext cx="1316859" cy="16091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4" name="Picture 6" descr="http://www.veniceclayartists.com/wp-content/uploads/2013/01/I-Nigeria-William-It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70" y="5146303"/>
            <a:ext cx="1762435" cy="16808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6" name="Picture 8" descr="https://encrypted-tbn1.gstatic.com/images?q=tbn:ANd9GcT8rVIwdWh9EBHPoo0LRUiq3Dtt0w4UdNnG9p_eNd1hVBfxWQC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751" y="5164665"/>
            <a:ext cx="2272447" cy="1644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8" name="Picture 10" descr="http://pics.novica.com/pictures/5/p172582_2a_4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1039" y="5232126"/>
            <a:ext cx="1554648" cy="1554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68" name="Picture 20" descr="http://pics.novica.net/pictures/5/p74941_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5901" y="5232126"/>
            <a:ext cx="1529622" cy="15296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70" name="Picture 22" descr="http://www.contemporary-african-art.com/image-files/203x333xpendant-mask.jpg.pagespeed.ic.mrpfCCwD8J.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16079" y="2442116"/>
            <a:ext cx="1264949" cy="20750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84251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7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054"/>
                                        </p:tgtEl>
                                        <p:attrNameLst>
                                          <p:attrName>style.visibility</p:attrName>
                                        </p:attrNameLst>
                                      </p:cBhvr>
                                      <p:to>
                                        <p:strVal val="visible"/>
                                      </p:to>
                                    </p:set>
                                    <p:anim calcmode="lin" valueType="num">
                                      <p:cBhvr>
                                        <p:cTn id="39" dur="1000" fill="hold"/>
                                        <p:tgtEl>
                                          <p:spTgt spid="2054"/>
                                        </p:tgtEl>
                                        <p:attrNameLst>
                                          <p:attrName>ppt_w</p:attrName>
                                        </p:attrNameLst>
                                      </p:cBhvr>
                                      <p:tavLst>
                                        <p:tav tm="0">
                                          <p:val>
                                            <p:fltVal val="0"/>
                                          </p:val>
                                        </p:tav>
                                        <p:tav tm="100000">
                                          <p:val>
                                            <p:strVal val="#ppt_w"/>
                                          </p:val>
                                        </p:tav>
                                      </p:tavLst>
                                    </p:anim>
                                    <p:anim calcmode="lin" valueType="num">
                                      <p:cBhvr>
                                        <p:cTn id="40" dur="1000" fill="hold"/>
                                        <p:tgtEl>
                                          <p:spTgt spid="2054"/>
                                        </p:tgtEl>
                                        <p:attrNameLst>
                                          <p:attrName>ppt_h</p:attrName>
                                        </p:attrNameLst>
                                      </p:cBhvr>
                                      <p:tavLst>
                                        <p:tav tm="0">
                                          <p:val>
                                            <p:fltVal val="0"/>
                                          </p:val>
                                        </p:tav>
                                        <p:tav tm="100000">
                                          <p:val>
                                            <p:strVal val="#ppt_h"/>
                                          </p:val>
                                        </p:tav>
                                      </p:tavLst>
                                    </p:anim>
                                    <p:anim calcmode="lin" valueType="num">
                                      <p:cBhvr>
                                        <p:cTn id="41" dur="1000" fill="hold"/>
                                        <p:tgtEl>
                                          <p:spTgt spid="2054"/>
                                        </p:tgtEl>
                                        <p:attrNameLst>
                                          <p:attrName>style.rotation</p:attrName>
                                        </p:attrNameLst>
                                      </p:cBhvr>
                                      <p:tavLst>
                                        <p:tav tm="0">
                                          <p:val>
                                            <p:fltVal val="90"/>
                                          </p:val>
                                        </p:tav>
                                        <p:tav tm="100000">
                                          <p:val>
                                            <p:fltVal val="0"/>
                                          </p:val>
                                        </p:tav>
                                      </p:tavLst>
                                    </p:anim>
                                    <p:animEffect transition="in" filter="fade">
                                      <p:cBhvr>
                                        <p:cTn id="42" dur="1000"/>
                                        <p:tgtEl>
                                          <p:spTgt spid="2054"/>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2056"/>
                                        </p:tgtEl>
                                        <p:attrNameLst>
                                          <p:attrName>style.visibility</p:attrName>
                                        </p:attrNameLst>
                                      </p:cBhvr>
                                      <p:to>
                                        <p:strVal val="visible"/>
                                      </p:to>
                                    </p:set>
                                    <p:animEffect transition="in" filter="fade">
                                      <p:cBhvr>
                                        <p:cTn id="47" dur="1000"/>
                                        <p:tgtEl>
                                          <p:spTgt spid="2056"/>
                                        </p:tgtEl>
                                      </p:cBhvr>
                                    </p:animEffect>
                                    <p:anim calcmode="lin" valueType="num">
                                      <p:cBhvr>
                                        <p:cTn id="48" dur="1000" fill="hold"/>
                                        <p:tgtEl>
                                          <p:spTgt spid="2056"/>
                                        </p:tgtEl>
                                        <p:attrNameLst>
                                          <p:attrName>ppt_x</p:attrName>
                                        </p:attrNameLst>
                                      </p:cBhvr>
                                      <p:tavLst>
                                        <p:tav tm="0">
                                          <p:val>
                                            <p:strVal val="#ppt_x"/>
                                          </p:val>
                                        </p:tav>
                                        <p:tav tm="100000">
                                          <p:val>
                                            <p:strVal val="#ppt_x"/>
                                          </p:val>
                                        </p:tav>
                                      </p:tavLst>
                                    </p:anim>
                                    <p:anim calcmode="lin" valueType="num">
                                      <p:cBhvr>
                                        <p:cTn id="49"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2058"/>
                                        </p:tgtEl>
                                        <p:attrNameLst>
                                          <p:attrName>style.visibility</p:attrName>
                                        </p:attrNameLst>
                                      </p:cBhvr>
                                      <p:to>
                                        <p:strVal val="visible"/>
                                      </p:to>
                                    </p:set>
                                    <p:anim calcmode="lin" valueType="num">
                                      <p:cBhvr>
                                        <p:cTn id="54" dur="500" fill="hold"/>
                                        <p:tgtEl>
                                          <p:spTgt spid="2058"/>
                                        </p:tgtEl>
                                        <p:attrNameLst>
                                          <p:attrName>ppt_w</p:attrName>
                                        </p:attrNameLst>
                                      </p:cBhvr>
                                      <p:tavLst>
                                        <p:tav tm="0">
                                          <p:val>
                                            <p:fltVal val="0"/>
                                          </p:val>
                                        </p:tav>
                                        <p:tav tm="100000">
                                          <p:val>
                                            <p:strVal val="#ppt_w"/>
                                          </p:val>
                                        </p:tav>
                                      </p:tavLst>
                                    </p:anim>
                                    <p:anim calcmode="lin" valueType="num">
                                      <p:cBhvr>
                                        <p:cTn id="55" dur="500" fill="hold"/>
                                        <p:tgtEl>
                                          <p:spTgt spid="2058"/>
                                        </p:tgtEl>
                                        <p:attrNameLst>
                                          <p:attrName>ppt_h</p:attrName>
                                        </p:attrNameLst>
                                      </p:cBhvr>
                                      <p:tavLst>
                                        <p:tav tm="0">
                                          <p:val>
                                            <p:fltVal val="0"/>
                                          </p:val>
                                        </p:tav>
                                        <p:tav tm="100000">
                                          <p:val>
                                            <p:strVal val="#ppt_h"/>
                                          </p:val>
                                        </p:tav>
                                      </p:tavLst>
                                    </p:anim>
                                    <p:animEffect transition="in" filter="fade">
                                      <p:cBhvr>
                                        <p:cTn id="56" dur="500"/>
                                        <p:tgtEl>
                                          <p:spTgt spid="2058"/>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2052"/>
                                        </p:tgtEl>
                                        <p:attrNameLst>
                                          <p:attrName>style.visibility</p:attrName>
                                        </p:attrNameLst>
                                      </p:cBhvr>
                                      <p:to>
                                        <p:strVal val="visible"/>
                                      </p:to>
                                    </p:set>
                                    <p:animEffect transition="in" filter="circle(in)">
                                      <p:cBhvr>
                                        <p:cTn id="61" dur="2000"/>
                                        <p:tgtEl>
                                          <p:spTgt spid="2052"/>
                                        </p:tgtEl>
                                      </p:cBhvr>
                                    </p:animEffect>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2068"/>
                                        </p:tgtEl>
                                        <p:attrNameLst>
                                          <p:attrName>style.visibility</p:attrName>
                                        </p:attrNameLst>
                                      </p:cBhvr>
                                      <p:to>
                                        <p:strVal val="visible"/>
                                      </p:to>
                                    </p:set>
                                    <p:animEffect transition="in" filter="wipe(down)">
                                      <p:cBhvr>
                                        <p:cTn id="66" dur="580">
                                          <p:stCondLst>
                                            <p:cond delay="0"/>
                                          </p:stCondLst>
                                        </p:cTn>
                                        <p:tgtEl>
                                          <p:spTgt spid="2068"/>
                                        </p:tgtEl>
                                      </p:cBhvr>
                                    </p:animEffect>
                                    <p:anim calcmode="lin" valueType="num">
                                      <p:cBhvr>
                                        <p:cTn id="67" dur="1822" tmFilter="0,0; 0.14,0.36; 0.43,0.73; 0.71,0.91; 1.0,1.0">
                                          <p:stCondLst>
                                            <p:cond delay="0"/>
                                          </p:stCondLst>
                                        </p:cTn>
                                        <p:tgtEl>
                                          <p:spTgt spid="2068"/>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2068"/>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2068"/>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2068"/>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2068"/>
                                        </p:tgtEl>
                                        <p:attrNameLst>
                                          <p:attrName>ppt_y</p:attrName>
                                        </p:attrNameLst>
                                      </p:cBhvr>
                                      <p:tavLst>
                                        <p:tav tm="0" fmla="#ppt_y-sin(pi*$)/81">
                                          <p:val>
                                            <p:fltVal val="0"/>
                                          </p:val>
                                        </p:tav>
                                        <p:tav tm="100000">
                                          <p:val>
                                            <p:fltVal val="1"/>
                                          </p:val>
                                        </p:tav>
                                      </p:tavLst>
                                    </p:anim>
                                    <p:animScale>
                                      <p:cBhvr>
                                        <p:cTn id="72" dur="26">
                                          <p:stCondLst>
                                            <p:cond delay="650"/>
                                          </p:stCondLst>
                                        </p:cTn>
                                        <p:tgtEl>
                                          <p:spTgt spid="2068"/>
                                        </p:tgtEl>
                                      </p:cBhvr>
                                      <p:to x="100000" y="60000"/>
                                    </p:animScale>
                                    <p:animScale>
                                      <p:cBhvr>
                                        <p:cTn id="73" dur="166" decel="50000">
                                          <p:stCondLst>
                                            <p:cond delay="676"/>
                                          </p:stCondLst>
                                        </p:cTn>
                                        <p:tgtEl>
                                          <p:spTgt spid="2068"/>
                                        </p:tgtEl>
                                      </p:cBhvr>
                                      <p:to x="100000" y="100000"/>
                                    </p:animScale>
                                    <p:animScale>
                                      <p:cBhvr>
                                        <p:cTn id="74" dur="26">
                                          <p:stCondLst>
                                            <p:cond delay="1312"/>
                                          </p:stCondLst>
                                        </p:cTn>
                                        <p:tgtEl>
                                          <p:spTgt spid="2068"/>
                                        </p:tgtEl>
                                      </p:cBhvr>
                                      <p:to x="100000" y="80000"/>
                                    </p:animScale>
                                    <p:animScale>
                                      <p:cBhvr>
                                        <p:cTn id="75" dur="166" decel="50000">
                                          <p:stCondLst>
                                            <p:cond delay="1338"/>
                                          </p:stCondLst>
                                        </p:cTn>
                                        <p:tgtEl>
                                          <p:spTgt spid="2068"/>
                                        </p:tgtEl>
                                      </p:cBhvr>
                                      <p:to x="100000" y="100000"/>
                                    </p:animScale>
                                    <p:animScale>
                                      <p:cBhvr>
                                        <p:cTn id="76" dur="26">
                                          <p:stCondLst>
                                            <p:cond delay="1642"/>
                                          </p:stCondLst>
                                        </p:cTn>
                                        <p:tgtEl>
                                          <p:spTgt spid="2068"/>
                                        </p:tgtEl>
                                      </p:cBhvr>
                                      <p:to x="100000" y="90000"/>
                                    </p:animScale>
                                    <p:animScale>
                                      <p:cBhvr>
                                        <p:cTn id="77" dur="166" decel="50000">
                                          <p:stCondLst>
                                            <p:cond delay="1668"/>
                                          </p:stCondLst>
                                        </p:cTn>
                                        <p:tgtEl>
                                          <p:spTgt spid="2068"/>
                                        </p:tgtEl>
                                      </p:cBhvr>
                                      <p:to x="100000" y="100000"/>
                                    </p:animScale>
                                    <p:animScale>
                                      <p:cBhvr>
                                        <p:cTn id="78" dur="26">
                                          <p:stCondLst>
                                            <p:cond delay="1808"/>
                                          </p:stCondLst>
                                        </p:cTn>
                                        <p:tgtEl>
                                          <p:spTgt spid="2068"/>
                                        </p:tgtEl>
                                      </p:cBhvr>
                                      <p:to x="100000" y="95000"/>
                                    </p:animScale>
                                    <p:animScale>
                                      <p:cBhvr>
                                        <p:cTn id="79" dur="166" decel="50000">
                                          <p:stCondLst>
                                            <p:cond delay="1834"/>
                                          </p:stCondLst>
                                        </p:cTn>
                                        <p:tgtEl>
                                          <p:spTgt spid="2068"/>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16" presetClass="entr" presetSubtype="26" fill="hold" nodeType="clickEffect">
                                  <p:stCondLst>
                                    <p:cond delay="0"/>
                                  </p:stCondLst>
                                  <p:childTnLst>
                                    <p:set>
                                      <p:cBhvr>
                                        <p:cTn id="83" dur="1" fill="hold">
                                          <p:stCondLst>
                                            <p:cond delay="0"/>
                                          </p:stCondLst>
                                        </p:cTn>
                                        <p:tgtEl>
                                          <p:spTgt spid="2050"/>
                                        </p:tgtEl>
                                        <p:attrNameLst>
                                          <p:attrName>style.visibility</p:attrName>
                                        </p:attrNameLst>
                                      </p:cBhvr>
                                      <p:to>
                                        <p:strVal val="visible"/>
                                      </p:to>
                                    </p:set>
                                    <p:animEffect transition="in" filter="barn(inHorizontal)">
                                      <p:cBhvr>
                                        <p:cTn id="8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7525" y="181288"/>
            <a:ext cx="2905554" cy="2905554"/>
          </a:xfrm>
          <a:prstGeom prst="rect">
            <a:avLst/>
          </a:prstGeom>
        </p:spPr>
      </p:pic>
      <p:sp>
        <p:nvSpPr>
          <p:cNvPr id="2" name="Title 1"/>
          <p:cNvSpPr>
            <a:spLocks noGrp="1"/>
          </p:cNvSpPr>
          <p:nvPr>
            <p:ph type="title"/>
          </p:nvPr>
        </p:nvSpPr>
        <p:spPr/>
        <p:txBody>
          <a:bodyPr>
            <a:noAutofit/>
          </a:bodyPr>
          <a:lstStyle/>
          <a:p>
            <a:r>
              <a:rPr lang="en-US" sz="8800" dirty="0" smtClean="0">
                <a:solidFill>
                  <a:srgbClr val="00B0F0"/>
                </a:solidFill>
                <a:latin typeface="GungsuhChe" panose="02030609000101010101" pitchFamily="49" charset="-127"/>
                <a:ea typeface="GungsuhChe" panose="02030609000101010101" pitchFamily="49" charset="-127"/>
              </a:rPr>
              <a:t>Religion</a:t>
            </a:r>
            <a:endParaRPr lang="en-US" sz="8800" dirty="0">
              <a:solidFill>
                <a:srgbClr val="00B0F0"/>
              </a:solidFill>
              <a:latin typeface="GungsuhChe" panose="02030609000101010101" pitchFamily="49" charset="-127"/>
              <a:ea typeface="GungsuhChe" panose="02030609000101010101" pitchFamily="49" charset="-127"/>
            </a:endParaRPr>
          </a:p>
        </p:txBody>
      </p:sp>
      <p:sp>
        <p:nvSpPr>
          <p:cNvPr id="3" name="Content Placeholder 2"/>
          <p:cNvSpPr>
            <a:spLocks noGrp="1"/>
          </p:cNvSpPr>
          <p:nvPr>
            <p:ph idx="1"/>
          </p:nvPr>
        </p:nvSpPr>
        <p:spPr>
          <a:xfrm>
            <a:off x="1412904" y="3042354"/>
            <a:ext cx="9601196" cy="3318936"/>
          </a:xfrm>
        </p:spPr>
        <p:txBody>
          <a:bodyPr>
            <a:normAutofit/>
          </a:bodyPr>
          <a:lstStyle/>
          <a:p>
            <a:r>
              <a:rPr lang="en-US" sz="1600" b="1" dirty="0" smtClean="0">
                <a:solidFill>
                  <a:schemeClr val="accent2">
                    <a:lumMod val="75000"/>
                  </a:schemeClr>
                </a:solidFill>
                <a:latin typeface="Candara" panose="020E0502030303020204" pitchFamily="34" charset="0"/>
              </a:rPr>
              <a:t>There were some religions in Nigeria that coexisted. They have helped emphasize regional and ethnic characteristics. In 1990, </a:t>
            </a:r>
            <a:r>
              <a:rPr lang="en-US" sz="1600" b="1" dirty="0">
                <a:solidFill>
                  <a:schemeClr val="accent2">
                    <a:lumMod val="75000"/>
                  </a:schemeClr>
                </a:solidFill>
                <a:latin typeface="Candara" panose="020E0502030303020204" pitchFamily="34" charset="0"/>
              </a:rPr>
              <a:t>a</a:t>
            </a:r>
            <a:r>
              <a:rPr lang="en-US" sz="1600" b="1" dirty="0" smtClean="0">
                <a:solidFill>
                  <a:schemeClr val="accent2">
                    <a:lumMod val="75000"/>
                  </a:schemeClr>
                </a:solidFill>
                <a:latin typeface="Candara" panose="020E0502030303020204" pitchFamily="34" charset="0"/>
              </a:rPr>
              <a:t>ll of the different religions that were in Nigeria were practiced in each important city. Islam was mostly in the north, though, and Christianity and Protestantism were mostly in Yoruba areas. Catholicism was predominant in the Igbo and very similar areas. As a result of missionaries, the practice of Christianity had increased in Nigeria, around 1963, and there was a small decrease in the practice of Indigenous beliefs. Missionaries spread their beliefs and religion to Nigerians, causing some of them to convert to Christianity. Although Indigenous beliefs had been a huge part in Nigeria’s religion and had greatly influenced their culture, many had then started switching to Christianity and Islam.</a:t>
            </a:r>
          </a:p>
          <a:p>
            <a:r>
              <a:rPr lang="en-US" sz="1600" b="1" dirty="0" smtClean="0">
                <a:solidFill>
                  <a:schemeClr val="accent2">
                    <a:lumMod val="75000"/>
                  </a:schemeClr>
                </a:solidFill>
                <a:latin typeface="Candara" panose="020E0502030303020204" pitchFamily="34" charset="0"/>
              </a:rPr>
              <a:t>In Nigeria today, the overall population are mostly Muslim, with the Sunni branch being the majority, and Christianity is the second most popular religion. Traditional African religions are hardly evident in the nation at all. There is a lot of tension between the Christians and Muslims in Nigeria, with much violence.</a:t>
            </a:r>
            <a:endParaRPr lang="en-US" sz="1600" b="1" dirty="0">
              <a:solidFill>
                <a:schemeClr val="accent2">
                  <a:lumMod val="75000"/>
                </a:schemeClr>
              </a:solidFill>
              <a:latin typeface="Candara" panose="020E0502030303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5799" y="541866"/>
            <a:ext cx="1438301" cy="18795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9466" y="637820"/>
            <a:ext cx="1650621" cy="1642835"/>
          </a:xfrm>
          <a:prstGeom prst="rect">
            <a:avLst/>
          </a:prstGeom>
        </p:spPr>
      </p:pic>
    </p:spTree>
    <p:extLst>
      <p:ext uri="{BB962C8B-B14F-4D97-AF65-F5344CB8AC3E}">
        <p14:creationId xmlns:p14="http://schemas.microsoft.com/office/powerpoint/2010/main" val="36133993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6380" y="519288"/>
            <a:ext cx="9601196" cy="1303867"/>
          </a:xfrm>
        </p:spPr>
        <p:txBody>
          <a:bodyPr>
            <a:noAutofit/>
          </a:bodyPr>
          <a:lstStyle/>
          <a:p>
            <a:r>
              <a:rPr lang="en-US" sz="8800" b="1" dirty="0">
                <a:solidFill>
                  <a:srgbClr val="071145"/>
                </a:solidFill>
                <a:latin typeface="AR HERMANN" panose="02000000000000000000" pitchFamily="2" charset="0"/>
              </a:rPr>
              <a:t>E</a:t>
            </a:r>
            <a:r>
              <a:rPr lang="en-US" sz="8800" b="1" dirty="0" smtClean="0">
                <a:solidFill>
                  <a:srgbClr val="071145"/>
                </a:solidFill>
                <a:latin typeface="AR HERMANN" panose="02000000000000000000" pitchFamily="2" charset="0"/>
              </a:rPr>
              <a:t>ducation</a:t>
            </a:r>
            <a:endParaRPr lang="en-US" sz="8800" b="1" dirty="0">
              <a:solidFill>
                <a:srgbClr val="071145"/>
              </a:solidFill>
              <a:latin typeface="AR HERMANN" panose="02000000000000000000" pitchFamily="2" charset="0"/>
            </a:endParaRPr>
          </a:p>
        </p:txBody>
      </p:sp>
      <p:sp>
        <p:nvSpPr>
          <p:cNvPr id="3" name="Content Placeholder 2"/>
          <p:cNvSpPr>
            <a:spLocks noGrp="1"/>
          </p:cNvSpPr>
          <p:nvPr>
            <p:ph idx="1"/>
          </p:nvPr>
        </p:nvSpPr>
        <p:spPr>
          <a:xfrm>
            <a:off x="517738" y="2390483"/>
            <a:ext cx="6660302" cy="5657850"/>
          </a:xfrm>
        </p:spPr>
        <p:txBody>
          <a:bodyPr>
            <a:normAutofit fontScale="62500" lnSpcReduction="20000"/>
          </a:bodyPr>
          <a:lstStyle/>
          <a:p>
            <a:pPr marL="0" indent="0">
              <a:buNone/>
            </a:pPr>
            <a:r>
              <a:rPr lang="en-US" sz="1600" dirty="0" smtClean="0"/>
              <a:t>	</a:t>
            </a:r>
            <a:r>
              <a:rPr lang="en-US" sz="2300" b="1" dirty="0" smtClean="0">
                <a:solidFill>
                  <a:schemeClr val="tx1"/>
                </a:solidFill>
                <a:latin typeface="Arial" panose="020B0604020202020204" pitchFamily="34" charset="0"/>
                <a:cs typeface="Arial" panose="020B0604020202020204" pitchFamily="34" charset="0"/>
              </a:rPr>
              <a:t>Nigeria’s growing population has put increased pressure on the resources, infrastructure, and the already overstretched public services. Much of the country’s population is made up of children under the age of fifteen, causing there to be a burden on their education. </a:t>
            </a:r>
          </a:p>
          <a:p>
            <a:pPr marL="0" indent="0">
              <a:buNone/>
            </a:pPr>
            <a:r>
              <a:rPr lang="en-US" sz="2300" b="1" dirty="0">
                <a:solidFill>
                  <a:schemeClr val="tx1"/>
                </a:solidFill>
                <a:latin typeface="Arial" panose="020B0604020202020204" pitchFamily="34" charset="0"/>
                <a:cs typeface="Arial" panose="020B0604020202020204" pitchFamily="34" charset="0"/>
              </a:rPr>
              <a:t>	</a:t>
            </a:r>
            <a:r>
              <a:rPr lang="en-US" sz="2300" b="1" dirty="0" smtClean="0">
                <a:solidFill>
                  <a:schemeClr val="tx1"/>
                </a:solidFill>
                <a:latin typeface="Arial" panose="020B0604020202020204" pitchFamily="34" charset="0"/>
                <a:cs typeface="Arial" panose="020B0604020202020204" pitchFamily="34" charset="0"/>
              </a:rPr>
              <a:t>Some children in Nigeria do not attend any primary school. The lowest school attendance rate in the country is in Northern Nigeria, mostly for girls. Though there has been a great increase in net enrollment rates, the amount of children who are still not going to primary school is very high.</a:t>
            </a:r>
          </a:p>
          <a:p>
            <a:pPr marL="0" indent="0">
              <a:buNone/>
            </a:pPr>
            <a:r>
              <a:rPr lang="en-US" sz="2300" b="1" dirty="0">
                <a:solidFill>
                  <a:schemeClr val="tx1"/>
                </a:solidFill>
                <a:latin typeface="Arial" panose="020B0604020202020204" pitchFamily="34" charset="0"/>
                <a:cs typeface="Arial" panose="020B0604020202020204" pitchFamily="34" charset="0"/>
              </a:rPr>
              <a:t>	</a:t>
            </a:r>
            <a:r>
              <a:rPr lang="en-US" sz="2300" b="1" dirty="0" smtClean="0">
                <a:solidFill>
                  <a:schemeClr val="tx1"/>
                </a:solidFill>
                <a:latin typeface="Arial" panose="020B0604020202020204" pitchFamily="34" charset="0"/>
                <a:cs typeface="Arial" panose="020B0604020202020204" pitchFamily="34" charset="0"/>
              </a:rPr>
              <a:t>Quality education and improved learning achievements have become a problem because of increased enrollment rates. There are not enough resources since there are so many students in the schools in Nigeria. It is often that teachers will have up to one hundred students, or students will have to be taught outside of the school building because there are not enough classrooms.</a:t>
            </a:r>
          </a:p>
          <a:p>
            <a:pPr marL="0" indent="0">
              <a:buNone/>
            </a:pPr>
            <a:r>
              <a:rPr lang="en-US" sz="2300" b="1" dirty="0">
                <a:solidFill>
                  <a:schemeClr val="tx1"/>
                </a:solidFill>
                <a:latin typeface="Arial" panose="020B0604020202020204" pitchFamily="34" charset="0"/>
                <a:cs typeface="Arial" panose="020B0604020202020204" pitchFamily="34" charset="0"/>
              </a:rPr>
              <a:t>	</a:t>
            </a:r>
            <a:r>
              <a:rPr lang="en-US" sz="2300" b="1" dirty="0" smtClean="0">
                <a:solidFill>
                  <a:schemeClr val="tx1"/>
                </a:solidFill>
                <a:latin typeface="Arial" panose="020B0604020202020204" pitchFamily="34" charset="0"/>
                <a:cs typeface="Arial" panose="020B0604020202020204" pitchFamily="34" charset="0"/>
              </a:rPr>
              <a:t>The Nigerian Government has been attempting to resolve this issue by applying the Basic Education scheme. In 2004, the Universal Basic Education Act was passed. This served as the government’s plan to decrease illiteracy and to provide convenience to basic education to all children in Nigeria.</a:t>
            </a:r>
          </a:p>
          <a:p>
            <a:pPr marL="0" indent="0">
              <a:buNone/>
            </a:pPr>
            <a:r>
              <a:rPr lang="en-US" sz="2300" b="1" dirty="0">
                <a:solidFill>
                  <a:schemeClr val="tx1"/>
                </a:solidFill>
                <a:latin typeface="Arial" panose="020B0604020202020204" pitchFamily="34" charset="0"/>
                <a:cs typeface="Arial" panose="020B0604020202020204" pitchFamily="34" charset="0"/>
              </a:rPr>
              <a:t>	</a:t>
            </a:r>
            <a:r>
              <a:rPr lang="en-US" sz="2300" b="1" dirty="0" smtClean="0">
                <a:solidFill>
                  <a:schemeClr val="tx1"/>
                </a:solidFill>
                <a:latin typeface="Arial" panose="020B0604020202020204" pitchFamily="34" charset="0"/>
                <a:cs typeface="Arial" panose="020B0604020202020204" pitchFamily="34" charset="0"/>
              </a:rPr>
              <a:t>A problem with girls’ education is also occurring throughout Nigeria. Girls are given less of an opportunity to attend school and receive an education, particularly in the north of the country.</a:t>
            </a:r>
          </a:p>
          <a:p>
            <a:pPr marL="0" indent="0">
              <a:buNone/>
            </a:pPr>
            <a:r>
              <a:rPr lang="en-US" sz="2600" b="1" dirty="0">
                <a:solidFill>
                  <a:srgbClr val="0942E1"/>
                </a:solidFill>
              </a:rPr>
              <a:t>	</a:t>
            </a:r>
          </a:p>
          <a:p>
            <a:pPr marL="0" indent="0">
              <a:buNone/>
            </a:pPr>
            <a:r>
              <a:rPr lang="en-US" sz="2600" dirty="0" smtClean="0">
                <a:solidFill>
                  <a:srgbClr val="0942E1"/>
                </a:solidFill>
              </a:rPr>
              <a:t>	</a:t>
            </a:r>
            <a:endParaRPr lang="en-US" sz="2600" dirty="0">
              <a:solidFill>
                <a:srgbClr val="0942E1"/>
              </a:solidFill>
            </a:endParaRPr>
          </a:p>
        </p:txBody>
      </p:sp>
      <p:pic>
        <p:nvPicPr>
          <p:cNvPr id="1026" name="Picture 2" descr="http://www.opinionnigeria.com/wp-content/uploads/2014/01/nigerian-education-OpinionNiger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8416" y="4876163"/>
            <a:ext cx="2756958" cy="17537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30" name="Picture 6" descr="http://www.ei-ie.org/kroppr/eikropped/2012_nigeria_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6953" y="762056"/>
            <a:ext cx="2565047" cy="17124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http://writechangenigeria.com/wp-content/uploads/2015/09/wpid-nigeria_education-1.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6597" y="2671104"/>
            <a:ext cx="2677936" cy="20084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6" name="Picture 12" descr="https://edumongoose.com/daily-education-cocktail/wp-content/uploads/2015/07/1-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3363" y="79048"/>
            <a:ext cx="2496395" cy="2184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5418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8)">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fade">
                                      <p:cBhvr>
                                        <p:cTn id="23" dur="1000"/>
                                        <p:tgtEl>
                                          <p:spTgt spid="1030"/>
                                        </p:tgtEl>
                                      </p:cBhvr>
                                    </p:animEffect>
                                    <p:anim calcmode="lin" valueType="num">
                                      <p:cBhvr>
                                        <p:cTn id="24" dur="1000" fill="hold"/>
                                        <p:tgtEl>
                                          <p:spTgt spid="1030"/>
                                        </p:tgtEl>
                                        <p:attrNameLst>
                                          <p:attrName>ppt_x</p:attrName>
                                        </p:attrNameLst>
                                      </p:cBhvr>
                                      <p:tavLst>
                                        <p:tav tm="0">
                                          <p:val>
                                            <p:strVal val="#ppt_x"/>
                                          </p:val>
                                        </p:tav>
                                        <p:tav tm="100000">
                                          <p:val>
                                            <p:strVal val="#ppt_x"/>
                                          </p:val>
                                        </p:tav>
                                      </p:tavLst>
                                    </p:anim>
                                    <p:anim calcmode="lin" valueType="num">
                                      <p:cBhvr>
                                        <p:cTn id="25"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32"/>
                                        </p:tgtEl>
                                        <p:attrNameLst>
                                          <p:attrName>style.visibility</p:attrName>
                                        </p:attrNameLst>
                                      </p:cBhvr>
                                      <p:to>
                                        <p:strVal val="visible"/>
                                      </p:to>
                                    </p:set>
                                    <p:animEffect transition="in" filter="barn(inVertical)">
                                      <p:cBhvr>
                                        <p:cTn id="30" dur="500"/>
                                        <p:tgtEl>
                                          <p:spTgt spid="103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5"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randombar(vertical)">
                                      <p:cBhvr>
                                        <p:cTn id="3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17000">
              <a:schemeClr val="accent3">
                <a:lumMod val="20000"/>
                <a:lumOff val="80000"/>
              </a:schemeClr>
            </a:gs>
            <a:gs pos="74000">
              <a:schemeClr val="accent2">
                <a:lumMod val="40000"/>
                <a:lumOff val="60000"/>
              </a:schemeClr>
            </a:gs>
            <a:gs pos="95000">
              <a:schemeClr val="accent4">
                <a:lumMod val="40000"/>
                <a:lumOff val="60000"/>
              </a:schemeClr>
            </a:gs>
            <a:gs pos="50000">
              <a:schemeClr val="accent3">
                <a:lumMod val="40000"/>
                <a:lumOff val="6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1181" y="160991"/>
            <a:ext cx="9601196" cy="1303867"/>
          </a:xfrm>
        </p:spPr>
        <p:txBody>
          <a:bodyPr>
            <a:noAutofit/>
          </a:bodyPr>
          <a:lstStyle/>
          <a:p>
            <a:r>
              <a:rPr lang="en-US" sz="8000" dirty="0" smtClean="0">
                <a:solidFill>
                  <a:schemeClr val="tx1"/>
                </a:solidFill>
                <a:latin typeface="Andalus" panose="02020603050405020304" pitchFamily="18" charset="-78"/>
                <a:cs typeface="Andalus" panose="02020603050405020304" pitchFamily="18" charset="-78"/>
              </a:rPr>
              <a:t>Food in Nigeria</a:t>
            </a:r>
            <a:endParaRPr lang="en-US" sz="8000" dirty="0">
              <a:solidFill>
                <a:schemeClr val="tx1"/>
              </a:solidFill>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180619" y="1405716"/>
            <a:ext cx="5779911" cy="5577642"/>
          </a:xfrm>
        </p:spPr>
        <p:txBody>
          <a:bodyPr>
            <a:normAutofit fontScale="85000" lnSpcReduction="10000"/>
          </a:bodyPr>
          <a:lstStyle/>
          <a:p>
            <a:pPr>
              <a:buFont typeface="Courier New" panose="02070309020205020404" pitchFamily="49" charset="0"/>
              <a:buChar char="o"/>
            </a:pPr>
            <a:r>
              <a:rPr lang="en-US" sz="1600" dirty="0" smtClean="0">
                <a:solidFill>
                  <a:srgbClr val="AD0541"/>
                </a:solidFill>
                <a:latin typeface="Aharoni" panose="02010803020104030203" pitchFamily="2" charset="-79"/>
                <a:cs typeface="Aharoni" panose="02010803020104030203" pitchFamily="2" charset="-79"/>
              </a:rPr>
              <a:t>Trade had a huge impact on the flavors of food in Africa. Before trading had occurred, rice, millet, and lentils had been main staples. The first Europeans able to reach Nigeria were the Portuguese, during the slave trade in the 1400s. They introduced Western Africa, including Nigeria, to cassava. The British, Dutch, and other Europeans later on fought for authority over the trade. Beans, maize and cassava were just a few of the many food staples brought to Western Africa by European traders and explorers.</a:t>
            </a:r>
          </a:p>
          <a:p>
            <a:pPr>
              <a:buFont typeface="Courier New" panose="02070309020205020404" pitchFamily="49" charset="0"/>
              <a:buChar char="o"/>
            </a:pPr>
            <a:r>
              <a:rPr lang="en-US" sz="1600" dirty="0" smtClean="0">
                <a:solidFill>
                  <a:srgbClr val="AD0541"/>
                </a:solidFill>
                <a:latin typeface="Aharoni" panose="02010803020104030203" pitchFamily="2" charset="-79"/>
                <a:cs typeface="Aharoni" panose="02010803020104030203" pitchFamily="2" charset="-79"/>
              </a:rPr>
              <a:t>Nigeria has a large diversity of ethnic groups, resulting in a variety of different foods. One common breakfast dish, though, is </a:t>
            </a:r>
            <a:r>
              <a:rPr lang="en-US" sz="1600" dirty="0" err="1">
                <a:solidFill>
                  <a:srgbClr val="AD0541"/>
                </a:solidFill>
                <a:latin typeface="Aharoni" panose="02010803020104030203" pitchFamily="2" charset="-79"/>
                <a:cs typeface="Aharoni" panose="02010803020104030203" pitchFamily="2" charset="-79"/>
              </a:rPr>
              <a:t>A</a:t>
            </a:r>
            <a:r>
              <a:rPr lang="en-US" sz="1600" dirty="0" err="1" smtClean="0">
                <a:solidFill>
                  <a:srgbClr val="AD0541"/>
                </a:solidFill>
                <a:latin typeface="Aharoni" panose="02010803020104030203" pitchFamily="2" charset="-79"/>
                <a:cs typeface="Aharoni" panose="02010803020104030203" pitchFamily="2" charset="-79"/>
              </a:rPr>
              <a:t>kara</a:t>
            </a:r>
            <a:r>
              <a:rPr lang="en-US" sz="1600" dirty="0" smtClean="0">
                <a:solidFill>
                  <a:srgbClr val="AD0541"/>
                </a:solidFill>
                <a:latin typeface="Aharoni" panose="02010803020104030203" pitchFamily="2" charset="-79"/>
                <a:cs typeface="Aharoni" panose="02010803020104030203" pitchFamily="2" charset="-79"/>
              </a:rPr>
              <a:t>, which is made from soaked pealed black eye beans, blended into a thick paste and fried. Another common breakfast item includes </a:t>
            </a:r>
            <a:r>
              <a:rPr lang="en-US" sz="1600" dirty="0" err="1" smtClean="0">
                <a:solidFill>
                  <a:srgbClr val="AD0541"/>
                </a:solidFill>
                <a:latin typeface="Aharoni" panose="02010803020104030203" pitchFamily="2" charset="-79"/>
                <a:cs typeface="Aharoni" panose="02010803020104030203" pitchFamily="2" charset="-79"/>
              </a:rPr>
              <a:t>Fura</a:t>
            </a:r>
            <a:r>
              <a:rPr lang="en-US" sz="1600" dirty="0" smtClean="0">
                <a:solidFill>
                  <a:srgbClr val="AD0541"/>
                </a:solidFill>
                <a:latin typeface="Aharoni" panose="02010803020104030203" pitchFamily="2" charset="-79"/>
                <a:cs typeface="Aharoni" panose="02010803020104030203" pitchFamily="2" charset="-79"/>
              </a:rPr>
              <a:t> de </a:t>
            </a:r>
            <a:r>
              <a:rPr lang="en-US" sz="1600" dirty="0" err="1" smtClean="0">
                <a:solidFill>
                  <a:srgbClr val="AD0541"/>
                </a:solidFill>
                <a:latin typeface="Aharoni" panose="02010803020104030203" pitchFamily="2" charset="-79"/>
                <a:cs typeface="Aharoni" panose="02010803020104030203" pitchFamily="2" charset="-79"/>
              </a:rPr>
              <a:t>Nunu</a:t>
            </a:r>
            <a:r>
              <a:rPr lang="en-US" sz="1600" dirty="0" smtClean="0">
                <a:solidFill>
                  <a:srgbClr val="AD0541"/>
                </a:solidFill>
                <a:latin typeface="Aharoni" panose="02010803020104030203" pitchFamily="2" charset="-79"/>
                <a:cs typeface="Aharoni" panose="02010803020104030203" pitchFamily="2" charset="-79"/>
              </a:rPr>
              <a:t>, which is pasteurized milk that is served with either millet or corn flour. It is popular in Northern Nigeria, but is eaten all over the country.</a:t>
            </a:r>
          </a:p>
          <a:p>
            <a:pPr>
              <a:buFont typeface="Courier New" panose="02070309020205020404" pitchFamily="49" charset="0"/>
              <a:buChar char="o"/>
            </a:pPr>
            <a:r>
              <a:rPr lang="en-US" sz="1600" dirty="0" smtClean="0">
                <a:solidFill>
                  <a:srgbClr val="AD0541"/>
                </a:solidFill>
                <a:latin typeface="Aharoni" panose="02010803020104030203" pitchFamily="2" charset="-79"/>
                <a:cs typeface="Aharoni" panose="02010803020104030203" pitchFamily="2" charset="-79"/>
              </a:rPr>
              <a:t>The big meal in Nigeria is normally lunch. One common lunch item is </a:t>
            </a:r>
            <a:r>
              <a:rPr lang="en-US" sz="1600" dirty="0" err="1" smtClean="0">
                <a:solidFill>
                  <a:srgbClr val="AD0541"/>
                </a:solidFill>
                <a:latin typeface="Aharoni" panose="02010803020104030203" pitchFamily="2" charset="-79"/>
                <a:cs typeface="Aharoni" panose="02010803020104030203" pitchFamily="2" charset="-79"/>
              </a:rPr>
              <a:t>Eba</a:t>
            </a:r>
            <a:r>
              <a:rPr lang="en-US" sz="1600" dirty="0" smtClean="0">
                <a:solidFill>
                  <a:srgbClr val="AD0541"/>
                </a:solidFill>
                <a:latin typeface="Aharoni" panose="02010803020104030203" pitchFamily="2" charset="-79"/>
                <a:cs typeface="Aharoni" panose="02010803020104030203" pitchFamily="2" charset="-79"/>
              </a:rPr>
              <a:t>. This is made from grated fried cassava and eaten with any kind of soup. Miya </a:t>
            </a:r>
            <a:r>
              <a:rPr lang="en-US" sz="1600" dirty="0" err="1" smtClean="0">
                <a:solidFill>
                  <a:srgbClr val="AD0541"/>
                </a:solidFill>
                <a:latin typeface="Aharoni" panose="02010803020104030203" pitchFamily="2" charset="-79"/>
                <a:cs typeface="Aharoni" panose="02010803020104030203" pitchFamily="2" charset="-79"/>
              </a:rPr>
              <a:t>Kuka</a:t>
            </a:r>
            <a:r>
              <a:rPr lang="en-US" sz="1600" dirty="0" smtClean="0">
                <a:solidFill>
                  <a:srgbClr val="AD0541"/>
                </a:solidFill>
                <a:latin typeface="Aharoni" panose="02010803020104030203" pitchFamily="2" charset="-79"/>
                <a:cs typeface="Aharoni" panose="02010803020104030203" pitchFamily="2" charset="-79"/>
              </a:rPr>
              <a:t> is also a Nigerian lunch item. Dinner in Nigeria is usually a lighter meal than lunch. Often eaten dinner items include potato porridge, yam porridge, </a:t>
            </a:r>
            <a:r>
              <a:rPr lang="en-US" sz="1600" dirty="0" err="1" smtClean="0">
                <a:solidFill>
                  <a:srgbClr val="AD0541"/>
                </a:solidFill>
                <a:latin typeface="Aharoni" panose="02010803020104030203" pitchFamily="2" charset="-79"/>
                <a:cs typeface="Aharoni" panose="02010803020104030203" pitchFamily="2" charset="-79"/>
              </a:rPr>
              <a:t>jollof</a:t>
            </a:r>
            <a:r>
              <a:rPr lang="en-US" sz="1600" dirty="0" smtClean="0">
                <a:solidFill>
                  <a:srgbClr val="AD0541"/>
                </a:solidFill>
                <a:latin typeface="Aharoni" panose="02010803020104030203" pitchFamily="2" charset="-79"/>
                <a:cs typeface="Aharoni" panose="02010803020104030203" pitchFamily="2" charset="-79"/>
              </a:rPr>
              <a:t> rice, rice and stew, rice and beans, plantain porridge, and yam, plantain, and pepper soup.  </a:t>
            </a:r>
          </a:p>
          <a:p>
            <a:pPr>
              <a:buFont typeface="Courier New" panose="02070309020205020404" pitchFamily="49" charset="0"/>
              <a:buChar char="o"/>
            </a:pPr>
            <a:r>
              <a:rPr lang="en-US" sz="1600" dirty="0" smtClean="0">
                <a:solidFill>
                  <a:srgbClr val="AD0541"/>
                </a:solidFill>
                <a:latin typeface="Aharoni" panose="02010803020104030203" pitchFamily="2" charset="-79"/>
                <a:cs typeface="Aharoni" panose="02010803020104030203" pitchFamily="2" charset="-79"/>
              </a:rPr>
              <a:t> Snacking is common between meals. Popular snacks are </a:t>
            </a:r>
            <a:r>
              <a:rPr lang="en-US" sz="1600" dirty="0" err="1" smtClean="0">
                <a:solidFill>
                  <a:srgbClr val="AD0541"/>
                </a:solidFill>
                <a:latin typeface="Aharoni" panose="02010803020104030203" pitchFamily="2" charset="-79"/>
                <a:cs typeface="Aharoni" panose="02010803020104030203" pitchFamily="2" charset="-79"/>
              </a:rPr>
              <a:t>suya</a:t>
            </a:r>
            <a:r>
              <a:rPr lang="en-US" sz="1600" dirty="0" smtClean="0">
                <a:solidFill>
                  <a:srgbClr val="AD0541"/>
                </a:solidFill>
                <a:latin typeface="Aharoni" panose="02010803020104030203" pitchFamily="2" charset="-79"/>
                <a:cs typeface="Aharoni" panose="02010803020104030203" pitchFamily="2" charset="-79"/>
              </a:rPr>
              <a:t>, fried plantain chips, </a:t>
            </a:r>
            <a:r>
              <a:rPr lang="en-US" sz="1600" dirty="0" err="1" smtClean="0">
                <a:solidFill>
                  <a:srgbClr val="AD0541"/>
                </a:solidFill>
                <a:latin typeface="Aharoni" panose="02010803020104030203" pitchFamily="2" charset="-79"/>
                <a:cs typeface="Aharoni" panose="02010803020104030203" pitchFamily="2" charset="-79"/>
              </a:rPr>
              <a:t>kilishi</a:t>
            </a:r>
            <a:r>
              <a:rPr lang="en-US" sz="1600" dirty="0" smtClean="0">
                <a:solidFill>
                  <a:srgbClr val="AD0541"/>
                </a:solidFill>
                <a:latin typeface="Aharoni" panose="02010803020104030203" pitchFamily="2" charset="-79"/>
                <a:cs typeface="Aharoni" panose="02010803020104030203" pitchFamily="2" charset="-79"/>
              </a:rPr>
              <a:t>, chin </a:t>
            </a:r>
            <a:r>
              <a:rPr lang="en-US" sz="1600" dirty="0" err="1" smtClean="0">
                <a:solidFill>
                  <a:srgbClr val="AD0541"/>
                </a:solidFill>
                <a:latin typeface="Aharoni" panose="02010803020104030203" pitchFamily="2" charset="-79"/>
                <a:cs typeface="Aharoni" panose="02010803020104030203" pitchFamily="2" charset="-79"/>
              </a:rPr>
              <a:t>chin</a:t>
            </a:r>
            <a:r>
              <a:rPr lang="en-US" sz="1600" dirty="0" smtClean="0">
                <a:solidFill>
                  <a:srgbClr val="AD0541"/>
                </a:solidFill>
                <a:latin typeface="Aharoni" panose="02010803020104030203" pitchFamily="2" charset="-79"/>
                <a:cs typeface="Aharoni" panose="02010803020104030203" pitchFamily="2" charset="-79"/>
              </a:rPr>
              <a:t>, ground nut, and roasted corn or maize. </a:t>
            </a:r>
          </a:p>
          <a:p>
            <a:pPr>
              <a:buFont typeface="Courier New" panose="02070309020205020404" pitchFamily="49" charset="0"/>
              <a:buChar char="o"/>
            </a:pPr>
            <a:endParaRPr lang="en-US" sz="1600" dirty="0">
              <a:latin typeface="Aharoni" panose="02010803020104030203" pitchFamily="2" charset="-79"/>
              <a:cs typeface="Aharoni" panose="02010803020104030203" pitchFamily="2" charset="-79"/>
            </a:endParaRPr>
          </a:p>
        </p:txBody>
      </p:sp>
      <p:pic>
        <p:nvPicPr>
          <p:cNvPr id="2050" name="Picture 2" descr="http://i.ytimg.com/vi/uE1QuaWcr-A/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9079" y="3388900"/>
            <a:ext cx="2266596" cy="12749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africanchop.com/smallchop/wp-content/uploads/2014/06/ch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543" y="2124646"/>
            <a:ext cx="2267475" cy="170060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4" name="Picture 6" descr="http://chefdudu.files.wordpress.com/2014/02/img_20140216_1254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2591" y="4485041"/>
            <a:ext cx="1734425" cy="1734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6" name="Picture 8" descr="http://3.bp.blogspot.com/-OrlRxem-two/U0YNJydCsOI/AAAAAAAAEPA/W11BUyawNRk/s1600/how+to+make+eba_nigerian+food+recipes_nigerian+cuisine_eba+(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9079" y="5041118"/>
            <a:ext cx="2459354" cy="16385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6" name="Picture 2" descr="Niger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10885" y="538248"/>
            <a:ext cx="1617361" cy="243670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027838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052"/>
                                        </p:tgtEl>
                                        <p:attrNameLst>
                                          <p:attrName>style.visibility</p:attrName>
                                        </p:attrNameLst>
                                      </p:cBhvr>
                                      <p:to>
                                        <p:strVal val="visible"/>
                                      </p:to>
                                    </p:set>
                                    <p:animEffect transition="in" filter="fade">
                                      <p:cBhvr>
                                        <p:cTn id="34" dur="1000"/>
                                        <p:tgtEl>
                                          <p:spTgt spid="2052"/>
                                        </p:tgtEl>
                                      </p:cBhvr>
                                    </p:animEffect>
                                    <p:anim calcmode="lin" valueType="num">
                                      <p:cBhvr>
                                        <p:cTn id="35" dur="1000" fill="hold"/>
                                        <p:tgtEl>
                                          <p:spTgt spid="2052"/>
                                        </p:tgtEl>
                                        <p:attrNameLst>
                                          <p:attrName>ppt_x</p:attrName>
                                        </p:attrNameLst>
                                      </p:cBhvr>
                                      <p:tavLst>
                                        <p:tav tm="0">
                                          <p:val>
                                            <p:strVal val="#ppt_x"/>
                                          </p:val>
                                        </p:tav>
                                        <p:tav tm="100000">
                                          <p:val>
                                            <p:strVal val="#ppt_x"/>
                                          </p:val>
                                        </p:tav>
                                      </p:tavLst>
                                    </p:anim>
                                    <p:anim calcmode="lin" valueType="num">
                                      <p:cBhvr>
                                        <p:cTn id="3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box(in)">
                                      <p:cBhvr>
                                        <p:cTn id="41" dur="2000"/>
                                        <p:tgtEl>
                                          <p:spTgt spid="1026"/>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2050"/>
                                        </p:tgtEl>
                                        <p:attrNameLst>
                                          <p:attrName>style.visibility</p:attrName>
                                        </p:attrNameLst>
                                      </p:cBhvr>
                                      <p:to>
                                        <p:strVal val="visible"/>
                                      </p:to>
                                    </p:set>
                                    <p:animEffect transition="in" filter="wipe(down)">
                                      <p:cBhvr>
                                        <p:cTn id="46" dur="580">
                                          <p:stCondLst>
                                            <p:cond delay="0"/>
                                          </p:stCondLst>
                                        </p:cTn>
                                        <p:tgtEl>
                                          <p:spTgt spid="2050"/>
                                        </p:tgtEl>
                                      </p:cBhvr>
                                    </p:animEffect>
                                    <p:anim calcmode="lin" valueType="num">
                                      <p:cBhvr>
                                        <p:cTn id="47"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52" dur="26">
                                          <p:stCondLst>
                                            <p:cond delay="650"/>
                                          </p:stCondLst>
                                        </p:cTn>
                                        <p:tgtEl>
                                          <p:spTgt spid="2050"/>
                                        </p:tgtEl>
                                      </p:cBhvr>
                                      <p:to x="100000" y="60000"/>
                                    </p:animScale>
                                    <p:animScale>
                                      <p:cBhvr>
                                        <p:cTn id="53" dur="166" decel="50000">
                                          <p:stCondLst>
                                            <p:cond delay="676"/>
                                          </p:stCondLst>
                                        </p:cTn>
                                        <p:tgtEl>
                                          <p:spTgt spid="2050"/>
                                        </p:tgtEl>
                                      </p:cBhvr>
                                      <p:to x="100000" y="100000"/>
                                    </p:animScale>
                                    <p:animScale>
                                      <p:cBhvr>
                                        <p:cTn id="54" dur="26">
                                          <p:stCondLst>
                                            <p:cond delay="1312"/>
                                          </p:stCondLst>
                                        </p:cTn>
                                        <p:tgtEl>
                                          <p:spTgt spid="2050"/>
                                        </p:tgtEl>
                                      </p:cBhvr>
                                      <p:to x="100000" y="80000"/>
                                    </p:animScale>
                                    <p:animScale>
                                      <p:cBhvr>
                                        <p:cTn id="55" dur="166" decel="50000">
                                          <p:stCondLst>
                                            <p:cond delay="1338"/>
                                          </p:stCondLst>
                                        </p:cTn>
                                        <p:tgtEl>
                                          <p:spTgt spid="2050"/>
                                        </p:tgtEl>
                                      </p:cBhvr>
                                      <p:to x="100000" y="100000"/>
                                    </p:animScale>
                                    <p:animScale>
                                      <p:cBhvr>
                                        <p:cTn id="56" dur="26">
                                          <p:stCondLst>
                                            <p:cond delay="1642"/>
                                          </p:stCondLst>
                                        </p:cTn>
                                        <p:tgtEl>
                                          <p:spTgt spid="2050"/>
                                        </p:tgtEl>
                                      </p:cBhvr>
                                      <p:to x="100000" y="90000"/>
                                    </p:animScale>
                                    <p:animScale>
                                      <p:cBhvr>
                                        <p:cTn id="57" dur="166" decel="50000">
                                          <p:stCondLst>
                                            <p:cond delay="1668"/>
                                          </p:stCondLst>
                                        </p:cTn>
                                        <p:tgtEl>
                                          <p:spTgt spid="2050"/>
                                        </p:tgtEl>
                                      </p:cBhvr>
                                      <p:to x="100000" y="100000"/>
                                    </p:animScale>
                                    <p:animScale>
                                      <p:cBhvr>
                                        <p:cTn id="58" dur="26">
                                          <p:stCondLst>
                                            <p:cond delay="1808"/>
                                          </p:stCondLst>
                                        </p:cTn>
                                        <p:tgtEl>
                                          <p:spTgt spid="2050"/>
                                        </p:tgtEl>
                                      </p:cBhvr>
                                      <p:to x="100000" y="95000"/>
                                    </p:animScale>
                                    <p:animScale>
                                      <p:cBhvr>
                                        <p:cTn id="59" dur="166" decel="50000">
                                          <p:stCondLst>
                                            <p:cond delay="1834"/>
                                          </p:stCondLst>
                                        </p:cTn>
                                        <p:tgtEl>
                                          <p:spTgt spid="2050"/>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05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056"/>
                                        </p:tgtEl>
                                        <p:attrNameLst>
                                          <p:attrName>style.visibility</p:attrName>
                                        </p:attrNameLst>
                                      </p:cBhvr>
                                      <p:to>
                                        <p:strVal val="visible"/>
                                      </p:to>
                                    </p:set>
                                    <p:animEffect transition="in" filter="fade">
                                      <p:cBhvr>
                                        <p:cTn id="68"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1000">
              <a:srgbClr val="7030A0"/>
            </a:gs>
            <a:gs pos="74000">
              <a:srgbClr val="EB0B30"/>
            </a:gs>
            <a:gs pos="34000">
              <a:srgbClr val="7BC4E5"/>
            </a:gs>
            <a:gs pos="96000">
              <a:srgbClr val="0070C0"/>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06830" y="338148"/>
            <a:ext cx="9601196" cy="1303867"/>
          </a:xfrm>
        </p:spPr>
        <p:txBody>
          <a:bodyPr>
            <a:normAutofit/>
          </a:bodyPr>
          <a:lstStyle/>
          <a:p>
            <a:r>
              <a:rPr lang="en-US" sz="6000" dirty="0" smtClean="0">
                <a:solidFill>
                  <a:schemeClr val="accent2">
                    <a:lumMod val="60000"/>
                    <a:lumOff val="40000"/>
                  </a:schemeClr>
                </a:solidFill>
                <a:latin typeface="AR JULIAN" panose="02000000000000000000" pitchFamily="2" charset="0"/>
              </a:rPr>
              <a:t>Entertainment</a:t>
            </a:r>
            <a:endParaRPr lang="en-US" sz="6000" dirty="0">
              <a:solidFill>
                <a:schemeClr val="accent2">
                  <a:lumMod val="60000"/>
                  <a:lumOff val="40000"/>
                </a:schemeClr>
              </a:solidFill>
              <a:latin typeface="AR JULIAN" panose="02000000000000000000" pitchFamily="2" charset="0"/>
            </a:endParaRPr>
          </a:p>
        </p:txBody>
      </p:sp>
      <p:sp>
        <p:nvSpPr>
          <p:cNvPr id="3" name="Content Placeholder 2"/>
          <p:cNvSpPr>
            <a:spLocks noGrp="1"/>
          </p:cNvSpPr>
          <p:nvPr>
            <p:ph idx="1"/>
          </p:nvPr>
        </p:nvSpPr>
        <p:spPr>
          <a:xfrm>
            <a:off x="36392" y="1783531"/>
            <a:ext cx="6564625" cy="5074469"/>
          </a:xfrm>
        </p:spPr>
        <p:txBody>
          <a:bodyPr>
            <a:normAutofit fontScale="47500" lnSpcReduction="20000"/>
          </a:bodyPr>
          <a:lstStyle/>
          <a:p>
            <a:r>
              <a:rPr lang="en-US" sz="3400" dirty="0" smtClean="0">
                <a:solidFill>
                  <a:schemeClr val="tx1"/>
                </a:solidFill>
                <a:latin typeface="Comic Sans MS" panose="030F0702030302020204" pitchFamily="66" charset="0"/>
              </a:rPr>
              <a:t>In the 1960s, Nollywood was created. Many historical filmmakers in Nigeria started the Nigerian movie industry in a country that relied on Hollywood for their entertainment.</a:t>
            </a:r>
          </a:p>
          <a:p>
            <a:r>
              <a:rPr lang="en-US" sz="3400" dirty="0" smtClean="0">
                <a:solidFill>
                  <a:schemeClr val="tx1"/>
                </a:solidFill>
                <a:latin typeface="Comic Sans MS" panose="030F0702030302020204" pitchFamily="66" charset="0"/>
              </a:rPr>
              <a:t>Football(soccer) is the most popular sport in Nigeria, and many Nigerians enjoy this activity. They made Olympic football history in the 1996 Olympics in </a:t>
            </a:r>
            <a:r>
              <a:rPr lang="en-US" sz="3400" dirty="0">
                <a:solidFill>
                  <a:schemeClr val="tx1"/>
                </a:solidFill>
                <a:latin typeface="Comic Sans MS" panose="030F0702030302020204" pitchFamily="66" charset="0"/>
              </a:rPr>
              <a:t>A</a:t>
            </a:r>
            <a:r>
              <a:rPr lang="en-US" sz="3400" dirty="0" smtClean="0">
                <a:solidFill>
                  <a:schemeClr val="tx1"/>
                </a:solidFill>
                <a:latin typeface="Comic Sans MS" panose="030F0702030302020204" pitchFamily="66" charset="0"/>
              </a:rPr>
              <a:t>tlanta. They became the first African and non-European and South American team to win the gold medal in football. </a:t>
            </a:r>
          </a:p>
          <a:p>
            <a:r>
              <a:rPr lang="en-US" sz="3400" dirty="0" err="1" smtClean="0">
                <a:solidFill>
                  <a:schemeClr val="tx1"/>
                </a:solidFill>
                <a:latin typeface="Comic Sans MS" panose="030F0702030302020204" pitchFamily="66" charset="0"/>
              </a:rPr>
              <a:t>Chappal</a:t>
            </a:r>
            <a:r>
              <a:rPr lang="en-US" sz="3400" dirty="0" smtClean="0">
                <a:solidFill>
                  <a:schemeClr val="tx1"/>
                </a:solidFill>
                <a:latin typeface="Comic Sans MS" panose="030F0702030302020204" pitchFamily="66" charset="0"/>
              </a:rPr>
              <a:t> </a:t>
            </a:r>
            <a:r>
              <a:rPr lang="en-US" sz="3400" dirty="0" err="1" smtClean="0">
                <a:solidFill>
                  <a:schemeClr val="tx1"/>
                </a:solidFill>
                <a:latin typeface="Comic Sans MS" panose="030F0702030302020204" pitchFamily="66" charset="0"/>
              </a:rPr>
              <a:t>Waddi</a:t>
            </a:r>
            <a:r>
              <a:rPr lang="en-US" sz="3400" dirty="0" smtClean="0">
                <a:solidFill>
                  <a:schemeClr val="tx1"/>
                </a:solidFill>
                <a:latin typeface="Comic Sans MS" panose="030F0702030302020204" pitchFamily="66" charset="0"/>
              </a:rPr>
              <a:t>, the highest mountain in Nigeria, is a way to entertain people in Nigeria. They can climb up the mountain range and see the beautiful scenery.</a:t>
            </a:r>
          </a:p>
          <a:p>
            <a:r>
              <a:rPr lang="en-US" sz="3400" dirty="0" smtClean="0">
                <a:solidFill>
                  <a:schemeClr val="tx1"/>
                </a:solidFill>
                <a:latin typeface="Comic Sans MS" panose="030F0702030302020204" pitchFamily="66" charset="0"/>
              </a:rPr>
              <a:t>The </a:t>
            </a:r>
            <a:r>
              <a:rPr lang="en-US" sz="3400" dirty="0" err="1" smtClean="0">
                <a:solidFill>
                  <a:schemeClr val="tx1"/>
                </a:solidFill>
                <a:latin typeface="Comic Sans MS" panose="030F0702030302020204" pitchFamily="66" charset="0"/>
              </a:rPr>
              <a:t>Kainji</a:t>
            </a:r>
            <a:r>
              <a:rPr lang="en-US" sz="3400" dirty="0" smtClean="0">
                <a:solidFill>
                  <a:schemeClr val="tx1"/>
                </a:solidFill>
                <a:latin typeface="Comic Sans MS" panose="030F0702030302020204" pitchFamily="66" charset="0"/>
              </a:rPr>
              <a:t> Lake National park is found in the </a:t>
            </a:r>
            <a:r>
              <a:rPr lang="en-US" sz="3400" dirty="0" err="1" smtClean="0">
                <a:solidFill>
                  <a:schemeClr val="tx1"/>
                </a:solidFill>
                <a:latin typeface="Comic Sans MS" panose="030F0702030302020204" pitchFamily="66" charset="0"/>
              </a:rPr>
              <a:t>Kwara</a:t>
            </a:r>
            <a:r>
              <a:rPr lang="en-US" sz="3400" dirty="0" smtClean="0">
                <a:solidFill>
                  <a:schemeClr val="tx1"/>
                </a:solidFill>
                <a:latin typeface="Comic Sans MS" panose="030F0702030302020204" pitchFamily="66" charset="0"/>
              </a:rPr>
              <a:t> state and founded in 1979. The </a:t>
            </a:r>
            <a:r>
              <a:rPr lang="en-US" sz="3400" dirty="0" err="1" smtClean="0">
                <a:solidFill>
                  <a:schemeClr val="tx1"/>
                </a:solidFill>
                <a:latin typeface="Comic Sans MS" panose="030F0702030302020204" pitchFamily="66" charset="0"/>
              </a:rPr>
              <a:t>Zurgurma</a:t>
            </a:r>
            <a:r>
              <a:rPr lang="en-US" sz="3400" dirty="0" smtClean="0">
                <a:solidFill>
                  <a:schemeClr val="tx1"/>
                </a:solidFill>
                <a:latin typeface="Comic Sans MS" panose="030F0702030302020204" pitchFamily="66" charset="0"/>
              </a:rPr>
              <a:t> </a:t>
            </a:r>
            <a:r>
              <a:rPr lang="en-US" sz="3400" dirty="0">
                <a:solidFill>
                  <a:schemeClr val="tx1"/>
                </a:solidFill>
                <a:latin typeface="Comic Sans MS" panose="030F0702030302020204" pitchFamily="66" charset="0"/>
              </a:rPr>
              <a:t>G</a:t>
            </a:r>
            <a:r>
              <a:rPr lang="en-US" sz="3400" dirty="0" smtClean="0">
                <a:solidFill>
                  <a:schemeClr val="tx1"/>
                </a:solidFill>
                <a:latin typeface="Comic Sans MS" panose="030F0702030302020204" pitchFamily="66" charset="0"/>
              </a:rPr>
              <a:t>ame </a:t>
            </a:r>
            <a:r>
              <a:rPr lang="en-US" sz="3400" dirty="0">
                <a:solidFill>
                  <a:schemeClr val="tx1"/>
                </a:solidFill>
                <a:latin typeface="Comic Sans MS" panose="030F0702030302020204" pitchFamily="66" charset="0"/>
              </a:rPr>
              <a:t>R</a:t>
            </a:r>
            <a:r>
              <a:rPr lang="en-US" sz="3400" dirty="0" smtClean="0">
                <a:solidFill>
                  <a:schemeClr val="tx1"/>
                </a:solidFill>
                <a:latin typeface="Comic Sans MS" panose="030F0702030302020204" pitchFamily="66" charset="0"/>
              </a:rPr>
              <a:t>eserve and </a:t>
            </a:r>
            <a:r>
              <a:rPr lang="en-US" sz="3400" dirty="0" err="1" smtClean="0">
                <a:solidFill>
                  <a:schemeClr val="tx1"/>
                </a:solidFill>
                <a:latin typeface="Comic Sans MS" panose="030F0702030302020204" pitchFamily="66" charset="0"/>
              </a:rPr>
              <a:t>Borgu</a:t>
            </a:r>
            <a:r>
              <a:rPr lang="en-US" sz="3400" dirty="0" smtClean="0">
                <a:solidFill>
                  <a:schemeClr val="tx1"/>
                </a:solidFill>
                <a:latin typeface="Comic Sans MS" panose="030F0702030302020204" pitchFamily="66" charset="0"/>
              </a:rPr>
              <a:t> Game Reserve is in this area. People can visit this place for entertainment.</a:t>
            </a:r>
          </a:p>
          <a:p>
            <a:r>
              <a:rPr lang="en-US" sz="3400" dirty="0" smtClean="0">
                <a:solidFill>
                  <a:schemeClr val="tx1"/>
                </a:solidFill>
                <a:latin typeface="Comic Sans MS" panose="030F0702030302020204" pitchFamily="66" charset="0"/>
              </a:rPr>
              <a:t>Traditional dances in Nigeria are a part of their entertainment, and art and music are too.</a:t>
            </a:r>
          </a:p>
          <a:p>
            <a:endParaRPr lang="en-US" dirty="0" smtClean="0">
              <a:solidFill>
                <a:srgbClr val="03EBC4"/>
              </a:solidFill>
            </a:endParaRPr>
          </a:p>
          <a:p>
            <a:pPr marL="0" indent="0">
              <a:buNone/>
            </a:pPr>
            <a:endParaRPr lang="en-US" sz="2000" dirty="0"/>
          </a:p>
        </p:txBody>
      </p:sp>
      <p:pic>
        <p:nvPicPr>
          <p:cNvPr id="1026" name="Picture 2" descr="http://i.telegraph.co.uk/multimedia/archive/02612/nigeria_2612853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804" y="2656057"/>
            <a:ext cx="2370331" cy="147954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8" name="Picture 4" descr="http://businessdayonline.com/wp-content/uploads/2014/02/nigeria-footb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9420" y="4739995"/>
            <a:ext cx="2164715" cy="1626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30" name="Picture 6" descr="http://reportonmobility.files.wordpress.com/2012/09/train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218" y="122275"/>
            <a:ext cx="3090545" cy="23179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www.nigeria-direct.com/content/activity_606_1_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2435" y="4992119"/>
            <a:ext cx="2224971" cy="177997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34" name="Picture 10" descr="http://www.fascinatingnigeriamagazine.com/wp-content/uploads/2015/01/Entrance_to_the_Kanji_Lake_National_Park_33751173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61078" y="2656057"/>
            <a:ext cx="2750823" cy="2116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717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box(out)">
                                      <p:cBhvr>
                                        <p:cTn id="47" dur="2000"/>
                                        <p:tgtEl>
                                          <p:spTgt spid="1030"/>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026"/>
                                        </p:tgtEl>
                                        <p:attrNameLst>
                                          <p:attrName>style.visibility</p:attrName>
                                        </p:attrNameLst>
                                      </p:cBhvr>
                                      <p:to>
                                        <p:strVal val="visible"/>
                                      </p:to>
                                    </p:set>
                                    <p:anim calcmode="lin" valueType="num">
                                      <p:cBhvr additive="base">
                                        <p:cTn id="52" dur="500" fill="hold"/>
                                        <p:tgtEl>
                                          <p:spTgt spid="1026"/>
                                        </p:tgtEl>
                                        <p:attrNameLst>
                                          <p:attrName>ppt_x</p:attrName>
                                        </p:attrNameLst>
                                      </p:cBhvr>
                                      <p:tavLst>
                                        <p:tav tm="0">
                                          <p:val>
                                            <p:strVal val="#ppt_x"/>
                                          </p:val>
                                        </p:tav>
                                        <p:tav tm="100000">
                                          <p:val>
                                            <p:strVal val="#ppt_x"/>
                                          </p:val>
                                        </p:tav>
                                      </p:tavLst>
                                    </p:anim>
                                    <p:anim calcmode="lin" valueType="num">
                                      <p:cBhvr additive="base">
                                        <p:cTn id="5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4"/>
                                        </p:tgtEl>
                                        <p:attrNameLst>
                                          <p:attrName>style.visibility</p:attrName>
                                        </p:attrNameLst>
                                      </p:cBhvr>
                                      <p:to>
                                        <p:strVal val="visible"/>
                                      </p:to>
                                    </p:set>
                                    <p:animEffect transition="in" filter="fade">
                                      <p:cBhvr>
                                        <p:cTn id="58" dur="500"/>
                                        <p:tgtEl>
                                          <p:spTgt spid="103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028"/>
                                        </p:tgtEl>
                                        <p:attrNameLst>
                                          <p:attrName>style.visibility</p:attrName>
                                        </p:attrNameLst>
                                      </p:cBhvr>
                                      <p:to>
                                        <p:strVal val="visible"/>
                                      </p:to>
                                    </p:set>
                                    <p:animEffect transition="in" filter="wipe(down)">
                                      <p:cBhvr>
                                        <p:cTn id="63" dur="500"/>
                                        <p:tgtEl>
                                          <p:spTgt spid="1028"/>
                                        </p:tgtEl>
                                      </p:cBhvr>
                                    </p:animEffect>
                                  </p:childTnLst>
                                </p:cTn>
                              </p:par>
                            </p:childTnLst>
                          </p:cTn>
                        </p:par>
                      </p:childTnLst>
                    </p:cTn>
                  </p:par>
                  <p:par>
                    <p:cTn id="64" fill="hold">
                      <p:stCondLst>
                        <p:cond delay="indefinite"/>
                      </p:stCondLst>
                      <p:childTnLst>
                        <p:par>
                          <p:cTn id="65" fill="hold">
                            <p:stCondLst>
                              <p:cond delay="0"/>
                            </p:stCondLst>
                            <p:childTnLst>
                              <p:par>
                                <p:cTn id="66" presetID="45" presetClass="entr" presetSubtype="0" fill="hold" nodeType="clickEffect">
                                  <p:stCondLst>
                                    <p:cond delay="0"/>
                                  </p:stCondLst>
                                  <p:childTnLst>
                                    <p:set>
                                      <p:cBhvr>
                                        <p:cTn id="67" dur="1" fill="hold">
                                          <p:stCondLst>
                                            <p:cond delay="0"/>
                                          </p:stCondLst>
                                        </p:cTn>
                                        <p:tgtEl>
                                          <p:spTgt spid="1032"/>
                                        </p:tgtEl>
                                        <p:attrNameLst>
                                          <p:attrName>style.visibility</p:attrName>
                                        </p:attrNameLst>
                                      </p:cBhvr>
                                      <p:to>
                                        <p:strVal val="visible"/>
                                      </p:to>
                                    </p:set>
                                    <p:animEffect transition="in" filter="fade">
                                      <p:cBhvr>
                                        <p:cTn id="68" dur="2000"/>
                                        <p:tgtEl>
                                          <p:spTgt spid="1032"/>
                                        </p:tgtEl>
                                      </p:cBhvr>
                                    </p:animEffect>
                                    <p:anim calcmode="lin" valueType="num">
                                      <p:cBhvr>
                                        <p:cTn id="69" dur="2000" fill="hold"/>
                                        <p:tgtEl>
                                          <p:spTgt spid="1032"/>
                                        </p:tgtEl>
                                        <p:attrNameLst>
                                          <p:attrName>ppt_w</p:attrName>
                                        </p:attrNameLst>
                                      </p:cBhvr>
                                      <p:tavLst>
                                        <p:tav tm="0" fmla="#ppt_w*sin(2.5*pi*$)">
                                          <p:val>
                                            <p:fltVal val="0"/>
                                          </p:val>
                                        </p:tav>
                                        <p:tav tm="100000">
                                          <p:val>
                                            <p:fltVal val="1"/>
                                          </p:val>
                                        </p:tav>
                                      </p:tavLst>
                                    </p:anim>
                                    <p:anim calcmode="lin" valueType="num">
                                      <p:cBhvr>
                                        <p:cTn id="70" dur="2000" fill="hold"/>
                                        <p:tgtEl>
                                          <p:spTgt spid="10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E11E0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8551" y="296334"/>
            <a:ext cx="9601196" cy="1303867"/>
          </a:xfrm>
        </p:spPr>
        <p:txBody>
          <a:bodyPr>
            <a:normAutofit/>
          </a:bodyPr>
          <a:lstStyle/>
          <a:p>
            <a:r>
              <a:rPr lang="en-US" sz="6600" dirty="0" smtClean="0">
                <a:solidFill>
                  <a:srgbClr val="610734"/>
                </a:solidFill>
                <a:latin typeface="AR CHRISTY" panose="02000000000000000000" pitchFamily="2" charset="0"/>
              </a:rPr>
              <a:t>Clothing</a:t>
            </a:r>
            <a:endParaRPr lang="en-US" sz="6600" dirty="0">
              <a:solidFill>
                <a:srgbClr val="610734"/>
              </a:solidFill>
              <a:latin typeface="AR CHRISTY" panose="02000000000000000000" pitchFamily="2" charset="0"/>
            </a:endParaRPr>
          </a:p>
        </p:txBody>
      </p:sp>
      <p:sp>
        <p:nvSpPr>
          <p:cNvPr id="3" name="Content Placeholder 2"/>
          <p:cNvSpPr>
            <a:spLocks noGrp="1"/>
          </p:cNvSpPr>
          <p:nvPr>
            <p:ph idx="1"/>
          </p:nvPr>
        </p:nvSpPr>
        <p:spPr>
          <a:xfrm>
            <a:off x="150140" y="1600201"/>
            <a:ext cx="4740769" cy="5459730"/>
          </a:xfrm>
        </p:spPr>
        <p:txBody>
          <a:bodyPr>
            <a:normAutofit fontScale="92500" lnSpcReduction="20000"/>
          </a:bodyPr>
          <a:lstStyle/>
          <a:p>
            <a:pPr marL="0" indent="0">
              <a:buNone/>
            </a:pPr>
            <a:r>
              <a:rPr lang="en-US" dirty="0"/>
              <a:t>	</a:t>
            </a:r>
            <a:r>
              <a:rPr lang="en-US" sz="1800" dirty="0" smtClean="0">
                <a:solidFill>
                  <a:srgbClr val="66FFFF"/>
                </a:solidFill>
                <a:latin typeface="Andalus" panose="02020603050405020304" pitchFamily="18" charset="-78"/>
                <a:cs typeface="Andalus" panose="02020603050405020304" pitchFamily="18" charset="-78"/>
              </a:rPr>
              <a:t>Since there are so many ethnic groups in Nigeria, the types of clothing varies, depending on what their culture is. Many centuries ago, the one cause for the Igbo to wear clothing was for modesty, not for style or to show status. They wore traditional clothes, including wraps for women to wear for everyday life and some for formal occasions. Expensive cloth that was imported was used to design these formal wraps. Men had normally worn shirts, cotton wrappers, and sandals for everyday wear. Better material was used to make the wraps that men would wear for formal occasions.</a:t>
            </a:r>
            <a:r>
              <a:rPr lang="en-US" sz="1800" dirty="0">
                <a:solidFill>
                  <a:srgbClr val="66FFFF"/>
                </a:solidFill>
                <a:latin typeface="Andalus" panose="02020603050405020304" pitchFamily="18" charset="-78"/>
                <a:cs typeface="Andalus" panose="02020603050405020304" pitchFamily="18" charset="-78"/>
              </a:rPr>
              <a:t> </a:t>
            </a:r>
            <a:r>
              <a:rPr lang="en-US" sz="1800" dirty="0" smtClean="0">
                <a:solidFill>
                  <a:srgbClr val="66FFFF"/>
                </a:solidFill>
                <a:latin typeface="Andalus" panose="02020603050405020304" pitchFamily="18" charset="-78"/>
                <a:cs typeface="Andalus" panose="02020603050405020304" pitchFamily="18" charset="-78"/>
              </a:rPr>
              <a:t>Traditional attire is still worn in Nigeria today.</a:t>
            </a:r>
          </a:p>
          <a:p>
            <a:pPr marL="0" indent="0">
              <a:buNone/>
            </a:pPr>
            <a:r>
              <a:rPr lang="en-US" sz="1800" dirty="0">
                <a:solidFill>
                  <a:srgbClr val="66FFFF"/>
                </a:solidFill>
                <a:latin typeface="Andalus" panose="02020603050405020304" pitchFamily="18" charset="-78"/>
                <a:cs typeface="Andalus" panose="02020603050405020304" pitchFamily="18" charset="-78"/>
              </a:rPr>
              <a:t>	In Nigeria, the clothing is very unique to their culture. Today, women in Nigeria wear dresses, including </a:t>
            </a:r>
            <a:r>
              <a:rPr lang="en-US" sz="1800" dirty="0" err="1">
                <a:solidFill>
                  <a:srgbClr val="66FFFF"/>
                </a:solidFill>
                <a:latin typeface="Andalus" panose="02020603050405020304" pitchFamily="18" charset="-78"/>
                <a:cs typeface="Andalus" panose="02020603050405020304" pitchFamily="18" charset="-78"/>
              </a:rPr>
              <a:t>kaba</a:t>
            </a:r>
            <a:r>
              <a:rPr lang="en-US" sz="1800" dirty="0">
                <a:solidFill>
                  <a:srgbClr val="66FFFF"/>
                </a:solidFill>
                <a:latin typeface="Andalus" panose="02020603050405020304" pitchFamily="18" charset="-78"/>
                <a:cs typeface="Andalus" panose="02020603050405020304" pitchFamily="18" charset="-78"/>
              </a:rPr>
              <a:t>, </a:t>
            </a:r>
            <a:r>
              <a:rPr lang="en-US" sz="1800" dirty="0" err="1">
                <a:solidFill>
                  <a:srgbClr val="66FFFF"/>
                </a:solidFill>
                <a:latin typeface="Andalus" panose="02020603050405020304" pitchFamily="18" charset="-78"/>
                <a:cs typeface="Andalus" panose="02020603050405020304" pitchFamily="18" charset="-78"/>
              </a:rPr>
              <a:t>buba</a:t>
            </a:r>
            <a:r>
              <a:rPr lang="en-US" sz="1800" dirty="0">
                <a:solidFill>
                  <a:srgbClr val="66FFFF"/>
                </a:solidFill>
                <a:latin typeface="Andalus" panose="02020603050405020304" pitchFamily="18" charset="-78"/>
                <a:cs typeface="Andalus" panose="02020603050405020304" pitchFamily="18" charset="-78"/>
              </a:rPr>
              <a:t>, </a:t>
            </a:r>
            <a:r>
              <a:rPr lang="en-US" sz="1800" dirty="0" err="1">
                <a:solidFill>
                  <a:srgbClr val="66FFFF"/>
                </a:solidFill>
                <a:latin typeface="Andalus" panose="02020603050405020304" pitchFamily="18" charset="-78"/>
                <a:cs typeface="Andalus" panose="02020603050405020304" pitchFamily="18" charset="-78"/>
              </a:rPr>
              <a:t>iro</a:t>
            </a:r>
            <a:r>
              <a:rPr lang="en-US" sz="1800" dirty="0">
                <a:solidFill>
                  <a:srgbClr val="66FFFF"/>
                </a:solidFill>
                <a:latin typeface="Andalus" panose="02020603050405020304" pitchFamily="18" charset="-78"/>
                <a:cs typeface="Andalus" panose="02020603050405020304" pitchFamily="18" charset="-78"/>
              </a:rPr>
              <a:t>, </a:t>
            </a:r>
            <a:r>
              <a:rPr lang="en-US" sz="1800" dirty="0" err="1">
                <a:solidFill>
                  <a:srgbClr val="66FFFF"/>
                </a:solidFill>
                <a:latin typeface="Andalus" panose="02020603050405020304" pitchFamily="18" charset="-78"/>
                <a:cs typeface="Andalus" panose="02020603050405020304" pitchFamily="18" charset="-78"/>
              </a:rPr>
              <a:t>gele</a:t>
            </a:r>
            <a:r>
              <a:rPr lang="en-US" sz="1800" dirty="0">
                <a:solidFill>
                  <a:srgbClr val="66FFFF"/>
                </a:solidFill>
                <a:latin typeface="Andalus" panose="02020603050405020304" pitchFamily="18" charset="-78"/>
                <a:cs typeface="Andalus" panose="02020603050405020304" pitchFamily="18" charset="-78"/>
              </a:rPr>
              <a:t>, and </a:t>
            </a:r>
            <a:r>
              <a:rPr lang="en-US" sz="1800" dirty="0" err="1">
                <a:solidFill>
                  <a:srgbClr val="66FFFF"/>
                </a:solidFill>
                <a:latin typeface="Andalus" panose="02020603050405020304" pitchFamily="18" charset="-78"/>
                <a:cs typeface="Andalus" panose="02020603050405020304" pitchFamily="18" charset="-78"/>
              </a:rPr>
              <a:t>iborun</a:t>
            </a:r>
            <a:r>
              <a:rPr lang="en-US" sz="1800" dirty="0">
                <a:solidFill>
                  <a:srgbClr val="66FFFF"/>
                </a:solidFill>
                <a:latin typeface="Andalus" panose="02020603050405020304" pitchFamily="18" charset="-78"/>
                <a:cs typeface="Andalus" panose="02020603050405020304" pitchFamily="18" charset="-78"/>
              </a:rPr>
              <a:t> or </a:t>
            </a:r>
            <a:r>
              <a:rPr lang="en-US" sz="1800" dirty="0" err="1">
                <a:solidFill>
                  <a:srgbClr val="66FFFF"/>
                </a:solidFill>
                <a:latin typeface="Andalus" panose="02020603050405020304" pitchFamily="18" charset="-78"/>
                <a:cs typeface="Andalus" panose="02020603050405020304" pitchFamily="18" charset="-78"/>
              </a:rPr>
              <a:t>ipele</a:t>
            </a:r>
            <a:r>
              <a:rPr lang="en-US" sz="1800" dirty="0">
                <a:solidFill>
                  <a:srgbClr val="66FFFF"/>
                </a:solidFill>
                <a:latin typeface="Andalus" panose="02020603050405020304" pitchFamily="18" charset="-78"/>
                <a:cs typeface="Andalus" panose="02020603050405020304" pitchFamily="18" charset="-78"/>
              </a:rPr>
              <a:t>. Men in Nigeria wear clothes, including </a:t>
            </a:r>
            <a:r>
              <a:rPr lang="en-US" sz="1800" dirty="0" err="1">
                <a:solidFill>
                  <a:srgbClr val="66FFFF"/>
                </a:solidFill>
                <a:latin typeface="Andalus" panose="02020603050405020304" pitchFamily="18" charset="-78"/>
                <a:cs typeface="Andalus" panose="02020603050405020304" pitchFamily="18" charset="-78"/>
              </a:rPr>
              <a:t>buba</a:t>
            </a:r>
            <a:r>
              <a:rPr lang="en-US" sz="1800" dirty="0">
                <a:solidFill>
                  <a:srgbClr val="66FFFF"/>
                </a:solidFill>
                <a:latin typeface="Andalus" panose="02020603050405020304" pitchFamily="18" charset="-78"/>
                <a:cs typeface="Andalus" panose="02020603050405020304" pitchFamily="18" charset="-78"/>
              </a:rPr>
              <a:t>, fila, </a:t>
            </a:r>
            <a:r>
              <a:rPr lang="en-US" sz="1800" dirty="0" err="1">
                <a:solidFill>
                  <a:srgbClr val="66FFFF"/>
                </a:solidFill>
                <a:latin typeface="Andalus" panose="02020603050405020304" pitchFamily="18" charset="-78"/>
                <a:cs typeface="Andalus" panose="02020603050405020304" pitchFamily="18" charset="-78"/>
              </a:rPr>
              <a:t>agbada</a:t>
            </a:r>
            <a:r>
              <a:rPr lang="en-US" sz="1800" dirty="0">
                <a:solidFill>
                  <a:srgbClr val="66FFFF"/>
                </a:solidFill>
                <a:latin typeface="Andalus" panose="02020603050405020304" pitchFamily="18" charset="-78"/>
                <a:cs typeface="Andalus" panose="02020603050405020304" pitchFamily="18" charset="-78"/>
              </a:rPr>
              <a:t>, </a:t>
            </a:r>
            <a:r>
              <a:rPr lang="en-US" sz="1800" dirty="0" err="1">
                <a:solidFill>
                  <a:srgbClr val="66FFFF"/>
                </a:solidFill>
                <a:latin typeface="Andalus" panose="02020603050405020304" pitchFamily="18" charset="-78"/>
                <a:cs typeface="Andalus" panose="02020603050405020304" pitchFamily="18" charset="-78"/>
              </a:rPr>
              <a:t>sokoto</a:t>
            </a:r>
            <a:r>
              <a:rPr lang="en-US" sz="1800" dirty="0">
                <a:solidFill>
                  <a:srgbClr val="66FFFF"/>
                </a:solidFill>
                <a:latin typeface="Andalus" panose="02020603050405020304" pitchFamily="18" charset="-78"/>
                <a:cs typeface="Andalus" panose="02020603050405020304" pitchFamily="18" charset="-78"/>
              </a:rPr>
              <a:t>, and </a:t>
            </a:r>
            <a:r>
              <a:rPr lang="en-US" sz="1800" dirty="0" err="1">
                <a:solidFill>
                  <a:srgbClr val="66FFFF"/>
                </a:solidFill>
                <a:latin typeface="Andalus" panose="02020603050405020304" pitchFamily="18" charset="-78"/>
                <a:cs typeface="Andalus" panose="02020603050405020304" pitchFamily="18" charset="-78"/>
              </a:rPr>
              <a:t>abeti-aja</a:t>
            </a:r>
            <a:r>
              <a:rPr lang="en-US" sz="1800" dirty="0">
                <a:solidFill>
                  <a:srgbClr val="66FFFF"/>
                </a:solidFill>
                <a:latin typeface="Andalus" panose="02020603050405020304" pitchFamily="18" charset="-78"/>
                <a:cs typeface="Andalus" panose="02020603050405020304" pitchFamily="18" charset="-78"/>
              </a:rPr>
              <a:t>. Dresses in the country are made from materials, like jacquard, </a:t>
            </a:r>
            <a:r>
              <a:rPr lang="en-US" sz="1800" dirty="0" err="1">
                <a:solidFill>
                  <a:srgbClr val="66FFFF"/>
                </a:solidFill>
                <a:latin typeface="Andalus" panose="02020603050405020304" pitchFamily="18" charset="-78"/>
                <a:cs typeface="Andalus" panose="02020603050405020304" pitchFamily="18" charset="-78"/>
              </a:rPr>
              <a:t>ankara</a:t>
            </a:r>
            <a:r>
              <a:rPr lang="en-US" sz="1800" dirty="0">
                <a:solidFill>
                  <a:srgbClr val="66FFFF"/>
                </a:solidFill>
                <a:latin typeface="Andalus" panose="02020603050405020304" pitchFamily="18" charset="-78"/>
                <a:cs typeface="Andalus" panose="02020603050405020304" pitchFamily="18" charset="-78"/>
              </a:rPr>
              <a:t>, </a:t>
            </a:r>
            <a:r>
              <a:rPr lang="en-US" sz="1800" dirty="0" err="1">
                <a:solidFill>
                  <a:srgbClr val="66FFFF"/>
                </a:solidFill>
                <a:latin typeface="Andalus" panose="02020603050405020304" pitchFamily="18" charset="-78"/>
                <a:cs typeface="Andalus" panose="02020603050405020304" pitchFamily="18" charset="-78"/>
              </a:rPr>
              <a:t>adire</a:t>
            </a:r>
            <a:r>
              <a:rPr lang="en-US" sz="1800" dirty="0">
                <a:solidFill>
                  <a:srgbClr val="66FFFF"/>
                </a:solidFill>
                <a:latin typeface="Andalus" panose="02020603050405020304" pitchFamily="18" charset="-78"/>
                <a:cs typeface="Andalus" panose="02020603050405020304" pitchFamily="18" charset="-78"/>
              </a:rPr>
              <a:t>, and lace. Clothes in the country range from a very traditional attire to western clothing. Clothing plays an important role in the ceremonies performed in Nigeria. </a:t>
            </a:r>
          </a:p>
          <a:p>
            <a:pPr marL="0" indent="0">
              <a:buNone/>
            </a:pPr>
            <a:endParaRPr lang="en-US" sz="1800" dirty="0" smtClean="0">
              <a:solidFill>
                <a:schemeClr val="bg1"/>
              </a:solidFill>
            </a:endParaRPr>
          </a:p>
        </p:txBody>
      </p:sp>
      <p:pic>
        <p:nvPicPr>
          <p:cNvPr id="2050" name="Picture 2" descr="http://c.mobofree.com/m/5/53e132d05665eda1588b4571_1024x768/Pink-Iro-and-Buba-Clothing-For-sale-at-All-Niger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0772" y="1316710"/>
            <a:ext cx="2726827" cy="27268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2" name="Picture 4" descr="https://s-media-cache-ak0.pinimg.com/236x/49/50/52/4950529bba7581be0c1cd7ee7cca2d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2877" y="2136985"/>
            <a:ext cx="2247900" cy="341947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4" name="Picture 6" descr="http://www.dupsies.com/blogs/wp-content/uploads/2013/01/Aso_Oke_Fila_Hat_C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3562" y="4564624"/>
            <a:ext cx="2767914" cy="19836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0988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3">
                                            <p:txEl>
                                              <p:pRg st="0" end="0"/>
                                            </p:txEl>
                                          </p:spTgt>
                                        </p:tgtEl>
                                        <p:attrNameLst>
                                          <p:attrName>ppt_w</p:attrName>
                                        </p:attrNameLst>
                                      </p:cBhvr>
                                      <p:tavLst>
                                        <p:tav tm="0">
                                          <p:val>
                                            <p:strVal val="ppt_w"/>
                                          </p:val>
                                        </p:tav>
                                        <p:tav tm="100000">
                                          <p:val>
                                            <p:fltVal val="0"/>
                                          </p:val>
                                        </p:tav>
                                      </p:tavLst>
                                    </p:anim>
                                    <p:anim calcmode="lin" valueType="num">
                                      <p:cBhvr>
                                        <p:cTn id="15"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0" nodeType="clickEffect">
                                  <p:stCondLst>
                                    <p:cond delay="0"/>
                                  </p:stCondLst>
                                  <p:childTnLst>
                                    <p:anim calcmode="lin" valueType="num">
                                      <p:cBhvr>
                                        <p:cTn id="21" dur="500"/>
                                        <p:tgtEl>
                                          <p:spTgt spid="3">
                                            <p:txEl>
                                              <p:pRg st="1" end="1"/>
                                            </p:txEl>
                                          </p:spTgt>
                                        </p:tgtEl>
                                        <p:attrNameLst>
                                          <p:attrName>ppt_w</p:attrName>
                                        </p:attrNameLst>
                                      </p:cBhvr>
                                      <p:tavLst>
                                        <p:tav tm="0">
                                          <p:val>
                                            <p:strVal val="ppt_w"/>
                                          </p:val>
                                        </p:tav>
                                        <p:tav tm="100000">
                                          <p:val>
                                            <p:fltVal val="0"/>
                                          </p:val>
                                        </p:tav>
                                      </p:tavLst>
                                    </p:anim>
                                    <p:anim calcmode="lin" valueType="num">
                                      <p:cBhvr>
                                        <p:cTn id="22" dur="500"/>
                                        <p:tgtEl>
                                          <p:spTgt spid="3">
                                            <p:txEl>
                                              <p:pRg st="1" end="1"/>
                                            </p:txEl>
                                          </p:spTgt>
                                        </p:tgtEl>
                                        <p:attrNameLst>
                                          <p:attrName>ppt_h</p:attrName>
                                        </p:attrNameLst>
                                      </p:cBhvr>
                                      <p:tavLst>
                                        <p:tav tm="0">
                                          <p:val>
                                            <p:strVal val="ppt_h"/>
                                          </p:val>
                                        </p:tav>
                                        <p:tav tm="100000">
                                          <p:val>
                                            <p:fltVal val="0"/>
                                          </p:val>
                                        </p:tav>
                                      </p:tavLst>
                                    </p:anim>
                                    <p:animEffect transition="out" filter="fade">
                                      <p:cBhvr>
                                        <p:cTn id="23" dur="500"/>
                                        <p:tgtEl>
                                          <p:spTgt spid="3">
                                            <p:txEl>
                                              <p:pRg st="1" end="1"/>
                                            </p:txEl>
                                          </p:spTgt>
                                        </p:tgtEl>
                                      </p:cBhvr>
                                    </p:animEffect>
                                    <p:set>
                                      <p:cBhvr>
                                        <p:cTn id="2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5" presetClass="exit" presetSubtype="0" fill="hold" nodeType="clickEffect">
                                  <p:stCondLst>
                                    <p:cond delay="0"/>
                                  </p:stCondLst>
                                  <p:childTnLst>
                                    <p:animEffect transition="out" filter="fade">
                                      <p:cBhvr>
                                        <p:cTn id="28" dur="2000"/>
                                        <p:tgtEl>
                                          <p:spTgt spid="2052"/>
                                        </p:tgtEl>
                                      </p:cBhvr>
                                    </p:animEffect>
                                    <p:anim calcmode="lin" valueType="num">
                                      <p:cBhvr>
                                        <p:cTn id="29" dur="2000"/>
                                        <p:tgtEl>
                                          <p:spTgt spid="205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0" dur="2000"/>
                                        <p:tgtEl>
                                          <p:spTgt spid="2052"/>
                                        </p:tgtEl>
                                        <p:attrNameLst>
                                          <p:attrName>ppt_h</p:attrName>
                                        </p:attrNameLst>
                                      </p:cBhvr>
                                      <p:tavLst>
                                        <p:tav tm="0">
                                          <p:val>
                                            <p:strVal val="ppt_h"/>
                                          </p:val>
                                        </p:tav>
                                        <p:tav tm="100000">
                                          <p:val>
                                            <p:strVal val="ppt_h"/>
                                          </p:val>
                                        </p:tav>
                                      </p:tavLst>
                                    </p:anim>
                                    <p:set>
                                      <p:cBhvr>
                                        <p:cTn id="31" dur="1" fill="hold">
                                          <p:stCondLst>
                                            <p:cond delay="1999"/>
                                          </p:stCondLst>
                                        </p:cTn>
                                        <p:tgtEl>
                                          <p:spTgt spid="205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500"/>
                                        <p:tgtEl>
                                          <p:spTgt spid="2050"/>
                                        </p:tgtEl>
                                        <p:attrNameLst>
                                          <p:attrName>ppt_x</p:attrName>
                                        </p:attrNameLst>
                                      </p:cBhvr>
                                      <p:tavLst>
                                        <p:tav tm="0">
                                          <p:val>
                                            <p:strVal val="ppt_x"/>
                                          </p:val>
                                        </p:tav>
                                        <p:tav tm="100000">
                                          <p:val>
                                            <p:strVal val="ppt_x"/>
                                          </p:val>
                                        </p:tav>
                                      </p:tavLst>
                                    </p:anim>
                                    <p:anim calcmode="lin" valueType="num">
                                      <p:cBhvr additive="base">
                                        <p:cTn id="36" dur="500"/>
                                        <p:tgtEl>
                                          <p:spTgt spid="2050"/>
                                        </p:tgtEl>
                                        <p:attrNameLst>
                                          <p:attrName>ppt_y</p:attrName>
                                        </p:attrNameLst>
                                      </p:cBhvr>
                                      <p:tavLst>
                                        <p:tav tm="0">
                                          <p:val>
                                            <p:strVal val="ppt_y"/>
                                          </p:val>
                                        </p:tav>
                                        <p:tav tm="100000">
                                          <p:val>
                                            <p:strVal val="1+ppt_h/2"/>
                                          </p:val>
                                        </p:tav>
                                      </p:tavLst>
                                    </p:anim>
                                    <p:set>
                                      <p:cBhvr>
                                        <p:cTn id="37" dur="1" fill="hold">
                                          <p:stCondLst>
                                            <p:cond delay="499"/>
                                          </p:stCondLst>
                                        </p:cTn>
                                        <p:tgtEl>
                                          <p:spTgt spid="205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1" presetClass="exit" presetSubtype="4" fill="hold" nodeType="clickEffect">
                                  <p:stCondLst>
                                    <p:cond delay="0"/>
                                  </p:stCondLst>
                                  <p:childTnLst>
                                    <p:animEffect transition="out" filter="wheel(4)">
                                      <p:cBhvr>
                                        <p:cTn id="41" dur="2000"/>
                                        <p:tgtEl>
                                          <p:spTgt spid="2054"/>
                                        </p:tgtEl>
                                      </p:cBhvr>
                                    </p:animEffect>
                                    <p:set>
                                      <p:cBhvr>
                                        <p:cTn id="42" dur="1" fill="hold">
                                          <p:stCondLst>
                                            <p:cond delay="1999"/>
                                          </p:stCondLst>
                                        </p:cTn>
                                        <p:tgtEl>
                                          <p:spTgt spid="20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34502">
              <a:srgbClr val="537496"/>
            </a:gs>
            <a:gs pos="9000">
              <a:schemeClr val="accent3">
                <a:lumMod val="60000"/>
                <a:lumOff val="40000"/>
              </a:schemeClr>
            </a:gs>
            <a:gs pos="0">
              <a:schemeClr val="accent3">
                <a:lumMod val="50000"/>
              </a:schemeClr>
            </a:gs>
            <a:gs pos="92000">
              <a:schemeClr val="accent3">
                <a:lumMod val="60000"/>
                <a:lumOff val="40000"/>
              </a:schemeClr>
            </a:gs>
            <a:gs pos="64000">
              <a:schemeClr val="accent3">
                <a:lumMod val="75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9645" y="348667"/>
            <a:ext cx="9601196" cy="1303867"/>
          </a:xfrm>
        </p:spPr>
        <p:txBody>
          <a:bodyPr>
            <a:normAutofit/>
          </a:bodyPr>
          <a:lstStyle/>
          <a:p>
            <a:r>
              <a:rPr lang="en-US" sz="6000" dirty="0" smtClean="0">
                <a:solidFill>
                  <a:schemeClr val="bg1"/>
                </a:solidFill>
                <a:latin typeface="Lucida Handwriting" panose="03010101010101010101" pitchFamily="66" charset="0"/>
              </a:rPr>
              <a:t>Music</a:t>
            </a:r>
            <a:endParaRPr lang="en-US" sz="6000" dirty="0">
              <a:solidFill>
                <a:schemeClr val="bg1"/>
              </a:solidFill>
              <a:latin typeface="Lucida Handwriting" panose="03010101010101010101" pitchFamily="66" charset="0"/>
            </a:endParaRPr>
          </a:p>
        </p:txBody>
      </p:sp>
      <p:sp>
        <p:nvSpPr>
          <p:cNvPr id="3" name="Content Placeholder 2"/>
          <p:cNvSpPr>
            <a:spLocks noGrp="1"/>
          </p:cNvSpPr>
          <p:nvPr>
            <p:ph idx="1"/>
          </p:nvPr>
        </p:nvSpPr>
        <p:spPr>
          <a:xfrm>
            <a:off x="1239645" y="1491399"/>
            <a:ext cx="9601196" cy="3318936"/>
          </a:xfrm>
        </p:spPr>
        <p:txBody>
          <a:bodyPr>
            <a:noAutofit/>
          </a:bodyPr>
          <a:lstStyle/>
          <a:p>
            <a:pPr>
              <a:buBlip>
                <a:blip r:embed="rId3"/>
              </a:buBlip>
            </a:pPr>
            <a:r>
              <a:rPr lang="en-US" sz="2000" dirty="0" smtClean="0">
                <a:solidFill>
                  <a:srgbClr val="CD1541"/>
                </a:solidFill>
                <a:latin typeface="AR CENA" panose="02000000000000000000" pitchFamily="2" charset="0"/>
              </a:rPr>
              <a:t>Folk music in Nigeria is influenced by the 250 ethnic groups in the country. Traditional music in Nigeria is usually performed to mark a ritual, like a funeral or a wedding. Work songs are a typical type of traditional music in Nigeria, and is commonly used by workers in river canoes, fields, and other jobs.</a:t>
            </a:r>
          </a:p>
          <a:p>
            <a:pPr>
              <a:buBlip>
                <a:blip r:embed="rId3"/>
              </a:buBlip>
            </a:pPr>
            <a:r>
              <a:rPr lang="en-US" sz="2000" dirty="0" smtClean="0">
                <a:solidFill>
                  <a:srgbClr val="CD1541"/>
                </a:solidFill>
                <a:latin typeface="AR CENA" panose="02000000000000000000" pitchFamily="2" charset="0"/>
              </a:rPr>
              <a:t>Traditional instruments include xylophones. In the early development of Nigerian music, woodwinds and brass instruments were a major part in the music.</a:t>
            </a:r>
          </a:p>
          <a:p>
            <a:pPr>
              <a:buBlip>
                <a:blip r:embed="rId3"/>
              </a:buBlip>
            </a:pPr>
            <a:r>
              <a:rPr lang="en-US" sz="2000" dirty="0" smtClean="0">
                <a:solidFill>
                  <a:srgbClr val="CD1541"/>
                </a:solidFill>
                <a:latin typeface="AR CENA" panose="02000000000000000000" pitchFamily="2" charset="0"/>
              </a:rPr>
              <a:t>Some popular music in Nigeria during the 1920s was palm-wine music and highlife. </a:t>
            </a:r>
            <a:r>
              <a:rPr lang="en-US" sz="2000" dirty="0" err="1" smtClean="0">
                <a:solidFill>
                  <a:srgbClr val="CD1541"/>
                </a:solidFill>
                <a:latin typeface="AR CENA" panose="02000000000000000000" pitchFamily="2" charset="0"/>
              </a:rPr>
              <a:t>Apala</a:t>
            </a:r>
            <a:r>
              <a:rPr lang="en-US" sz="2000" dirty="0" smtClean="0">
                <a:solidFill>
                  <a:srgbClr val="CD1541"/>
                </a:solidFill>
                <a:latin typeface="AR CENA" panose="02000000000000000000" pitchFamily="2" charset="0"/>
              </a:rPr>
              <a:t> was also a style of music that was derived from traditional Yoruba music. The evolution of new styles of music happened in the 20</a:t>
            </a:r>
            <a:r>
              <a:rPr lang="en-US" sz="2000" baseline="30000" dirty="0" smtClean="0">
                <a:solidFill>
                  <a:srgbClr val="CD1541"/>
                </a:solidFill>
                <a:latin typeface="AR CENA" panose="02000000000000000000" pitchFamily="2" charset="0"/>
              </a:rPr>
              <a:t>th</a:t>
            </a:r>
            <a:r>
              <a:rPr lang="en-US" sz="2000" dirty="0" smtClean="0">
                <a:solidFill>
                  <a:srgbClr val="CD1541"/>
                </a:solidFill>
                <a:latin typeface="AR CENA" panose="02000000000000000000" pitchFamily="2" charset="0"/>
              </a:rPr>
              <a:t> century, including </a:t>
            </a:r>
            <a:r>
              <a:rPr lang="en-US" sz="2000" dirty="0" err="1" smtClean="0">
                <a:solidFill>
                  <a:srgbClr val="CD1541"/>
                </a:solidFill>
                <a:latin typeface="AR CENA" panose="02000000000000000000" pitchFamily="2" charset="0"/>
              </a:rPr>
              <a:t>Yo</a:t>
            </a:r>
            <a:r>
              <a:rPr lang="en-US" sz="2000" dirty="0" smtClean="0">
                <a:solidFill>
                  <a:srgbClr val="CD1541"/>
                </a:solidFill>
                <a:latin typeface="AR CENA" panose="02000000000000000000" pitchFamily="2" charset="0"/>
              </a:rPr>
              <a:t>-pop, waka music, and </a:t>
            </a:r>
            <a:r>
              <a:rPr lang="en-US" sz="2000" dirty="0" err="1" smtClean="0">
                <a:solidFill>
                  <a:srgbClr val="CD1541"/>
                </a:solidFill>
                <a:latin typeface="AR CENA" panose="02000000000000000000" pitchFamily="2" charset="0"/>
              </a:rPr>
              <a:t>Afrobeat</a:t>
            </a:r>
            <a:r>
              <a:rPr lang="en-US" sz="2000" dirty="0" smtClean="0">
                <a:solidFill>
                  <a:srgbClr val="CD1541"/>
                </a:solidFill>
                <a:latin typeface="AR CENA" panose="02000000000000000000" pitchFamily="2" charset="0"/>
              </a:rPr>
              <a:t>.</a:t>
            </a:r>
          </a:p>
        </p:txBody>
      </p:sp>
      <p:pic>
        <p:nvPicPr>
          <p:cNvPr id="1026" name="Picture 2" descr="http://www.total-facts-about-nigeria.com/image-files/hausa-instrmen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891" y="4719087"/>
            <a:ext cx="2279123" cy="20333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AutoShape 8" descr="data:image/jpeg;base64,/9j/4AAQSkZJRgABAQAAAQABAAD/2wCEAAkGBxQTEhUUExQUFRUXGBUXGBgUGBQXGBccFxQWFxUYFhUYHCggGBomHBYVITEhJSktLi4uFx8zODMtNygtLisBCgoKDg0OFBAQFCwcFBwsLCwsLCwsLCwsLCwrLCwsLCwsLCwsLCwsLCwsLCwsLCw3MDgsLDcrNywsNzcsLCw3LP/AABEIALQBGAMBIgACEQEDEQH/xAAcAAEAAQUBAQAAAAAAAAAAAAAABQECAwQGBwj/xAA9EAACAQIEAwYEAwcEAQUAAAABAgADEQQSITEFQVEGEyJhcYEHMpGhFEKxIzNSgsHR8GJyouGSFRYXNEP/xAAYAQEBAQEBAAAAAAAAAAAAAAAAAgEDBP/EACcRAQEAAgICAgEDBQEAAAAAAAABAhEDITFBElFxIjJhBEJSsfET/9oADAMBAAIRAxEAPwD3GIiAiIgIiICIiAiIgIiICIiAiIgIiICUJlZwXxM7UnDp3FMjM6nP1VToPS+sDP2o7e0sPdKVqjjc/lHl5meS8f7UVsQ2ao5PQXsB5ADSQmPx5Y7yNatK0xu1MYTzMwtijNdbnYS78O0m6VMbWenjCOc6Ts/2wxGGYFKjW5qxzKf5ToPUTkKikbyiVY/DLNeX0j2U7b0cWMrEU6mnhZhZtvlPry3nXz5PwGPKkWNp9A9ge1y4yllcgVkHiH8Q/iH9ZrPDsIiJjSIiAiIgUMQYgViIgIiICIiAiIgIiICIiAiIgIiICIiBF9ouLLhqDVW1too6sdhPnbtJxR61V3c3ZiSZ6j8YMcQtOkG0sWZfspP3nimMa5lRNrWqPczPQwpO8twtK5vJagk5Z5+o78XHvulDDACZxQE2aOHmx3InJ6pEVWwYIkLi8KV9J1b05HY6hcGVjlpGeErnUadR2O462FrpUU/KdR/Ep+ZT7fe05irTIJEy4VrETs8dmn1tg8QtRFdTdWAYHqCLgzYnnvwe4kamGemde7YW62e5t6Agz0KGQiIhpERAoYgxArERAREQEREBERAREQEREBERAREQEREDxj4uVycSQdlVQPQi/wCpnleKOs9V+LWCIxJbk6hh7AA/pPK8UljKiWXBkWkthbWkLhDJTDPaefPy9nFekrTqaaAwagF9Zo1Mat7c9JmpP3lwLGw2t/3OV2746vhfiOIIvMTVGILagaecwVsDY3y3v58/OZqLVGFgtvUgD6DUy5pF3vtr18CHvpYyKFAo9joZ2GGwlrfeYeI8NDC4HiXX1HMf1lY596c8+Lrb0P4It+yri3NDfnsdPSeoTj/hjgUpYGmyjWpdmPoSAD6ATsJ2eUiIgIiIFDEGIFYiICIiAiIgIiICIiAiIgIiICIiAiIgcb8SuFCrhu8/NT9NQeRJ6bzwPiFM3M+p8Xh1qIyMLqwIPp6zwTtv2YfDVWBF0JORtdRy9+s2JrhcO9mE3mDXsDbzmjiKNjJSkbqCOYEjOe3bjvoFAU1JbxE/qeQ6mbFE2I66iYqVE3DE3I+Uch5+s2DS2123nnyr2YSxvoeZsesuGQ9R5ia9PiChbCxP1l2E7xvFUe19kX5QP6mTHS1vjQaG4hakwu011qazZEZWeHq3wuxrGlUokeGmQUPk5JsfcEzup5Z8OeMJRaqKroiMqtmdgBdTa1zpchvtPQuGcZoYjN3FVKmW2bIQbX2vPVj3HgzmstJKIiakiIgUMQYgViIgIiICIiAiIgIiICIiAiIgIiICIiAmhxfhlPEUmp1RdT9QeRHnN+IHg/bLsFUwxzjx0yTZlGo6Zhy/Sc3gcKQCCNV19jv9/wBZ9Mst5BdoOzlHEJqoV1BysoAI/uPKLNxmN+N28HfTSYsSLgDcHca7e0lOL4FqbEMpUg2II29PI8jIR3/rPLcbHvx5JYrSamnyoL8gN5sUqjHc28hbT35zRwtEuSQQOV2NvYeUnuF8FeoQKVNq79TpTX2O/W56Soze+/TSdWZbjb+I/wBOsrSzEhbXbla5M7Or2dRFY4upme3yUh4aZbRSxFgNTsP0mDEdosJghlwyZn2L6MxP+43C/wAoPrK19ueWcv7Wt/7XrNRIcrSLW7sORcsDceHe3K+tpG9jeOtg8SGINtUqLzIJ8QHmCLj0tzkNxrtTXqtrUKgm5C31sdMzElmPqbSLTEEm5NybknqTqTLxcc+72+qsLiFdFdSGVgCpGxBFwR7TYvPE+wnbStSomiqCqFJyElroDdmGUC7DcgXFr72nR8e7dVsMad3wzlr56dMEslraMwcgH085W4iSvSpSeW//AC2AP/r3brnyi3kLE3kvwX4mYeswWorUb/mYhk92Go9SLTS9O7Jia9Jg3jDXBGljdSN7i2h9Yhm2zERDSIiAiIgIiICIiAiIgIiICIlIFYiICIlICUMEzQx/E0p73LfwrqffkPeGIjtnwMYmibC7rcr1I5r/AFHpPEK3C6pqlERma9rAfr0nseP4y7KWZxSp88pAPvVa3/EA+s4vjPbijhwwoKOfi1F78yfma/sDIysq8bY0uEdjjR/bYruyFBY0iSL87Mw+X1IkrxrtA9Cloi01uAKakKLciwUln26gTzXi/al658Tn0tYD0A0Hrv5yHq4+5uWJP1kWX0uavl0XE+N1Kp8bbG4GmUHqEHhHrqfOQeJxVtT7f3mi2LHK59ZhZWY3tvt/1NmP225SeF5rG97zaw7897cr2+82aXBKlNRUqoyqb5bjmDY3P5feaOIqknzPPoBzly7uoi46m6lF4s4sEOUqLAr4bDpm38t+kwJXZjZbsT0F/oBI4D6f5qZI8L4g1FiyW1BX68/abep0mat7bC02vZmC3F7kgjn0v6TocPiaQWmuVMqhkaqi5Xcm1iS2lxYkaDQzmxxJrWUKpO5F7/UmWNiWbc3/AM3+8iy5Tt0nxxu47rst2uqYOqVQl6JbVG0uL7rb5Gt00POJxNGptEpD60iUvK3lI2RF4vBsvEXi8Gy8ReUvBtWLyl4vNZtW8Xlt4vGja6JbeUzxo2viYy8Z40bX3i81quICgsxAA1JPKR9Tj1KxykseVha/nc7CZdQTBaR2L4siGw8bfwpr9TsJz/FOKtcNVbu6RBGUG1zoQTfVhYHYdOsisPja+IGXBUrU9jWqjKnqq/n9726Sfl9K+P2lsXxxrMalQUlN8oA6dX3I9OhkJh8ZWxBthKRZSSO+rDJT13Kjd/Qk+kkG7OUKKnEY6s1YpZiahtTFtgEHza8ufScR22+I5rIaOFDUqZBDObB2HRQPkXrrc+Uz4/5G/pu4zEYdXPeMcbVUlcznJhg9tUpqv7wixvrYW1InCV+Fgti1ceOnT7xQCbDxKb7kkZW5k2tuZN/+p0hUw2XKlI4VAG+YU2DDvi4B0+UX3NwvUyExfFS1LGVATd2SgCRZhTzF9RyLWW/0k7+lyd9ucwWDFR2W9rIzbX+UXtvzGk0aYuwHW2muv01k12ep616hvanRqHS17sQi/cyzheEIynKDm0Fyo02tlOrA+Uq5a22Y/KxscN4f3zpTp0buxsgJsAdyzMdSAOZsJJcPwlM3JqJTN1U2Dmqoa2Z+Vgo1IXYAyY4RwasKR/DgFqq/vT4FVNsgB1DhgQQL6yFxddKA7hqVM1EqOHqMzsDqNwrWKi+9jfoJG6qyemtxWv3T1loVS9NhlLAFVqa6tlYnoBfnvOevck8tvYSQ47TenVemxW/hJKm4YEXUroLLYjSwkYW+kvFzy/hlDTMrW3mj3p5aDrMqAAi5v6y6ltK95cHHUTTFS+0zfhyp8QINr2OnneYrttrUiYE5RA+w4vKXiW5q3jNKSl4F14vLbyhaNC68ZpjLS3PAy3gmYc8Z4Ga8pmmPPMdauFBYmwAJJ6AamBmLzkO0XbJKfgosGfYvoVTrbkzfaQHartjUqKUoKypzNwGby38K+XOcXSwVSs1mZUsL+I3vc7ACcM+XfWL0YcOu83VY7tdi8oC1BbXVVVWPqbb+lpG4PtFUzB1qP3qnXMzHN/pcE6jynOGq1Nyt8wUkXGxt097zLoTfY/5znG5Ze3pxwx11HaDtHTqAvXrWYalWubE8qajQ+1vWSWBTE4gDuKXcUz/+2IHjPnTpcvX7zgOE8RNDEJVCq5Q7OAQQd7G3hbow1BtPa+C8TTEUlq0ycrddwQbMreYOk7cesvLy8uPw8NHh3ZKghz1b4ioRYvX8W+4VNlH1PnJivVSkhZiFRFJJ2Cqo+wAGwmYtPLPiz2oFhhaTA/mrEeR8KX9Rc+wnfx4cPLke3Xa98ZVJ1WkmlNCdv9bcs5+wtOfw+CzZb6u+oU3sovYM/Uk6BeZmPh+MCszELmykIWtYMTq2vPLe3nNz8QQKlQEZg62W7ZzlWyZQuuUHU6gXAnHK23TvhJJtXHYZkWzsoFg+rKWJK3VbLc6A/LyJmOtRC4AOw8WIrsyjotIZb/8AlpNE0KioSUOd2ynMAWYvbKFuL89dtTJTtQn7SjhaevcIlEW51GN6h/8AIn6SdN3to5MmEVVF3xNQm3+ilovoC9z/ACzLwumMwNg1g1yRdXBHMHlbnvsQRGIpXZ2W5VD+HpgFNkFjmBNwpOZrgHmPOSOZFo5s5L3ZNQPHotlQgnUAG99gw9DOd348umE1d3w22xty+QMVCKmWiCuZsuZzYaksXsbm/nMvGsHbDqrKFzqAAQuhb5QugsRcm++hMhKWJZsqDujdsoWs1lDE6Xp/KLsfmJJvNDiXECEPJgxUIcweiw+bKxF8h5pt9Js7rnljqeUbxbF95Vd+RIC/7VGUfYCRZe/9BMgTNpsBuT+kuWnppO805VjUH/NhMy0+sta/SWpUIINr2INvfabWOj4VhURRUqqdwQCNN9/S312lavERVpMGBJXMQ2hsSxsD0sJg4sGdfxQDZGZVGcWs1tQvVRbcSIWucuUaA6nqfUzzzjuX6r/x6ryTGfGeP9s4bWUmADWJ2ebb7NvKXlLymaWhdeLy3NKGaLi0huJdo6FH5nueiDMfcjQe5m7xNQaNQEsAUa5XVrZTe3Uzx7jOKFyFBcAc9PsNpx5OS43UduLimctrssb27BU9whuOdSwA9FUm/uROL4j2gqs+c1W7zkQSuUDkLWyjyE0q1dUpafMw1AN9+UhlYsbDOLkX1sBrYXnC55ZPTOLDGeHYJ2pxTU7GswUbsLBrebAZvvMOG7YYtb93Wd1B/Mof7tc/eRGOGVEsCyZtyDZm1uOWbzAMkcNhO8pIFDZ7qGLeHKBY+BBou1s2g2sDcxjlle9s5McMetOlodsMSi5qnduOfhVQBcDNmBFxrsAbyC4nxeviWuWZl1IABy6WuQo6XmVglMEVXuoK+FLAWBBValRtALgaDU2HpNzsscNjG7gKiPTtUL0gVaoASLB7ja63Nhe+m0r9WfW3KWYd6RK8Oq2A0ztqKdy1S3IsoBy9dSJqY/COhAqqyk3ykgrsbG1+h5iexcO4dSorakgUc7bnzJ3JmHj/AAsYig9M2uRdCRfKw2PltY25GX/46n8k/qLvvw8UNDf7SwtyOv8AaSnE8KabFWFmQlWAN7Eb6jeQ9Y7mcHrmvTBWqWb00M9P+Eda+HrC+1b9aa/2+08qxGreot7zufhBjLVcRSJtdEqD+VsrH/ks68X7nD+o7xdP8RO1n4WmKdM2rVATcb002zf7ibgehM8IxuIzXYsL321v1vta3LfnJLtPxlsRiatQn5nIHQAG1NfIBcsiOLhaaquUioR4je4I5kH1FthYTrcu5Hlxw3LW7wTidFEqo9BKjuCqVGJ/Z3UgBVta9ze+h+kmsFgstHvabB2sA4zKho2qXdXDMLghRY8wxnOcG4YzhbKc7kFNCVUa3dvQXNvIdZOcWpUkA0FqYKoCFzOVsuVr2JsdbgEG5k3uqnUMHXAqV8UQMmHP7FQSV72oSKdjsQvib2E0eFVSi18UTdkUKhOp7ysSubzIGdpXH/ssDhqV/FVL4h/Q2Wl/xB+sw40ZMJhqd7Gqz1m9B4Ke3lmMRXiMvDqISiarhc3iYLksStt89rkE/lB2PtJPF8SKhaf7wLTAIYXsxS7BdrMrG4ItY2GwlaODpulQd4WqC2WkwZVcUxmNNXJ8NUqCwFraWOsy4XAK1nFjmtVUvm8WuYDKCDbNubnUe0555yd1fHh8vDBgnpm4tTDLTY1EJUU6mqgim7toy77WNjYmcpxuv3lZ2HPLc2Iu2UBmsddSL69Z0HGXo06RW12VmVA9NGcGwZQagbVLNcHLyN9ZyFSqWYsTcm5N5XHNds5ct9bSHB+GVMVVSjRXM7A2GwAUXYn0Gs6ri/YpaFD9/wB5iWBZadNRkyoV7zxHU/MANrmauELUKdP8LSpVxUpo9SqwBIbXNSzXHcgbdTMP/qHd1KbvUuSroxogMlIAq1NKa3AOxvrY5jqSJ07cq5GqpmJUM6btNgyKgqeEpWHeIyAqCNPym5B667mQRQS0q965UIzEotyFuSoJ3IGwvLS/SVyCFAmi5bykZombbp9l3i8tvKXmoXXi8sLTT4hxBKKksdbEhbjM1rXyjnuPrGxukzSxfdIrO4RVHzEqPvpr6TlsVxyszm11KqGFNblsrBjewGrWHmOgkdjMdXxFNbFKNnLrYEEm4AuSCMwFzqCZyvJFzGqdo+M0jl7rDUmU5lvUp2YNYEkKliBYrvvfynOLwbvSpQkKRdiQATt+UaIN7AnN1AnTYDghqMWppmJtd2zBNOZZrtUPnr6CdJguzaC3envSORGVB/IN/wCYn0k6uXa/l8enE0MGtNAWYOFvZ2sqL5Zzp/KgJ52MjMXxLvGIRyKY0OVSmYnpfxW8zYnoJ2va/ssa37SjfOBbJfSw/gvovoLAzzOqr0mNrg7EEA7dQRvOPJLj09HDMcu2h2nQKyZSTcE2JJAN9SL7Xmp2f40+GrrUQ2ZeR2IOjK3kRoZs4+gzjPe462+o02I6Tm8QxDSuPo5ZLt9M9n+OUsXSFSkfJlPzI3NW/vsZKlp80dl+0FTC1RUQ/KCSCTYjmCOY8p2FD4xVe88VCkaZOys6vY+ZJBP29J6Zlt4rjpP/ABDwHd1hWA8FTRvJwP6gX9jOIrqBt/l56t+Lw/E8KwpOGBtvo1NhquddwfsQTYzyjiWHehUZKgIZTax/zXrfmJ5+XHV3Hs4M/lNfSK4hVyjz5f8AcwcI49Uw9UVadswBFjezKwsysAdiP0B5TU4tiLvpy/Xn/aR5eXhjqbcuXPd0y1SD1+xmt3S3W9yBuOuvr7SueWl5104pg49CPmN9dCANyfzXt15c5o46stQ6EA3y6m9hp4r/AFv7WE1ACSABcnQAC59h1kjwipRBtU7trkZs4YZRzAbnboLE+cn4yLuVvludqcalbEE0iDTVUpUzYjwoAuaxF/OZOJAV8SRRKmlQpoisdEARbZzcbZiTz3EjOK5SBUpKFQ6FVvpvlOp5i1/P1keKu+U772NomPRcnVNjKasqLmdlsWYsFpnwWOhubLZSCT8wvabFLEdxT8dVzcXsjq1NySfkF7XPM2kPw/gzmgarZcrDwqWOYgHVtAbKLG97aay/iGFpiyUhkJSm96jAB73PhLAWFiDa/I85yzw27YZSTSzixptTQgANqCqnlc3J53G1+cgjS10Ml+M1wRTU1FqOoOZl1AvsoPPblIZml8csxRzauSdoUsMaQXPlqaEs4a3MFQBcHyPlMFdwmRgabggBqZuQLElb2sbgWFxIksYDGVMdXym57mtJHjHF6uJZTUsAihEVFCIijYKomgRKZvOYmM6ObIzdT9JQvMUTBvcNwbV6gRLX1N2NgAOZP+bxJ7s1hSMNUqoUzs/dePPzAKhMuxJO502iS19S5pp4riVNGys3isDlAJNibAkAGwvprNDifaSlSuBd2BIsuguORJ/pecrxI1MU6tVUU1HypdgzbflXUnzNraWmZZyMxx2mcf2oUocpCaEFiwurXtZSCLHzvpuBpOeAqVFBbQG92cuqG4A2Yl6vlaw89pOcN7OHQ5QnPM/jYf7E2QdOfrOgwnDKaHNYs/8AG/ib25D2tI1ll5XvHFy+D4LUsxUM2bV3YCmXJYk5VOttefQamS+B7OoV/brnY/lLMUA0A8N7FtNTaTwErKx45EXK1QLLoidUqESK4vwGjiP3ieL+IaN9efveS0tMyyXyS2dx4T23pfgsS1KmXVWVWuSCGuOYtbTa84bE1lv5me2fFfAYXukr4hal792DSy31VnGYNy8Nrg854viMVST9yACbavZmHoLWHvecbg7TkvtqYhClO5uC1gAdLDcE366/SaNRtpkqvma7G5JJuSSbk3veW4kWF/pKl9Gty2pHgnH62FqirQco40vuGHNXU6Mp8/sZ6zhe1OB4jhaj4hQlejSZmQEhjlXek350v+U3Iv7zwrNMtCprKc/w3a1W5135+vOYc0tZpbeBeWluaULSwtN2MtKsVOZSVZbFWBIIINwQRsQZM8Hr1KwcKveVgjMvhVnOoDFRa7MFzHn9pz6bGUSqQQRoRsRofrMb4dDx2n3dCkjJ3dU/vFBOqrYIzgk2b0tznOXImVq19Tvzvr95ZaJ0eUhwziz0c2QjxqVNxm0ItpfY+cke0XG/xRpkU0pimgQBCTfUksS2up5cpz1oBIgZyJYRLRUl4eUwAlCJXNLGaBRmlt5S82MHRDEltFAvp15CZldRUlt0xGmbXsbbX5XmImdHgaYNOo1SpkpICUBF8zhfAFU7kk/S5nNxjbTKSXpMcF43VoWC2KB1cqQNSAV33Gh/SJE5rRGmbfVWNpA4q1gL6ZgAGAOuhtpuZN4fApT+Ua/xHVj6kxE54furK2REROyVYERMorKREwJQxEocF8ZEH4C/SslvdXB+0+eMVvKxIrYtoxjDqIiT7dP7WqZko7xEtDKYErExvpaZjqREEXJvLU/vEQMbQIiaMiy9YiYKPzgREC+Y6kpENWyYpYdfw5bW/iO/MEWiJPL6/Lpx+/xWnX4rVekKLEZFYuAAo1N9SQNd5pGIlxxUERE0f//Z"/>
          <p:cNvSpPr>
            <a:spLocks noChangeAspect="1" noChangeArrowheads="1"/>
          </p:cNvSpPr>
          <p:nvPr/>
        </p:nvSpPr>
        <p:spPr bwMode="auto">
          <a:xfrm>
            <a:off x="155575" y="-144463"/>
            <a:ext cx="4918230" cy="491824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http://static2.mydestination.com/library/images/590418_638_36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8455" y="4820594"/>
            <a:ext cx="3390513" cy="1939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67107" y="429254"/>
            <a:ext cx="2566396" cy="111741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06024" y="299474"/>
            <a:ext cx="577687" cy="1155373"/>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7044" y="336026"/>
            <a:ext cx="577687" cy="1155373"/>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301" y="299474"/>
            <a:ext cx="2566396" cy="1117410"/>
          </a:xfrm>
          <a:prstGeom prst="rect">
            <a:avLst/>
          </a:prstGeom>
        </p:spPr>
      </p:pic>
    </p:spTree>
    <p:extLst>
      <p:ext uri="{BB962C8B-B14F-4D97-AF65-F5344CB8AC3E}">
        <p14:creationId xmlns:p14="http://schemas.microsoft.com/office/powerpoint/2010/main" val="26419273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p:cTn id="26"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p:cTn id="3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 calcmode="lin" valueType="num">
                                      <p:cBhvr>
                                        <p:cTn id="4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036"/>
                                        </p:tgtEl>
                                        <p:attrNameLst>
                                          <p:attrName>style.visibility</p:attrName>
                                        </p:attrNameLst>
                                      </p:cBhvr>
                                      <p:to>
                                        <p:strVal val="visible"/>
                                      </p:to>
                                    </p:set>
                                    <p:animEffect transition="in" filter="randombar(horizontal)">
                                      <p:cBhvr>
                                        <p:cTn id="60" dur="500"/>
                                        <p:tgtEl>
                                          <p:spTgt spid="1036"/>
                                        </p:tgtEl>
                                      </p:cBhvr>
                                    </p:animEffect>
                                  </p:childTnLst>
                                </p:cTn>
                              </p:par>
                            </p:childTnLst>
                          </p:cTn>
                        </p:par>
                      </p:childTnLst>
                    </p:cTn>
                  </p:par>
                  <p:par>
                    <p:cTn id="61" fill="hold">
                      <p:stCondLst>
                        <p:cond delay="indefinite"/>
                      </p:stCondLst>
                      <p:childTnLst>
                        <p:par>
                          <p:cTn id="62" fill="hold">
                            <p:stCondLst>
                              <p:cond delay="0"/>
                            </p:stCondLst>
                            <p:childTnLst>
                              <p:par>
                                <p:cTn id="63" presetID="45" presetClass="entr" presetSubtype="0" fill="hold" nodeType="clickEffect">
                                  <p:stCondLst>
                                    <p:cond delay="0"/>
                                  </p:stCondLst>
                                  <p:childTnLst>
                                    <p:set>
                                      <p:cBhvr>
                                        <p:cTn id="64" dur="1" fill="hold">
                                          <p:stCondLst>
                                            <p:cond delay="0"/>
                                          </p:stCondLst>
                                        </p:cTn>
                                        <p:tgtEl>
                                          <p:spTgt spid="1026"/>
                                        </p:tgtEl>
                                        <p:attrNameLst>
                                          <p:attrName>style.visibility</p:attrName>
                                        </p:attrNameLst>
                                      </p:cBhvr>
                                      <p:to>
                                        <p:strVal val="visible"/>
                                      </p:to>
                                    </p:set>
                                    <p:animEffect transition="in" filter="fade">
                                      <p:cBhvr>
                                        <p:cTn id="65" dur="2000"/>
                                        <p:tgtEl>
                                          <p:spTgt spid="1026"/>
                                        </p:tgtEl>
                                      </p:cBhvr>
                                    </p:animEffect>
                                    <p:anim calcmode="lin" valueType="num">
                                      <p:cBhvr>
                                        <p:cTn id="66" dur="2000" fill="hold"/>
                                        <p:tgtEl>
                                          <p:spTgt spid="1026"/>
                                        </p:tgtEl>
                                        <p:attrNameLst>
                                          <p:attrName>ppt_w</p:attrName>
                                        </p:attrNameLst>
                                      </p:cBhvr>
                                      <p:tavLst>
                                        <p:tav tm="0" fmla="#ppt_w*sin(2.5*pi*$)">
                                          <p:val>
                                            <p:fltVal val="0"/>
                                          </p:val>
                                        </p:tav>
                                        <p:tav tm="100000">
                                          <p:val>
                                            <p:fltVal val="1"/>
                                          </p:val>
                                        </p:tav>
                                      </p:tavLst>
                                    </p:anim>
                                    <p:anim calcmode="lin" valueType="num">
                                      <p:cBhvr>
                                        <p:cTn id="67"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7030A0"/>
            </a:gs>
            <a:gs pos="99000">
              <a:srgbClr val="FFC000"/>
            </a:gs>
            <a:gs pos="83000">
              <a:srgbClr val="7BC4E5"/>
            </a:gs>
            <a:gs pos="57000">
              <a:srgbClr val="FF0000"/>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290268"/>
            <a:ext cx="9601196" cy="1303867"/>
          </a:xfrm>
        </p:spPr>
        <p:txBody>
          <a:bodyPr>
            <a:normAutofit/>
          </a:bodyPr>
          <a:lstStyle/>
          <a:p>
            <a:r>
              <a:rPr lang="en-US" sz="6600" dirty="0" smtClean="0">
                <a:solidFill>
                  <a:schemeClr val="bg2">
                    <a:lumMod val="10000"/>
                  </a:schemeClr>
                </a:solidFill>
                <a:latin typeface="AR BONNIE" panose="02000000000000000000" pitchFamily="2" charset="0"/>
                <a:cs typeface="Aharoni" panose="02010803020104030203" pitchFamily="2" charset="-79"/>
              </a:rPr>
              <a:t>Celebrations</a:t>
            </a:r>
            <a:endParaRPr lang="en-US" sz="6600" dirty="0">
              <a:solidFill>
                <a:schemeClr val="bg2">
                  <a:lumMod val="10000"/>
                </a:schemeClr>
              </a:solidFill>
              <a:latin typeface="AR BONNIE" panose="02000000000000000000" pitchFamily="2" charset="0"/>
              <a:cs typeface="Aharoni" panose="02010803020104030203" pitchFamily="2" charset="-79"/>
            </a:endParaRPr>
          </a:p>
        </p:txBody>
      </p:sp>
      <p:sp>
        <p:nvSpPr>
          <p:cNvPr id="3" name="Content Placeholder 2"/>
          <p:cNvSpPr>
            <a:spLocks noGrp="1"/>
          </p:cNvSpPr>
          <p:nvPr>
            <p:ph idx="1"/>
          </p:nvPr>
        </p:nvSpPr>
        <p:spPr>
          <a:xfrm>
            <a:off x="1295402" y="1496704"/>
            <a:ext cx="9601196" cy="3669427"/>
          </a:xfrm>
        </p:spPr>
        <p:txBody>
          <a:bodyPr>
            <a:normAutofit fontScale="92500" lnSpcReduction="10000"/>
          </a:bodyPr>
          <a:lstStyle/>
          <a:p>
            <a:pPr marL="0" indent="0">
              <a:buNone/>
            </a:pPr>
            <a:r>
              <a:rPr lang="en-US" dirty="0">
                <a:solidFill>
                  <a:schemeClr val="bg1"/>
                </a:solidFill>
              </a:rPr>
              <a:t>	</a:t>
            </a:r>
            <a:r>
              <a:rPr lang="en-US" sz="1600" dirty="0" smtClean="0">
                <a:solidFill>
                  <a:schemeClr val="bg1"/>
                </a:solidFill>
                <a:latin typeface="Tempus Sans ITC" panose="04020404030D07020202" pitchFamily="82" charset="0"/>
                <a:ea typeface="Segoe UI Black" panose="020B0A02040204020203" pitchFamily="34" charset="0"/>
                <a:cs typeface="Segoe UI Black" panose="020B0A02040204020203" pitchFamily="34" charset="0"/>
              </a:rPr>
              <a:t>There are many celebrations that take place in Nigeria, including public national holidays. The festivals celebrated in the country are influenced by both Islam and Christianity. The first important national holiday in Nigeria is New Year’s Day, on January 1</a:t>
            </a:r>
            <a:r>
              <a:rPr lang="en-US" sz="1600" baseline="30000" dirty="0" smtClean="0">
                <a:solidFill>
                  <a:schemeClr val="bg1"/>
                </a:solidFill>
                <a:latin typeface="Tempus Sans ITC" panose="04020404030D07020202" pitchFamily="82" charset="0"/>
                <a:ea typeface="Segoe UI Black" panose="020B0A02040204020203" pitchFamily="34" charset="0"/>
                <a:cs typeface="Segoe UI Black" panose="020B0A02040204020203" pitchFamily="34" charset="0"/>
              </a:rPr>
              <a:t>st</a:t>
            </a:r>
            <a:r>
              <a:rPr lang="en-US" sz="1600" dirty="0" smtClean="0">
                <a:solidFill>
                  <a:schemeClr val="bg1"/>
                </a:solidFill>
                <a:latin typeface="Tempus Sans ITC" panose="04020404030D07020202" pitchFamily="82" charset="0"/>
                <a:ea typeface="Segoe UI Black" panose="020B0A02040204020203" pitchFamily="34" charset="0"/>
                <a:cs typeface="Segoe UI Black" panose="020B0A02040204020203" pitchFamily="34" charset="0"/>
              </a:rPr>
              <a:t>. Many Nigerians celebrate their festivals with brilliance and pizzazz. They host New Year’s parties where they eat, drink, dance, and observe the special holiday. Everyone makes the best of this significant holiday, pledging to be a better person in the coming year and to be more positive. They make vows to end feuds with their rivals and to forget about their conflicts with their enemies. Also, on New Year’s Day, Nigerians celebrate by having masquerade parties, where they dress up and dance on the streets, filled with cheer. Another public holiday celebrated in Nigeria is Independence Day, on October 1</a:t>
            </a:r>
            <a:r>
              <a:rPr lang="en-US" sz="1600" baseline="30000" dirty="0" smtClean="0">
                <a:solidFill>
                  <a:schemeClr val="bg1"/>
                </a:solidFill>
                <a:latin typeface="Tempus Sans ITC" panose="04020404030D07020202" pitchFamily="82" charset="0"/>
                <a:ea typeface="Segoe UI Black" panose="020B0A02040204020203" pitchFamily="34" charset="0"/>
                <a:cs typeface="Segoe UI Black" panose="020B0A02040204020203" pitchFamily="34" charset="0"/>
              </a:rPr>
              <a:t>st</a:t>
            </a:r>
            <a:r>
              <a:rPr lang="en-US" sz="1600" dirty="0" smtClean="0">
                <a:solidFill>
                  <a:schemeClr val="bg1"/>
                </a:solidFill>
                <a:latin typeface="Tempus Sans ITC" panose="04020404030D07020202" pitchFamily="82" charset="0"/>
                <a:ea typeface="Segoe UI Black" panose="020B0A02040204020203" pitchFamily="34" charset="0"/>
                <a:cs typeface="Segoe UI Black" panose="020B0A02040204020203" pitchFamily="34" charset="0"/>
              </a:rPr>
              <a:t>. On this day, the president of Nigeria announces a live speech on the radio and on TV to mark the initiation of Independence Day celebrations. To honor the country, they have a ceremony where they raise the Nigerian flag. The armed forces perform traditional dances after the president makes his speech. Allegiance is given to the people who fought for Nigeria’s independence from the colonial rule of Britain. </a:t>
            </a:r>
          </a:p>
          <a:p>
            <a:pPr marL="0" indent="0">
              <a:buNone/>
            </a:pPr>
            <a:r>
              <a:rPr lang="en-US" sz="1600" dirty="0">
                <a:solidFill>
                  <a:schemeClr val="bg1"/>
                </a:solidFill>
                <a:latin typeface="Tempus Sans ITC" panose="04020404030D07020202" pitchFamily="82" charset="0"/>
                <a:ea typeface="Segoe UI Black" panose="020B0A02040204020203" pitchFamily="34" charset="0"/>
                <a:cs typeface="Segoe UI Black" panose="020B0A02040204020203" pitchFamily="34" charset="0"/>
              </a:rPr>
              <a:t>	</a:t>
            </a:r>
            <a:r>
              <a:rPr lang="en-US" sz="1600" dirty="0" smtClean="0">
                <a:solidFill>
                  <a:schemeClr val="bg1"/>
                </a:solidFill>
                <a:latin typeface="Tempus Sans ITC" panose="04020404030D07020202" pitchFamily="82" charset="0"/>
                <a:ea typeface="Segoe UI Black" panose="020B0A02040204020203" pitchFamily="34" charset="0"/>
                <a:cs typeface="Segoe UI Black" panose="020B0A02040204020203" pitchFamily="34" charset="0"/>
              </a:rPr>
              <a:t>Next, another celebration in Nigeria are birthdays. The 1</a:t>
            </a:r>
            <a:r>
              <a:rPr lang="en-US" sz="1600" baseline="30000" dirty="0" smtClean="0">
                <a:solidFill>
                  <a:schemeClr val="bg1"/>
                </a:solidFill>
                <a:latin typeface="Tempus Sans ITC" panose="04020404030D07020202" pitchFamily="82" charset="0"/>
                <a:ea typeface="Segoe UI Black" panose="020B0A02040204020203" pitchFamily="34" charset="0"/>
                <a:cs typeface="Segoe UI Black" panose="020B0A02040204020203" pitchFamily="34" charset="0"/>
              </a:rPr>
              <a:t>st</a:t>
            </a:r>
            <a:r>
              <a:rPr lang="en-US" sz="1600" dirty="0" smtClean="0">
                <a:solidFill>
                  <a:schemeClr val="bg1"/>
                </a:solidFill>
                <a:latin typeface="Tempus Sans ITC" panose="04020404030D07020202" pitchFamily="82" charset="0"/>
                <a:ea typeface="Segoe UI Black" panose="020B0A02040204020203" pitchFamily="34" charset="0"/>
                <a:cs typeface="Segoe UI Black" panose="020B0A02040204020203" pitchFamily="34" charset="0"/>
              </a:rPr>
              <a:t>, 5</a:t>
            </a:r>
            <a:r>
              <a:rPr lang="en-US" sz="1600" baseline="30000" dirty="0" smtClean="0">
                <a:solidFill>
                  <a:schemeClr val="bg1"/>
                </a:solidFill>
                <a:latin typeface="Tempus Sans ITC" panose="04020404030D07020202" pitchFamily="82" charset="0"/>
                <a:ea typeface="Segoe UI Black" panose="020B0A02040204020203" pitchFamily="34" charset="0"/>
                <a:cs typeface="Segoe UI Black" panose="020B0A02040204020203" pitchFamily="34" charset="0"/>
              </a:rPr>
              <a:t>th</a:t>
            </a:r>
            <a:r>
              <a:rPr lang="en-US" sz="1600" dirty="0" smtClean="0">
                <a:solidFill>
                  <a:schemeClr val="bg1"/>
                </a:solidFill>
                <a:latin typeface="Tempus Sans ITC" panose="04020404030D07020202" pitchFamily="82" charset="0"/>
                <a:ea typeface="Segoe UI Black" panose="020B0A02040204020203" pitchFamily="34" charset="0"/>
                <a:cs typeface="Segoe UI Black" panose="020B0A02040204020203" pitchFamily="34" charset="0"/>
              </a:rPr>
              <a:t>, 10</a:t>
            </a:r>
            <a:r>
              <a:rPr lang="en-US" sz="1600" baseline="30000" dirty="0" smtClean="0">
                <a:solidFill>
                  <a:schemeClr val="bg1"/>
                </a:solidFill>
                <a:latin typeface="Tempus Sans ITC" panose="04020404030D07020202" pitchFamily="82" charset="0"/>
                <a:ea typeface="Segoe UI Black" panose="020B0A02040204020203" pitchFamily="34" charset="0"/>
                <a:cs typeface="Segoe UI Black" panose="020B0A02040204020203" pitchFamily="34" charset="0"/>
              </a:rPr>
              <a:t>th</a:t>
            </a:r>
            <a:r>
              <a:rPr lang="en-US" sz="1600" dirty="0" smtClean="0">
                <a:solidFill>
                  <a:schemeClr val="bg1"/>
                </a:solidFill>
                <a:latin typeface="Tempus Sans ITC" panose="04020404030D07020202" pitchFamily="82" charset="0"/>
                <a:ea typeface="Segoe UI Black" panose="020B0A02040204020203" pitchFamily="34" charset="0"/>
                <a:cs typeface="Segoe UI Black" panose="020B0A02040204020203" pitchFamily="34" charset="0"/>
              </a:rPr>
              <a:t>, and 15</a:t>
            </a:r>
            <a:r>
              <a:rPr lang="en-US" sz="1600" baseline="30000" dirty="0" smtClean="0">
                <a:solidFill>
                  <a:schemeClr val="bg1"/>
                </a:solidFill>
                <a:latin typeface="Tempus Sans ITC" panose="04020404030D07020202" pitchFamily="82" charset="0"/>
                <a:ea typeface="Segoe UI Black" panose="020B0A02040204020203" pitchFamily="34" charset="0"/>
                <a:cs typeface="Segoe UI Black" panose="020B0A02040204020203" pitchFamily="34" charset="0"/>
              </a:rPr>
              <a:t>th</a:t>
            </a:r>
            <a:r>
              <a:rPr lang="en-US" sz="1600" dirty="0" smtClean="0">
                <a:solidFill>
                  <a:schemeClr val="bg1"/>
                </a:solidFill>
                <a:latin typeface="Tempus Sans ITC" panose="04020404030D07020202" pitchFamily="82" charset="0"/>
                <a:ea typeface="Segoe UI Black" panose="020B0A02040204020203" pitchFamily="34" charset="0"/>
                <a:cs typeface="Segoe UI Black" panose="020B0A02040204020203" pitchFamily="34" charset="0"/>
              </a:rPr>
              <a:t> birthdays are very important events in Nigeria. Huge parties with many guests take place in the country on these certain birthdays. They also have feasts on their birthdays. They serve </a:t>
            </a:r>
            <a:r>
              <a:rPr lang="en-US" sz="1600" dirty="0" err="1" smtClean="0">
                <a:solidFill>
                  <a:schemeClr val="bg1"/>
                </a:solidFill>
                <a:latin typeface="Tempus Sans ITC" panose="04020404030D07020202" pitchFamily="82" charset="0"/>
                <a:ea typeface="Segoe UI Black" panose="020B0A02040204020203" pitchFamily="34" charset="0"/>
                <a:cs typeface="Segoe UI Black" panose="020B0A02040204020203" pitchFamily="34" charset="0"/>
              </a:rPr>
              <a:t>jollof</a:t>
            </a:r>
            <a:r>
              <a:rPr lang="en-US" sz="1600" dirty="0" smtClean="0">
                <a:solidFill>
                  <a:schemeClr val="bg1"/>
                </a:solidFill>
                <a:latin typeface="Tempus Sans ITC" panose="04020404030D07020202" pitchFamily="82" charset="0"/>
                <a:ea typeface="Segoe UI Black" panose="020B0A02040204020203" pitchFamily="34" charset="0"/>
                <a:cs typeface="Segoe UI Black" panose="020B0A02040204020203" pitchFamily="34" charset="0"/>
              </a:rPr>
              <a:t> rice, which is rice with tomatoes, onions, red peppers, and cassava.</a:t>
            </a:r>
          </a:p>
          <a:p>
            <a:pPr marL="0" indent="0">
              <a:buNone/>
            </a:pPr>
            <a:endParaRPr lang="en-US" sz="18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1028" name="Picture 4" descr="Image result for independence day in nig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69" y="5044261"/>
            <a:ext cx="2733675" cy="167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0201" y="68985"/>
            <a:ext cx="1541168" cy="153658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157" y="60268"/>
            <a:ext cx="1541168" cy="1536580"/>
          </a:xfrm>
          <a:prstGeom prst="rect">
            <a:avLst/>
          </a:prstGeom>
        </p:spPr>
      </p:pic>
      <p:pic>
        <p:nvPicPr>
          <p:cNvPr id="1030" name="Picture 6" descr="http://static.pulse.ng/img/incoming/origs4177646/6195564754-w644-h429/Independence-day-celebratio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0024" y="4876585"/>
            <a:ext cx="2929477" cy="19510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4" name="Picture 2" descr="http://howng.com/wp-content/uploads/2014/12/nigerian-flag-wav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5666" y="4928884"/>
            <a:ext cx="2609928" cy="1846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3697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80">
                                          <p:stCondLst>
                                            <p:cond delay="0"/>
                                          </p:stCondLst>
                                        </p:cTn>
                                        <p:tgtEl>
                                          <p:spTgt spid="3">
                                            <p:txEl>
                                              <p:pRg st="1" end="1"/>
                                            </p:txEl>
                                          </p:spTgt>
                                        </p:tgtEl>
                                      </p:cBhvr>
                                    </p:animEffect>
                                    <p:anim calcmode="lin" valueType="num">
                                      <p:cBhvr>
                                        <p:cTn id="3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1" end="1"/>
                                            </p:txEl>
                                          </p:spTgt>
                                        </p:tgtEl>
                                      </p:cBhvr>
                                      <p:to x="100000" y="60000"/>
                                    </p:animScale>
                                    <p:animScale>
                                      <p:cBhvr>
                                        <p:cTn id="39" dur="166" decel="50000">
                                          <p:stCondLst>
                                            <p:cond delay="676"/>
                                          </p:stCondLst>
                                        </p:cTn>
                                        <p:tgtEl>
                                          <p:spTgt spid="3">
                                            <p:txEl>
                                              <p:pRg st="1" end="1"/>
                                            </p:txEl>
                                          </p:spTgt>
                                        </p:tgtEl>
                                      </p:cBhvr>
                                      <p:to x="100000" y="100000"/>
                                    </p:animScale>
                                    <p:animScale>
                                      <p:cBhvr>
                                        <p:cTn id="40" dur="26">
                                          <p:stCondLst>
                                            <p:cond delay="1312"/>
                                          </p:stCondLst>
                                        </p:cTn>
                                        <p:tgtEl>
                                          <p:spTgt spid="3">
                                            <p:txEl>
                                              <p:pRg st="1" end="1"/>
                                            </p:txEl>
                                          </p:spTgt>
                                        </p:tgtEl>
                                      </p:cBhvr>
                                      <p:to x="100000" y="80000"/>
                                    </p:animScale>
                                    <p:animScale>
                                      <p:cBhvr>
                                        <p:cTn id="41" dur="166" decel="50000">
                                          <p:stCondLst>
                                            <p:cond delay="1338"/>
                                          </p:stCondLst>
                                        </p:cTn>
                                        <p:tgtEl>
                                          <p:spTgt spid="3">
                                            <p:txEl>
                                              <p:pRg st="1" end="1"/>
                                            </p:txEl>
                                          </p:spTgt>
                                        </p:tgtEl>
                                      </p:cBhvr>
                                      <p:to x="100000" y="100000"/>
                                    </p:animScale>
                                    <p:animScale>
                                      <p:cBhvr>
                                        <p:cTn id="42" dur="26">
                                          <p:stCondLst>
                                            <p:cond delay="1642"/>
                                          </p:stCondLst>
                                        </p:cTn>
                                        <p:tgtEl>
                                          <p:spTgt spid="3">
                                            <p:txEl>
                                              <p:pRg st="1" end="1"/>
                                            </p:txEl>
                                          </p:spTgt>
                                        </p:tgtEl>
                                      </p:cBhvr>
                                      <p:to x="100000" y="90000"/>
                                    </p:animScale>
                                    <p:animScale>
                                      <p:cBhvr>
                                        <p:cTn id="43" dur="166" decel="50000">
                                          <p:stCondLst>
                                            <p:cond delay="1668"/>
                                          </p:stCondLst>
                                        </p:cTn>
                                        <p:tgtEl>
                                          <p:spTgt spid="3">
                                            <p:txEl>
                                              <p:pRg st="1" end="1"/>
                                            </p:txEl>
                                          </p:spTgt>
                                        </p:tgtEl>
                                      </p:cBhvr>
                                      <p:to x="100000" y="100000"/>
                                    </p:animScale>
                                    <p:animScale>
                                      <p:cBhvr>
                                        <p:cTn id="44" dur="26">
                                          <p:stCondLst>
                                            <p:cond delay="1808"/>
                                          </p:stCondLst>
                                        </p:cTn>
                                        <p:tgtEl>
                                          <p:spTgt spid="3">
                                            <p:txEl>
                                              <p:pRg st="1" end="1"/>
                                            </p:txEl>
                                          </p:spTgt>
                                        </p:tgtEl>
                                      </p:cBhvr>
                                      <p:to x="100000" y="95000"/>
                                    </p:animScale>
                                    <p:animScale>
                                      <p:cBhvr>
                                        <p:cTn id="45" dur="166" decel="50000">
                                          <p:stCondLst>
                                            <p:cond delay="1834"/>
                                          </p:stCondLst>
                                        </p:cTn>
                                        <p:tgtEl>
                                          <p:spTgt spid="3">
                                            <p:txEl>
                                              <p:pRg st="1" end="1"/>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6" presetClass="entr" presetSubtype="32"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circle(out)">
                                      <p:cBhvr>
                                        <p:cTn id="50" dur="2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32"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circle(out)">
                                      <p:cBhvr>
                                        <p:cTn id="55" dur="20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1028"/>
                                        </p:tgtEl>
                                        <p:attrNameLst>
                                          <p:attrName>style.visibility</p:attrName>
                                        </p:attrNameLst>
                                      </p:cBhvr>
                                      <p:to>
                                        <p:strVal val="visible"/>
                                      </p:to>
                                    </p:set>
                                    <p:animEffect transition="in" filter="wipe(right)">
                                      <p:cBhvr>
                                        <p:cTn id="60" dur="500"/>
                                        <p:tgtEl>
                                          <p:spTgt spid="1028"/>
                                        </p:tgtEl>
                                      </p:cBhvr>
                                    </p:animEffect>
                                  </p:childTnLst>
                                </p:cTn>
                              </p:par>
                            </p:childTnLst>
                          </p:cTn>
                        </p:par>
                      </p:childTnLst>
                    </p:cTn>
                  </p:par>
                  <p:par>
                    <p:cTn id="61" fill="hold">
                      <p:stCondLst>
                        <p:cond delay="indefinite"/>
                      </p:stCondLst>
                      <p:childTnLst>
                        <p:par>
                          <p:cTn id="62" fill="hold">
                            <p:stCondLst>
                              <p:cond delay="0"/>
                            </p:stCondLst>
                            <p:childTnLst>
                              <p:par>
                                <p:cTn id="63" presetID="45" presetClass="entr" presetSubtype="0" fill="hold" nodeType="clickEffect">
                                  <p:stCondLst>
                                    <p:cond delay="0"/>
                                  </p:stCondLst>
                                  <p:childTnLst>
                                    <p:set>
                                      <p:cBhvr>
                                        <p:cTn id="64" dur="1" fill="hold">
                                          <p:stCondLst>
                                            <p:cond delay="0"/>
                                          </p:stCondLst>
                                        </p:cTn>
                                        <p:tgtEl>
                                          <p:spTgt spid="1030"/>
                                        </p:tgtEl>
                                        <p:attrNameLst>
                                          <p:attrName>style.visibility</p:attrName>
                                        </p:attrNameLst>
                                      </p:cBhvr>
                                      <p:to>
                                        <p:strVal val="visible"/>
                                      </p:to>
                                    </p:set>
                                    <p:animEffect transition="in" filter="fade">
                                      <p:cBhvr>
                                        <p:cTn id="65" dur="2000"/>
                                        <p:tgtEl>
                                          <p:spTgt spid="1030"/>
                                        </p:tgtEl>
                                      </p:cBhvr>
                                    </p:animEffect>
                                    <p:anim calcmode="lin" valueType="num">
                                      <p:cBhvr>
                                        <p:cTn id="66" dur="2000" fill="hold"/>
                                        <p:tgtEl>
                                          <p:spTgt spid="1030"/>
                                        </p:tgtEl>
                                        <p:attrNameLst>
                                          <p:attrName>ppt_w</p:attrName>
                                        </p:attrNameLst>
                                      </p:cBhvr>
                                      <p:tavLst>
                                        <p:tav tm="0" fmla="#ppt_w*sin(2.5*pi*$)">
                                          <p:val>
                                            <p:fltVal val="0"/>
                                          </p:val>
                                        </p:tav>
                                        <p:tav tm="100000">
                                          <p:val>
                                            <p:fltVal val="1"/>
                                          </p:val>
                                        </p:tav>
                                      </p:tavLst>
                                    </p:anim>
                                    <p:anim calcmode="lin" valueType="num">
                                      <p:cBhvr>
                                        <p:cTn id="67" dur="2000" fill="hold"/>
                                        <p:tgtEl>
                                          <p:spTgt spid="1030"/>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074"/>
                                        </p:tgtEl>
                                        <p:attrNameLst>
                                          <p:attrName>style.visibility</p:attrName>
                                        </p:attrNameLst>
                                      </p:cBhvr>
                                      <p:to>
                                        <p:strVal val="visible"/>
                                      </p:to>
                                    </p:set>
                                    <p:animEffect transition="in" filter="wipe(down)">
                                      <p:cBhvr>
                                        <p:cTn id="7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9662" y="867832"/>
            <a:ext cx="9601196" cy="1303867"/>
          </a:xfrm>
        </p:spPr>
        <p:txBody>
          <a:bodyPr>
            <a:noAutofit/>
          </a:bodyPr>
          <a:lstStyle/>
          <a:p>
            <a:r>
              <a:rPr lang="en-US" sz="8000" dirty="0" smtClean="0">
                <a:solidFill>
                  <a:srgbClr val="AD0541"/>
                </a:solidFill>
                <a:latin typeface="Pristina" panose="03060402040406080204" pitchFamily="66" charset="0"/>
              </a:rPr>
              <a:t>Language</a:t>
            </a:r>
            <a:endParaRPr lang="en-US" sz="8000" dirty="0">
              <a:solidFill>
                <a:srgbClr val="AD0541"/>
              </a:solidFill>
              <a:latin typeface="Pristina" panose="03060402040406080204" pitchFamily="66" charset="0"/>
            </a:endParaRPr>
          </a:p>
        </p:txBody>
      </p:sp>
      <p:sp>
        <p:nvSpPr>
          <p:cNvPr id="3" name="Content Placeholder 2"/>
          <p:cNvSpPr>
            <a:spLocks noGrp="1"/>
          </p:cNvSpPr>
          <p:nvPr>
            <p:ph idx="1"/>
          </p:nvPr>
        </p:nvSpPr>
        <p:spPr>
          <a:xfrm>
            <a:off x="1329691" y="2385482"/>
            <a:ext cx="9601196" cy="3318936"/>
          </a:xfrm>
        </p:spPr>
        <p:txBody>
          <a:bodyPr>
            <a:normAutofit/>
          </a:bodyPr>
          <a:lstStyle/>
          <a:p>
            <a:pPr marL="0" indent="0">
              <a:buNone/>
            </a:pPr>
            <a:r>
              <a:rPr lang="en-US" sz="1800" dirty="0" smtClean="0"/>
              <a:t>	</a:t>
            </a:r>
            <a:r>
              <a:rPr lang="en-US" sz="1400" dirty="0" smtClean="0">
                <a:solidFill>
                  <a:srgbClr val="0942E1"/>
                </a:solidFill>
                <a:latin typeface="Century Gothic" panose="020B0502020202020204" pitchFamily="34" charset="0"/>
              </a:rPr>
              <a:t>Several languages are spoken in Nigeria, but the official language of the country is English. They speak Pidgin English or “Broken English.” Another language spoken in Nigeria is Yoruba, which is spoken by the Yoruba people. This language has both human and non-human nouns. For example </a:t>
            </a:r>
            <a:r>
              <a:rPr lang="en-US" sz="1400" i="1" dirty="0" err="1" smtClean="0">
                <a:solidFill>
                  <a:srgbClr val="0942E1"/>
                </a:solidFill>
                <a:latin typeface="Century Gothic" panose="020B0502020202020204" pitchFamily="34" charset="0"/>
              </a:rPr>
              <a:t>tani</a:t>
            </a:r>
            <a:r>
              <a:rPr lang="en-US" sz="1400" i="1" dirty="0" smtClean="0">
                <a:solidFill>
                  <a:srgbClr val="0942E1"/>
                </a:solidFill>
                <a:latin typeface="Century Gothic" panose="020B0502020202020204" pitchFamily="34" charset="0"/>
              </a:rPr>
              <a:t> </a:t>
            </a:r>
            <a:r>
              <a:rPr lang="en-US" sz="1400" dirty="0" smtClean="0">
                <a:solidFill>
                  <a:srgbClr val="0942E1"/>
                </a:solidFill>
                <a:latin typeface="Century Gothic" panose="020B0502020202020204" pitchFamily="34" charset="0"/>
              </a:rPr>
              <a:t>is for human nouns (‘who?’), and </a:t>
            </a:r>
            <a:r>
              <a:rPr lang="en-US" sz="1400" i="1" dirty="0" err="1" smtClean="0">
                <a:solidFill>
                  <a:srgbClr val="0942E1"/>
                </a:solidFill>
                <a:latin typeface="Century Gothic" panose="020B0502020202020204" pitchFamily="34" charset="0"/>
              </a:rPr>
              <a:t>kini</a:t>
            </a:r>
            <a:r>
              <a:rPr lang="en-US" sz="1400" i="1" dirty="0" smtClean="0">
                <a:solidFill>
                  <a:srgbClr val="0942E1"/>
                </a:solidFill>
                <a:latin typeface="Century Gothic" panose="020B0502020202020204" pitchFamily="34" charset="0"/>
              </a:rPr>
              <a:t> </a:t>
            </a:r>
            <a:r>
              <a:rPr lang="en-US" sz="1400" dirty="0" smtClean="0">
                <a:solidFill>
                  <a:srgbClr val="0942E1"/>
                </a:solidFill>
                <a:latin typeface="Century Gothic" panose="020B0502020202020204" pitchFamily="34" charset="0"/>
              </a:rPr>
              <a:t>is for non-human nouns (‘what?’). There are over fifteen different dialects in the Yoruba language and standard Yoruba is the written form of the language and the basic type learned in school.</a:t>
            </a:r>
          </a:p>
          <a:p>
            <a:pPr marL="0" indent="0">
              <a:buNone/>
            </a:pPr>
            <a:r>
              <a:rPr lang="en-US" sz="1400" dirty="0">
                <a:solidFill>
                  <a:srgbClr val="0942E1"/>
                </a:solidFill>
                <a:latin typeface="Century Gothic" panose="020B0502020202020204" pitchFamily="34" charset="0"/>
              </a:rPr>
              <a:t>	</a:t>
            </a:r>
            <a:r>
              <a:rPr lang="en-US" sz="1400" dirty="0" smtClean="0">
                <a:solidFill>
                  <a:srgbClr val="0942E1"/>
                </a:solidFill>
                <a:latin typeface="Century Gothic" panose="020B0502020202020204" pitchFamily="34" charset="0"/>
              </a:rPr>
              <a:t>In the north of Nigeria, native Hausa speakers are found. The language is now written in Latin through Quranic schools. Next, the Igbo people speak the language Igbo, written in Roman script. It is a language with different tones, like Yoruba and Chinese, with high and low as the two main tones. Igbo is not usually written or read, but is mostly just spoken. There are many Igbo dialects, and some of them are not commonly comprehensible. </a:t>
            </a:r>
          </a:p>
          <a:p>
            <a:pPr marL="0" indent="0">
              <a:buNone/>
            </a:pPr>
            <a:r>
              <a:rPr lang="en-US" sz="1800" dirty="0"/>
              <a:t>	</a:t>
            </a:r>
          </a:p>
        </p:txBody>
      </p:sp>
      <p:pic>
        <p:nvPicPr>
          <p:cNvPr id="3074" name="Picture 2" descr="https://i.ytimg.com/vi/lXqWtz6-UIk/hq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93811">
            <a:off x="299848" y="542139"/>
            <a:ext cx="2050415" cy="153781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3078" name="Picture 6" descr="https://i.ytimg.com/vi/5J72YzvCXRY/hqdefaul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30094">
            <a:off x="9528172" y="473557"/>
            <a:ext cx="2233295" cy="16749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3082" name="Picture 10" descr="http://www.africamusiclaw.com/wp-content/uploads/2014/06/Nigerian-Langua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8935" y="4574818"/>
            <a:ext cx="3650615" cy="2283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0277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42"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out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out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out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074"/>
                                        </p:tgtEl>
                                        <p:attrNameLst>
                                          <p:attrName>style.visibility</p:attrName>
                                        </p:attrNameLst>
                                      </p:cBhvr>
                                      <p:to>
                                        <p:strVal val="visible"/>
                                      </p:to>
                                    </p:set>
                                    <p:animEffect transition="in" filter="fade">
                                      <p:cBhvr>
                                        <p:cTn id="29" dur="1000"/>
                                        <p:tgtEl>
                                          <p:spTgt spid="3074"/>
                                        </p:tgtEl>
                                      </p:cBhvr>
                                    </p:animEffect>
                                    <p:anim calcmode="lin" valueType="num">
                                      <p:cBhvr>
                                        <p:cTn id="30" dur="1000" fill="hold"/>
                                        <p:tgtEl>
                                          <p:spTgt spid="3074"/>
                                        </p:tgtEl>
                                        <p:attrNameLst>
                                          <p:attrName>ppt_x</p:attrName>
                                        </p:attrNameLst>
                                      </p:cBhvr>
                                      <p:tavLst>
                                        <p:tav tm="0">
                                          <p:val>
                                            <p:strVal val="#ppt_x"/>
                                          </p:val>
                                        </p:tav>
                                        <p:tav tm="100000">
                                          <p:val>
                                            <p:strVal val="#ppt_x"/>
                                          </p:val>
                                        </p:tav>
                                      </p:tavLst>
                                    </p:anim>
                                    <p:anim calcmode="lin" valueType="num">
                                      <p:cBhvr>
                                        <p:cTn id="31"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3" presetClass="entr" presetSubtype="32" fill="hold" nodeType="clickEffect">
                                  <p:stCondLst>
                                    <p:cond delay="0"/>
                                  </p:stCondLst>
                                  <p:childTnLst>
                                    <p:set>
                                      <p:cBhvr>
                                        <p:cTn id="35" dur="1" fill="hold">
                                          <p:stCondLst>
                                            <p:cond delay="0"/>
                                          </p:stCondLst>
                                        </p:cTn>
                                        <p:tgtEl>
                                          <p:spTgt spid="3078"/>
                                        </p:tgtEl>
                                        <p:attrNameLst>
                                          <p:attrName>style.visibility</p:attrName>
                                        </p:attrNameLst>
                                      </p:cBhvr>
                                      <p:to>
                                        <p:strVal val="visible"/>
                                      </p:to>
                                    </p:set>
                                    <p:animEffect transition="in" filter="plus(out)">
                                      <p:cBhvr>
                                        <p:cTn id="36" dur="2000"/>
                                        <p:tgtEl>
                                          <p:spTgt spid="307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082"/>
                                        </p:tgtEl>
                                        <p:attrNameLst>
                                          <p:attrName>style.visibility</p:attrName>
                                        </p:attrNameLst>
                                      </p:cBhvr>
                                      <p:to>
                                        <p:strVal val="visible"/>
                                      </p:to>
                                    </p:set>
                                    <p:animEffect transition="in" filter="wipe(left)">
                                      <p:cBhvr>
                                        <p:cTn id="41"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1631</TotalTime>
  <Words>1232</Words>
  <Application>Microsoft Office PowerPoint</Application>
  <PresentationFormat>Custom</PresentationFormat>
  <Paragraphs>52</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Organic</vt:lpstr>
      <vt:lpstr>PowerPoint Presentation</vt:lpstr>
      <vt:lpstr>Religion</vt:lpstr>
      <vt:lpstr>Education</vt:lpstr>
      <vt:lpstr>Food in Nigeria</vt:lpstr>
      <vt:lpstr>Entertainment</vt:lpstr>
      <vt:lpstr>Clothing</vt:lpstr>
      <vt:lpstr>Music</vt:lpstr>
      <vt:lpstr>Celebrations</vt:lpstr>
      <vt:lpstr>Language</vt:lpstr>
      <vt:lpstr>Architecture</vt:lpstr>
      <vt:lpstr>Mass Media</vt:lpstr>
      <vt:lpstr>art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Chang</dc:creator>
  <cp:lastModifiedBy>Johnson, Christopher</cp:lastModifiedBy>
  <cp:revision>129</cp:revision>
  <dcterms:created xsi:type="dcterms:W3CDTF">2015-10-24T18:13:29Z</dcterms:created>
  <dcterms:modified xsi:type="dcterms:W3CDTF">2015-11-12T14:04:14Z</dcterms:modified>
</cp:coreProperties>
</file>