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0" r:id="rId7"/>
    <p:sldId id="261" r:id="rId8"/>
    <p:sldId id="262" r:id="rId9"/>
    <p:sldId id="263" r:id="rId10"/>
    <p:sldId id="269" r:id="rId11"/>
    <p:sldId id="264" r:id="rId12"/>
    <p:sldId id="265" r:id="rId13"/>
    <p:sldId id="266" r:id="rId14"/>
    <p:sldId id="268"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C022"/>
    <a:srgbClr val="00DEB4"/>
    <a:srgbClr val="00FF99"/>
    <a:srgbClr val="0000FF"/>
    <a:srgbClr val="CC66FF"/>
    <a:srgbClr val="9999FF"/>
    <a:srgbClr val="9933FF"/>
    <a:srgbClr val="9900FF"/>
    <a:srgbClr val="FF33CC"/>
    <a:srgbClr val="68DA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138" autoAdjust="0"/>
    <p:restoredTop sz="99078" autoAdjust="0"/>
  </p:normalViewPr>
  <p:slideViewPr>
    <p:cSldViewPr>
      <p:cViewPr varScale="1">
        <p:scale>
          <a:sx n="74" d="100"/>
          <a:sy n="74" d="100"/>
        </p:scale>
        <p:origin x="-720" y="-102"/>
      </p:cViewPr>
      <p:guideLst>
        <p:guide orient="horz" pos="2160"/>
        <p:guide pos="2880"/>
      </p:guideLst>
    </p:cSldViewPr>
  </p:slideViewPr>
  <p:outlineViewPr>
    <p:cViewPr>
      <p:scale>
        <a:sx n="33" d="100"/>
        <a:sy n="33" d="100"/>
      </p:scale>
      <p:origin x="0" y="1803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675470-5129-4CB4-8E04-9E70548251C4}" type="datetimeFigureOut">
              <a:rPr lang="en-US" smtClean="0"/>
              <a:pPr/>
              <a:t>10/27/2010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C66F1-E39B-4FD1-A36D-53068A84AA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75470-5129-4CB4-8E04-9E70548251C4}" type="datetimeFigureOut">
              <a:rPr lang="en-US" smtClean="0"/>
              <a:pPr/>
              <a:t>10/27/2010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C66F1-E39B-4FD1-A36D-53068A84AA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75470-5129-4CB4-8E04-9E70548251C4}" type="datetimeFigureOut">
              <a:rPr lang="en-US" smtClean="0"/>
              <a:pPr/>
              <a:t>10/27/2010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C66F1-E39B-4FD1-A36D-53068A84AA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75470-5129-4CB4-8E04-9E70548251C4}" type="datetimeFigureOut">
              <a:rPr lang="en-US" smtClean="0"/>
              <a:pPr/>
              <a:t>10/27/2010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C66F1-E39B-4FD1-A36D-53068A84AA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675470-5129-4CB4-8E04-9E70548251C4}" type="datetimeFigureOut">
              <a:rPr lang="en-US" smtClean="0"/>
              <a:pPr/>
              <a:t>10/27/2010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C66F1-E39B-4FD1-A36D-53068A84AA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675470-5129-4CB4-8E04-9E70548251C4}" type="datetimeFigureOut">
              <a:rPr lang="en-US" smtClean="0"/>
              <a:pPr/>
              <a:t>10/27/2010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C66F1-E39B-4FD1-A36D-53068A84AA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675470-5129-4CB4-8E04-9E70548251C4}" type="datetimeFigureOut">
              <a:rPr lang="en-US" smtClean="0"/>
              <a:pPr/>
              <a:t>10/27/2010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7C66F1-E39B-4FD1-A36D-53068A84AA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675470-5129-4CB4-8E04-9E70548251C4}" type="datetimeFigureOut">
              <a:rPr lang="en-US" smtClean="0"/>
              <a:pPr/>
              <a:t>10/27/2010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7C66F1-E39B-4FD1-A36D-53068A84AA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75470-5129-4CB4-8E04-9E70548251C4}" type="datetimeFigureOut">
              <a:rPr lang="en-US" smtClean="0"/>
              <a:pPr/>
              <a:t>10/27/2010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7C66F1-E39B-4FD1-A36D-53068A84AA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75470-5129-4CB4-8E04-9E70548251C4}" type="datetimeFigureOut">
              <a:rPr lang="en-US" smtClean="0"/>
              <a:pPr/>
              <a:t>10/27/2010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C66F1-E39B-4FD1-A36D-53068A84AA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75470-5129-4CB4-8E04-9E70548251C4}" type="datetimeFigureOut">
              <a:rPr lang="en-US" smtClean="0"/>
              <a:pPr/>
              <a:t>10/27/2010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C66F1-E39B-4FD1-A36D-53068A84AA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75470-5129-4CB4-8E04-9E70548251C4}" type="datetimeFigureOut">
              <a:rPr lang="en-US" smtClean="0"/>
              <a:pPr/>
              <a:t>10/27/2010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C66F1-E39B-4FD1-A36D-53068A84AA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wmf"/><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55.gif"/><Relationship Id="rId3" Type="http://schemas.openxmlformats.org/officeDocument/2006/relationships/image" Target="../media/image50.wmf"/><Relationship Id="rId7"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2.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wmf"/></Relationships>
</file>

<file path=ppt/slides/_rels/slide13.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image" Target="../media/image63.jpeg"/><Relationship Id="rId7" Type="http://schemas.openxmlformats.org/officeDocument/2006/relationships/image" Target="../media/image67.wmf"/><Relationship Id="rId2" Type="http://schemas.openxmlformats.org/officeDocument/2006/relationships/image" Target="../media/image62.jpeg"/><Relationship Id="rId1" Type="http://schemas.openxmlformats.org/officeDocument/2006/relationships/slideLayout" Target="../slideLayouts/slideLayout4.xml"/><Relationship Id="rId6" Type="http://schemas.openxmlformats.org/officeDocument/2006/relationships/image" Target="../media/image66.gif"/><Relationship Id="rId5" Type="http://schemas.openxmlformats.org/officeDocument/2006/relationships/image" Target="../media/image65.jpeg"/><Relationship Id="rId4" Type="http://schemas.openxmlformats.org/officeDocument/2006/relationships/image" Target="../media/image64.jpeg"/></Relationships>
</file>

<file path=ppt/slides/_rels/slide14.x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74.jpeg"/><Relationship Id="rId2" Type="http://schemas.openxmlformats.org/officeDocument/2006/relationships/image" Target="../media/image69.wmf"/><Relationship Id="rId1" Type="http://schemas.openxmlformats.org/officeDocument/2006/relationships/slideLayout" Target="../slideLayouts/slideLayout2.xml"/><Relationship Id="rId6" Type="http://schemas.openxmlformats.org/officeDocument/2006/relationships/image" Target="../media/image73.wmf"/><Relationship Id="rId5" Type="http://schemas.openxmlformats.org/officeDocument/2006/relationships/image" Target="../media/image72.jpeg"/><Relationship Id="rId4" Type="http://schemas.openxmlformats.org/officeDocument/2006/relationships/image" Target="../media/image71.wmf"/></Relationships>
</file>

<file path=ppt/slides/_rels/slide15.xml.rels><?xml version="1.0" encoding="UTF-8" standalone="yes"?>
<Relationships xmlns="http://schemas.openxmlformats.org/package/2006/relationships"><Relationship Id="rId3" Type="http://schemas.openxmlformats.org/officeDocument/2006/relationships/hyperlink" Target="http://www.historyforkids.org/" TargetMode="External"/><Relationship Id="rId2" Type="http://schemas.openxmlformats.org/officeDocument/2006/relationships/hyperlink" Target="http://www.findarticles.com/" TargetMode="External"/><Relationship Id="rId1" Type="http://schemas.openxmlformats.org/officeDocument/2006/relationships/slideLayout" Target="../slideLayouts/slideLayout2.xml"/><Relationship Id="rId5" Type="http://schemas.openxmlformats.org/officeDocument/2006/relationships/hyperlink" Target="http://www.ehow.com/" TargetMode="External"/><Relationship Id="rId4" Type="http://schemas.openxmlformats.org/officeDocument/2006/relationships/hyperlink" Target="http://www.mapsofworld.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6.wmf"/><Relationship Id="rId7" Type="http://schemas.openxmlformats.org/officeDocument/2006/relationships/image" Target="../media/image9.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jpeg"/><Relationship Id="rId4" Type="http://schemas.openxmlformats.org/officeDocument/2006/relationships/hyperlink" Target="http://www.google.com/imgres?imgurl=http://www.copticnews.co.uk/Coptic%20Cross.gif&amp;imgrefurl=http://www.copticnews.co.uk/&amp;usg=__VKcM1t3lLD23aw3oQB6C-WTnrJw=&amp;h=609&amp;w=609&amp;sz=14&amp;hl=en&amp;start=11&amp;zoom=1&amp;itbs=1&amp;tbnid=NJLyahYxZwu2wM:&amp;tbnh=136&amp;tbnw=136&amp;prev=/images?q=Coptic+cross&amp;hl=en&amp;safe=active&amp;gbv=2&amp;tbs=isch:1" TargetMode="External"/><Relationship Id="rId9" Type="http://schemas.openxmlformats.org/officeDocument/2006/relationships/image" Target="../media/image11.wmf"/></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wmf"/><Relationship Id="rId1" Type="http://schemas.openxmlformats.org/officeDocument/2006/relationships/slideLayout" Target="../slideLayouts/slideLayout4.xml"/><Relationship Id="rId5" Type="http://schemas.openxmlformats.org/officeDocument/2006/relationships/image" Target="../media/image15.gif"/><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image" Target="../media/image35.jpe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wmf"/><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image" Target="../media/image40.jpe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2.xml"/><Relationship Id="rId4" Type="http://schemas.openxmlformats.org/officeDocument/2006/relationships/image" Target="../media/image44.gif"/></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8" name="Picture 4" descr="http://www.thehdroom.com/images/news/4099b.jpg"/>
          <p:cNvPicPr>
            <a:picLocks noChangeAspect="1" noChangeArrowheads="1"/>
          </p:cNvPicPr>
          <p:nvPr/>
        </p:nvPicPr>
        <p:blipFill>
          <a:blip r:embed="rId3" cstate="print"/>
          <a:srcRect/>
          <a:stretch>
            <a:fillRect/>
          </a:stretch>
        </p:blipFill>
        <p:spPr bwMode="auto">
          <a:xfrm>
            <a:off x="0" y="0"/>
            <a:ext cx="4575090" cy="3657600"/>
          </a:xfrm>
          <a:prstGeom prst="rect">
            <a:avLst/>
          </a:prstGeom>
          <a:noFill/>
        </p:spPr>
      </p:pic>
      <p:pic>
        <p:nvPicPr>
          <p:cNvPr id="1030" name="Picture 6" descr="http://www.crystalinks.com/hieroglyphs3.jpg"/>
          <p:cNvPicPr>
            <a:picLocks noChangeAspect="1" noChangeArrowheads="1"/>
          </p:cNvPicPr>
          <p:nvPr/>
        </p:nvPicPr>
        <p:blipFill>
          <a:blip r:embed="rId4" cstate="print"/>
          <a:srcRect/>
          <a:stretch>
            <a:fillRect/>
          </a:stretch>
        </p:blipFill>
        <p:spPr bwMode="auto">
          <a:xfrm>
            <a:off x="4526643" y="3657600"/>
            <a:ext cx="4617357" cy="3200400"/>
          </a:xfrm>
          <a:prstGeom prst="rect">
            <a:avLst/>
          </a:prstGeom>
          <a:noFill/>
        </p:spPr>
      </p:pic>
      <p:sp>
        <p:nvSpPr>
          <p:cNvPr id="1026" name="WordArt 2"/>
          <p:cNvSpPr>
            <a:spLocks noChangeArrowheads="1" noChangeShapeType="1" noTextEdit="1"/>
          </p:cNvSpPr>
          <p:nvPr/>
        </p:nvSpPr>
        <p:spPr bwMode="auto">
          <a:xfrm>
            <a:off x="1219200" y="914400"/>
            <a:ext cx="7010400" cy="2667000"/>
          </a:xfrm>
          <a:prstGeom prst="rect">
            <a:avLst/>
          </a:prstGeom>
        </p:spPr>
        <p:txBody>
          <a:bodyPr wrap="none" fromWordArt="1">
            <a:prstTxWarp prst="textInflateTop">
              <a:avLst/>
            </a:prstTxWarp>
          </a:bodyPr>
          <a:lstStyle/>
          <a:p>
            <a:pPr algn="ctr" rtl="0"/>
            <a:r>
              <a:rPr lang="en-US" sz="7200" kern="10" spc="0" dirty="0" smtClean="0">
                <a:ln w="12700" algn="ctr">
                  <a:solidFill>
                    <a:srgbClr val="F0CB2C"/>
                  </a:solidFill>
                  <a:round/>
                  <a:headEnd/>
                  <a:tailEnd/>
                </a:ln>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1"/>
                  <a:tileRect/>
                </a:gradFill>
                <a:effectLst>
                  <a:outerShdw dist="53882" dir="2700000" algn="ctr" rotWithShape="0">
                    <a:srgbClr val="0000FF"/>
                  </a:outerShdw>
                </a:effectLst>
                <a:latin typeface="Futura XBlk BT"/>
              </a:rPr>
              <a:t>All About Egypt</a:t>
            </a:r>
            <a:endParaRPr lang="en-US" sz="7200" kern="10" spc="0" dirty="0">
              <a:ln w="12700" algn="ctr">
                <a:solidFill>
                  <a:srgbClr val="F0CB2C"/>
                </a:solidFill>
                <a:round/>
                <a:headEnd/>
                <a:tailEnd/>
              </a:ln>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1"/>
                <a:tileRect/>
              </a:gradFill>
              <a:effectLst>
                <a:outerShdw dist="53882" dir="2700000" algn="ctr" rotWithShape="0">
                  <a:srgbClr val="0000FF"/>
                </a:outerShdw>
              </a:effectLst>
              <a:latin typeface="Futura XBlk BT"/>
            </a:endParaRPr>
          </a:p>
        </p:txBody>
      </p:sp>
      <p:sp>
        <p:nvSpPr>
          <p:cNvPr id="1031" name="WordArt 7" descr="5%"/>
          <p:cNvSpPr>
            <a:spLocks noChangeArrowheads="1" noChangeShapeType="1" noTextEdit="1"/>
          </p:cNvSpPr>
          <p:nvPr/>
        </p:nvSpPr>
        <p:spPr bwMode="auto">
          <a:xfrm>
            <a:off x="1981200" y="4800600"/>
            <a:ext cx="5562600" cy="962025"/>
          </a:xfrm>
          <a:prstGeom prst="rect">
            <a:avLst/>
          </a:prstGeom>
        </p:spPr>
        <p:txBody>
          <a:bodyPr wrap="none" fromWordArt="1">
            <a:prstTxWarp prst="textPlain">
              <a:avLst>
                <a:gd name="adj" fmla="val 50000"/>
              </a:avLst>
            </a:prstTxWarp>
          </a:bodyPr>
          <a:lstStyle/>
          <a:p>
            <a:pPr algn="ctr" rtl="0"/>
            <a:endParaRPr lang="en-US" sz="4800" kern="10" spc="0" dirty="0">
              <a:ln w="9525">
                <a:noFill/>
                <a:round/>
                <a:headEnd/>
                <a:tailEnd/>
              </a:ln>
              <a:gradFill>
                <a:gsLst>
                  <a:gs pos="0">
                    <a:srgbClr val="FFCC29"/>
                  </a:gs>
                  <a:gs pos="12000">
                    <a:srgbClr val="E6D78A"/>
                  </a:gs>
                  <a:gs pos="33000">
                    <a:srgbClr val="CDB55F"/>
                  </a:gs>
                  <a:gs pos="45000">
                    <a:srgbClr val="E6D78A"/>
                  </a:gs>
                  <a:gs pos="77000">
                    <a:srgbClr val="C7AC4C"/>
                  </a:gs>
                  <a:gs pos="100000">
                    <a:srgbClr val="E6DCAC"/>
                  </a:gs>
                </a:gsLst>
                <a:lin ang="3600000" scaled="0"/>
              </a:gradFill>
              <a:effectLst>
                <a:outerShdw dist="35921" dir="2700000" algn="ctr" rotWithShape="0">
                  <a:srgbClr val="C0C0C0">
                    <a:alpha val="80000"/>
                  </a:srgbClr>
                </a:outerShdw>
              </a:effectLst>
              <a:latin typeface="Futura XBlk BT"/>
            </a:endParaRPr>
          </a:p>
        </p:txBody>
      </p:sp>
      <p:sp>
        <p:nvSpPr>
          <p:cNvPr id="2" name="WordArt 2"/>
          <p:cNvSpPr>
            <a:spLocks noChangeArrowheads="1" noChangeShapeType="1" noTextEdit="1"/>
          </p:cNvSpPr>
          <p:nvPr/>
        </p:nvSpPr>
        <p:spPr bwMode="auto">
          <a:xfrm>
            <a:off x="1905000" y="4419600"/>
            <a:ext cx="5791200" cy="1524000"/>
          </a:xfrm>
          <a:prstGeom prst="rect">
            <a:avLst/>
          </a:prstGeom>
          <a:blipFill>
            <a:blip r:embed="rId5" cstate="print"/>
            <a:tile tx="0" ty="0" sx="100000" sy="100000" flip="none" algn="tl"/>
          </a:blipFill>
        </p:spPr>
        <p:txBody>
          <a:bodyPr wrap="none" fromWordArt="1">
            <a:prstTxWarp prst="textPlain">
              <a:avLst>
                <a:gd name="adj" fmla="val 50000"/>
              </a:avLst>
            </a:prstTxWarp>
          </a:bodyPr>
          <a:lstStyle/>
          <a:p>
            <a:pPr algn="ctr" rtl="0"/>
            <a:r>
              <a:rPr lang="en-US" sz="6000" kern="10" spc="0" dirty="0" smtClean="0">
                <a:ln w="9525">
                  <a:no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5400000" scaled="0"/>
                </a:gradFill>
                <a:effectLst>
                  <a:outerShdw dist="35921" dir="2700000" algn="ctr" rotWithShape="0">
                    <a:srgbClr val="C0C0C0">
                      <a:alpha val="80000"/>
                    </a:srgbClr>
                  </a:outerShdw>
                </a:effectLst>
                <a:latin typeface="Futura XBlk BT"/>
              </a:rPr>
              <a:t> By: Shine Lee </a:t>
            </a:r>
            <a:endParaRPr lang="en-US" sz="6000" kern="10" spc="0" dirty="0">
              <a:ln w="9525">
                <a:no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5400000" scaled="0"/>
              </a:gradFill>
              <a:effectLst>
                <a:outerShdw dist="35921" dir="2700000" algn="ctr" rotWithShape="0">
                  <a:srgbClr val="C0C0C0">
                    <a:alpha val="80000"/>
                  </a:srgbClr>
                </a:outerShdw>
              </a:effectLst>
              <a:latin typeface="Futura XBlk B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543800" cy="1219200"/>
          </a:xfrm>
        </p:spPr>
        <p:txBody>
          <a:bodyPr>
            <a:normAutofit fontScale="90000"/>
          </a:bodyPr>
          <a:lstStyle/>
          <a:p>
            <a:r>
              <a:rPr lang="en-US" sz="3900" u="sng" dirty="0" smtClean="0">
                <a:latin typeface="Humanst521 BT" pitchFamily="34" charset="0"/>
              </a:rPr>
              <a:t>Celebrations continued</a:t>
            </a:r>
            <a:r>
              <a:rPr lang="en-US" sz="3900" dirty="0" smtClean="0">
                <a:latin typeface="Humanst521 BT" pitchFamily="34" charset="0"/>
              </a:rPr>
              <a:t>:  Religious Holidays</a:t>
            </a:r>
            <a:endParaRPr lang="en-US" sz="3900" dirty="0">
              <a:latin typeface="Humanst521 BT" pitchFamily="34" charset="0"/>
            </a:endParaRPr>
          </a:p>
        </p:txBody>
      </p:sp>
      <p:sp>
        <p:nvSpPr>
          <p:cNvPr id="3" name="Content Placeholder 2"/>
          <p:cNvSpPr>
            <a:spLocks noGrp="1"/>
          </p:cNvSpPr>
          <p:nvPr>
            <p:ph idx="1"/>
          </p:nvPr>
        </p:nvSpPr>
        <p:spPr>
          <a:xfrm>
            <a:off x="457200" y="1219200"/>
            <a:ext cx="8229600" cy="3428999"/>
          </a:xfrm>
        </p:spPr>
        <p:txBody>
          <a:bodyPr>
            <a:normAutofit lnSpcReduction="10000"/>
          </a:bodyPr>
          <a:lstStyle/>
          <a:p>
            <a:r>
              <a:rPr lang="en-US" sz="2600" dirty="0" smtClean="0">
                <a:latin typeface="Humanst521 BT" pitchFamily="34" charset="0"/>
                <a:ea typeface="PMingLiU" pitchFamily="18" charset="-120"/>
              </a:rPr>
              <a:t> Many people also celebrate religious holidays.  The Muslims that live in Egypt celebrate holidays such as Ramadan and Eid Al-</a:t>
            </a:r>
            <a:r>
              <a:rPr lang="en-US" sz="2600" dirty="0" err="1" smtClean="0">
                <a:latin typeface="Humanst521 BT" pitchFamily="34" charset="0"/>
                <a:ea typeface="PMingLiU" pitchFamily="18" charset="-120"/>
              </a:rPr>
              <a:t>Fitr</a:t>
            </a:r>
            <a:r>
              <a:rPr lang="en-US" sz="2600" dirty="0" smtClean="0">
                <a:latin typeface="Humanst521 BT" pitchFamily="34" charset="0"/>
                <a:ea typeface="PMingLiU" pitchFamily="18" charset="-120"/>
              </a:rPr>
              <a:t>.  During Ramadan, the Muslims would fast from sunrise to sunset.  They would eat and drink before sleeping, and before the sun rose.  Eid Al-</a:t>
            </a:r>
            <a:r>
              <a:rPr lang="en-US" sz="2600" dirty="0" err="1" smtClean="0">
                <a:latin typeface="Humanst521 BT" pitchFamily="34" charset="0"/>
                <a:ea typeface="PMingLiU" pitchFamily="18" charset="-120"/>
              </a:rPr>
              <a:t>Fitr</a:t>
            </a:r>
            <a:r>
              <a:rPr lang="en-US" sz="2600" dirty="0" smtClean="0">
                <a:latin typeface="Humanst521 BT" pitchFamily="34" charset="0"/>
                <a:ea typeface="PMingLiU" pitchFamily="18" charset="-120"/>
              </a:rPr>
              <a:t> was the celebration of the end of Ramadan. After Ramadan ended, vast feasts would be held at mosques.  These were some of the celebrations that were held in Egypt.  </a:t>
            </a:r>
            <a:endParaRPr lang="en-US" sz="2600" dirty="0"/>
          </a:p>
        </p:txBody>
      </p:sp>
      <p:pic>
        <p:nvPicPr>
          <p:cNvPr id="1029" name="Picture 5" descr="C:\Documents and Settings\Shine\Local Settings\Temporary Internet Files\Content.IE5\TODBZ87B\MC900434299[1].wmf"/>
          <p:cNvPicPr>
            <a:picLocks noChangeAspect="1" noChangeArrowheads="1"/>
          </p:cNvPicPr>
          <p:nvPr/>
        </p:nvPicPr>
        <p:blipFill>
          <a:blip r:embed="rId2" cstate="print"/>
          <a:srcRect/>
          <a:stretch>
            <a:fillRect/>
          </a:stretch>
        </p:blipFill>
        <p:spPr bwMode="auto">
          <a:xfrm>
            <a:off x="8077200" y="152400"/>
            <a:ext cx="873125" cy="838200"/>
          </a:xfrm>
          <a:prstGeom prst="rect">
            <a:avLst/>
          </a:prstGeom>
          <a:noFill/>
        </p:spPr>
      </p:pic>
      <p:pic>
        <p:nvPicPr>
          <p:cNvPr id="1030" name="Picture 6" descr="C:\Documents and Settings\Shine\Local Settings\Temporary Internet Files\Content.IE5\YI43FOK7\MC900186264[1].wmf"/>
          <p:cNvPicPr>
            <a:picLocks noChangeAspect="1" noChangeArrowheads="1"/>
          </p:cNvPicPr>
          <p:nvPr/>
        </p:nvPicPr>
        <p:blipFill>
          <a:blip r:embed="rId3" cstate="print"/>
          <a:srcRect/>
          <a:stretch>
            <a:fillRect/>
          </a:stretch>
        </p:blipFill>
        <p:spPr bwMode="auto">
          <a:xfrm>
            <a:off x="152400" y="152400"/>
            <a:ext cx="931127" cy="838200"/>
          </a:xfrm>
          <a:prstGeom prst="rect">
            <a:avLst/>
          </a:prstGeom>
          <a:noFill/>
        </p:spPr>
      </p:pic>
      <p:pic>
        <p:nvPicPr>
          <p:cNvPr id="1032" name="Picture 8" descr="C:\Documents and Settings\Shine\Local Settings\Temporary Internet Files\Content.IE5\LN0PZ6WR\MC900436309[1].png"/>
          <p:cNvPicPr>
            <a:picLocks noChangeAspect="1" noChangeArrowheads="1"/>
          </p:cNvPicPr>
          <p:nvPr/>
        </p:nvPicPr>
        <p:blipFill>
          <a:blip r:embed="rId4" cstate="print"/>
          <a:srcRect/>
          <a:stretch>
            <a:fillRect/>
          </a:stretch>
        </p:blipFill>
        <p:spPr bwMode="auto">
          <a:xfrm>
            <a:off x="152400" y="5410200"/>
            <a:ext cx="1447800" cy="1447800"/>
          </a:xfrm>
          <a:prstGeom prst="rect">
            <a:avLst/>
          </a:prstGeom>
          <a:noFill/>
        </p:spPr>
      </p:pic>
      <p:pic>
        <p:nvPicPr>
          <p:cNvPr id="1033" name="Picture 9" descr="C:\Documents and Settings\Shine\Local Settings\Temporary Internet Files\Content.IE5\YI43FOK7\MC900433464[1].wmf"/>
          <p:cNvPicPr>
            <a:picLocks noChangeAspect="1" noChangeArrowheads="1"/>
          </p:cNvPicPr>
          <p:nvPr/>
        </p:nvPicPr>
        <p:blipFill>
          <a:blip r:embed="rId5" cstate="print"/>
          <a:srcRect/>
          <a:stretch>
            <a:fillRect/>
          </a:stretch>
        </p:blipFill>
        <p:spPr bwMode="auto">
          <a:xfrm>
            <a:off x="8077200" y="5410200"/>
            <a:ext cx="919677" cy="1231900"/>
          </a:xfrm>
          <a:prstGeom prst="rect">
            <a:avLst/>
          </a:prstGeom>
          <a:noFill/>
        </p:spPr>
      </p:pic>
      <p:pic>
        <p:nvPicPr>
          <p:cNvPr id="12" name="Content Placeholder 3" descr="Egyptians praying during Ramadan"/>
          <p:cNvPicPr>
            <a:picLocks/>
          </p:cNvPicPr>
          <p:nvPr/>
        </p:nvPicPr>
        <p:blipFill>
          <a:blip r:embed="rId6" cstate="print"/>
          <a:srcRect/>
          <a:stretch>
            <a:fillRect/>
          </a:stretch>
        </p:blipFill>
        <p:spPr bwMode="auto">
          <a:xfrm>
            <a:off x="1828800" y="4191000"/>
            <a:ext cx="56388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715000" cy="792162"/>
          </a:xfrm>
        </p:spPr>
        <p:txBody>
          <a:bodyPr>
            <a:normAutofit/>
          </a:bodyPr>
          <a:lstStyle/>
          <a:p>
            <a:r>
              <a:rPr lang="en-US" dirty="0" smtClean="0">
                <a:latin typeface="Papyrus" pitchFamily="66" charset="0"/>
              </a:rPr>
              <a:t>What’s their language?</a:t>
            </a:r>
            <a:endParaRPr lang="en-US" dirty="0">
              <a:latin typeface="Papyrus" pitchFamily="66" charset="0"/>
            </a:endParaRPr>
          </a:p>
        </p:txBody>
      </p:sp>
      <p:sp>
        <p:nvSpPr>
          <p:cNvPr id="3" name="Content Placeholder 2"/>
          <p:cNvSpPr>
            <a:spLocks noGrp="1"/>
          </p:cNvSpPr>
          <p:nvPr>
            <p:ph sz="half" idx="1"/>
          </p:nvPr>
        </p:nvSpPr>
        <p:spPr>
          <a:xfrm>
            <a:off x="228600" y="838200"/>
            <a:ext cx="3810000" cy="5562600"/>
          </a:xfrm>
        </p:spPr>
        <p:txBody>
          <a:bodyPr>
            <a:noAutofit/>
          </a:bodyPr>
          <a:lstStyle/>
          <a:p>
            <a:pPr>
              <a:buSzPct val="150000"/>
              <a:buBlip>
                <a:blip r:embed="rId3"/>
              </a:buBlip>
            </a:pPr>
            <a:r>
              <a:rPr lang="en-US" sz="1850" b="1" dirty="0" smtClean="0">
                <a:latin typeface="Papyrus" pitchFamily="66" charset="0"/>
              </a:rPr>
              <a:t>Long ago, in Egypt, the ancient Egyptian’s alphabet was in the form of hieroglyphs. The Egyptians would call the hieroglyphs “Words of the Gods.”</a:t>
            </a:r>
          </a:p>
          <a:p>
            <a:pPr>
              <a:buSzPct val="150000"/>
              <a:buBlip>
                <a:blip r:embed="rId3"/>
              </a:buBlip>
            </a:pPr>
            <a:r>
              <a:rPr lang="en-US" sz="1850" b="1" dirty="0" smtClean="0">
                <a:latin typeface="Papyrus" pitchFamily="66" charset="0"/>
              </a:rPr>
              <a:t>Because the hieroglyph vocabulary size was so big, the language was very hard to understand and master.</a:t>
            </a:r>
          </a:p>
          <a:p>
            <a:pPr>
              <a:buSzPct val="150000"/>
              <a:buBlip>
                <a:blip r:embed="rId3"/>
              </a:buBlip>
            </a:pPr>
            <a:r>
              <a:rPr lang="en-US" sz="1850" b="1" dirty="0" smtClean="0">
                <a:latin typeface="Papyrus" pitchFamily="66" charset="0"/>
              </a:rPr>
              <a:t>The Egyptians would write things using pens made of reeds, and ink made of soot and water.  They would write it down on papyrus, a paper-like material from the papyrus plant.</a:t>
            </a:r>
          </a:p>
          <a:p>
            <a:pPr>
              <a:buSzPct val="150000"/>
              <a:buBlip>
                <a:blip r:embed="rId3"/>
              </a:buBlip>
            </a:pPr>
            <a:r>
              <a:rPr lang="en-US" sz="1850" b="1" dirty="0" smtClean="0">
                <a:latin typeface="Papyrus" pitchFamily="66" charset="0"/>
              </a:rPr>
              <a:t>Today, the language of Egypt is  Arabic.  It is written and read from right to left.</a:t>
            </a:r>
            <a:endParaRPr lang="en-US" sz="1850" b="1" dirty="0">
              <a:latin typeface="Papyrus" pitchFamily="66" charset="0"/>
            </a:endParaRPr>
          </a:p>
        </p:txBody>
      </p:sp>
      <p:pic>
        <p:nvPicPr>
          <p:cNvPr id="8" name="Content Placeholder 3" descr="Photo: Ankh-shaped mirror case"/>
          <p:cNvPicPr>
            <a:picLocks/>
          </p:cNvPicPr>
          <p:nvPr/>
        </p:nvPicPr>
        <p:blipFill>
          <a:blip r:embed="rId4" cstate="print"/>
          <a:srcRect/>
          <a:stretch>
            <a:fillRect/>
          </a:stretch>
        </p:blipFill>
        <p:spPr bwMode="auto">
          <a:xfrm rot="805147">
            <a:off x="5997412" y="714852"/>
            <a:ext cx="2434897" cy="1822947"/>
          </a:xfrm>
          <a:prstGeom prst="rect">
            <a:avLst/>
          </a:prstGeom>
          <a:noFill/>
          <a:ln w="9525">
            <a:noFill/>
            <a:miter lim="800000"/>
            <a:headEnd/>
            <a:tailEnd/>
          </a:ln>
        </p:spPr>
      </p:pic>
      <p:cxnSp>
        <p:nvCxnSpPr>
          <p:cNvPr id="10" name="Straight Arrow Connector 9"/>
          <p:cNvCxnSpPr/>
          <p:nvPr/>
        </p:nvCxnSpPr>
        <p:spPr>
          <a:xfrm rot="5400000">
            <a:off x="7353300" y="495300"/>
            <a:ext cx="609600" cy="3810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932191">
            <a:off x="7101289" y="95763"/>
            <a:ext cx="1903362" cy="369332"/>
          </a:xfrm>
          <a:prstGeom prst="rect">
            <a:avLst/>
          </a:prstGeom>
          <a:noFill/>
        </p:spPr>
        <p:txBody>
          <a:bodyPr wrap="square" rtlCol="0">
            <a:spAutoFit/>
          </a:bodyPr>
          <a:lstStyle/>
          <a:p>
            <a:pPr algn="ctr"/>
            <a:r>
              <a:rPr lang="en-US" dirty="0" smtClean="0"/>
              <a:t>Symbol for Life</a:t>
            </a:r>
            <a:endParaRPr lang="en-US" dirty="0"/>
          </a:p>
        </p:txBody>
      </p:sp>
      <p:pic>
        <p:nvPicPr>
          <p:cNvPr id="1028" name="Picture 4" descr="http://library.thinkquest.org/26223/images/Hieroglyphs.jpg"/>
          <p:cNvPicPr>
            <a:picLocks noChangeAspect="1" noChangeArrowheads="1"/>
          </p:cNvPicPr>
          <p:nvPr/>
        </p:nvPicPr>
        <p:blipFill>
          <a:blip r:embed="rId5" cstate="print"/>
          <a:srcRect/>
          <a:stretch>
            <a:fillRect/>
          </a:stretch>
        </p:blipFill>
        <p:spPr bwMode="auto">
          <a:xfrm rot="20714867">
            <a:off x="4077553" y="1496537"/>
            <a:ext cx="2413274" cy="1815349"/>
          </a:xfrm>
          <a:prstGeom prst="rect">
            <a:avLst/>
          </a:prstGeom>
          <a:noFill/>
        </p:spPr>
      </p:pic>
      <p:pic>
        <p:nvPicPr>
          <p:cNvPr id="1030" name="Picture 6" descr="http://www.col-ed.org/echo2002/Indiginous%20Webguide/Hieroglyphs.jpg"/>
          <p:cNvPicPr>
            <a:picLocks noChangeAspect="1" noChangeArrowheads="1"/>
          </p:cNvPicPr>
          <p:nvPr/>
        </p:nvPicPr>
        <p:blipFill>
          <a:blip r:embed="rId6" cstate="print"/>
          <a:srcRect/>
          <a:stretch>
            <a:fillRect/>
          </a:stretch>
        </p:blipFill>
        <p:spPr bwMode="auto">
          <a:xfrm rot="1436272">
            <a:off x="6296178" y="2722875"/>
            <a:ext cx="2163883" cy="1821045"/>
          </a:xfrm>
          <a:prstGeom prst="rect">
            <a:avLst/>
          </a:prstGeom>
          <a:noFill/>
        </p:spPr>
      </p:pic>
      <p:pic>
        <p:nvPicPr>
          <p:cNvPr id="4" name="Picture 4" descr="http://upload.wikimedia.org/wikipedia/commons/1/12/Papyrus_plant.jpg"/>
          <p:cNvPicPr>
            <a:picLocks noChangeAspect="1" noChangeArrowheads="1"/>
          </p:cNvPicPr>
          <p:nvPr/>
        </p:nvPicPr>
        <p:blipFill>
          <a:blip r:embed="rId7" cstate="print"/>
          <a:srcRect/>
          <a:stretch>
            <a:fillRect/>
          </a:stretch>
        </p:blipFill>
        <p:spPr bwMode="auto">
          <a:xfrm rot="20252144">
            <a:off x="4369388" y="3627182"/>
            <a:ext cx="2185823" cy="1766627"/>
          </a:xfrm>
          <a:prstGeom prst="rect">
            <a:avLst/>
          </a:prstGeom>
          <a:noFill/>
        </p:spPr>
      </p:pic>
      <p:pic>
        <p:nvPicPr>
          <p:cNvPr id="1032" name="Picture 8" descr="http://playandlearn.org/images/alpha1.gif"/>
          <p:cNvPicPr>
            <a:picLocks noChangeAspect="1" noChangeArrowheads="1"/>
          </p:cNvPicPr>
          <p:nvPr/>
        </p:nvPicPr>
        <p:blipFill>
          <a:blip r:embed="rId8" cstate="print"/>
          <a:srcRect/>
          <a:stretch>
            <a:fillRect/>
          </a:stretch>
        </p:blipFill>
        <p:spPr bwMode="auto">
          <a:xfrm rot="1181037">
            <a:off x="6538584" y="4761387"/>
            <a:ext cx="1853173" cy="159207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5943600" cy="1173162"/>
          </a:xfrm>
        </p:spPr>
        <p:txBody>
          <a:bodyPr>
            <a:normAutofit fontScale="90000"/>
          </a:bodyPr>
          <a:lstStyle/>
          <a:p>
            <a:r>
              <a:rPr lang="en-US" u="sng" dirty="0" smtClean="0">
                <a:solidFill>
                  <a:srgbClr val="00B050"/>
                </a:solidFill>
                <a:uFill>
                  <a:solidFill>
                    <a:srgbClr val="00FF99"/>
                  </a:solidFill>
                </a:uFill>
                <a:latin typeface="Comic Sans MS" pitchFamily="66" charset="0"/>
              </a:rPr>
              <a:t>Architecture of Egypt</a:t>
            </a:r>
            <a:endParaRPr lang="en-US" u="sng" dirty="0">
              <a:solidFill>
                <a:srgbClr val="00B050"/>
              </a:solidFill>
              <a:uFill>
                <a:solidFill>
                  <a:srgbClr val="00FF99"/>
                </a:solidFill>
              </a:uFill>
              <a:latin typeface="Comic Sans MS" pitchFamily="66" charset="0"/>
            </a:endParaRPr>
          </a:p>
        </p:txBody>
      </p:sp>
      <p:sp>
        <p:nvSpPr>
          <p:cNvPr id="5" name="Content Placeholder 4"/>
          <p:cNvSpPr>
            <a:spLocks noGrp="1"/>
          </p:cNvSpPr>
          <p:nvPr>
            <p:ph idx="1"/>
          </p:nvPr>
        </p:nvSpPr>
        <p:spPr>
          <a:xfrm>
            <a:off x="381000" y="1600200"/>
            <a:ext cx="8153400" cy="3733799"/>
          </a:xfrm>
        </p:spPr>
        <p:txBody>
          <a:bodyPr>
            <a:normAutofit fontScale="55000" lnSpcReduction="20000"/>
          </a:bodyPr>
          <a:lstStyle/>
          <a:p>
            <a:r>
              <a:rPr lang="en-US" dirty="0" smtClean="0">
                <a:latin typeface="Comic Sans MS" pitchFamily="66" charset="0"/>
              </a:rPr>
              <a:t>  During the time of the Ancient Egyptians, most of their buildings and architecture were made of stone.  An example of one of the famous structures the Egyptians built is, the Great Pyramids.  This famous landmark was built by the Ancient Egyptian slaves.  The slaves were instructed by the pharaoh, to build a pyramid.  So, they had to use a special technique, to drag blocks of stone (that each weighed tons), and assemble them.</a:t>
            </a:r>
          </a:p>
          <a:p>
            <a:r>
              <a:rPr lang="en-US" dirty="0" smtClean="0">
                <a:latin typeface="Comic Sans MS" pitchFamily="66" charset="0"/>
              </a:rPr>
              <a:t>  In all, the Ancient Egyptians built many famous and grand architectural structures.  Some are:  The Great Pyramids, the Sphinx of Giza, and more.</a:t>
            </a:r>
          </a:p>
          <a:p>
            <a:r>
              <a:rPr lang="en-US" dirty="0" smtClean="0">
                <a:latin typeface="Comic Sans MS" pitchFamily="66" charset="0"/>
              </a:rPr>
              <a:t>    Today, in modern Egypt, the architectural styles are slowly becoming eco-friendly.  The construction materials are selected to blend in with the ecosystem, without damaging anything.</a:t>
            </a:r>
          </a:p>
          <a:p>
            <a:r>
              <a:rPr lang="en-US" dirty="0" smtClean="0">
                <a:latin typeface="Comic Sans MS" pitchFamily="66" charset="0"/>
              </a:rPr>
              <a:t>    Also, because of the Islamic influence, there are many mosques in Egypt.  The mosques are wonderful tourist attractions for everyone.</a:t>
            </a:r>
            <a:endParaRPr lang="en-US" dirty="0">
              <a:latin typeface="Comic Sans MS" pitchFamily="66" charset="0"/>
            </a:endParaRPr>
          </a:p>
        </p:txBody>
      </p:sp>
      <p:pic>
        <p:nvPicPr>
          <p:cNvPr id="2051" name="Picture 3" descr="C:\Documents and Settings\Shine\Local Settings\Temporary Internet Files\Content.IE5\HPC72I4Y\MP900400795[1].jpg"/>
          <p:cNvPicPr>
            <a:picLocks noChangeAspect="1" noChangeArrowheads="1"/>
          </p:cNvPicPr>
          <p:nvPr/>
        </p:nvPicPr>
        <p:blipFill>
          <a:blip r:embed="rId2" cstate="print"/>
          <a:srcRect/>
          <a:stretch>
            <a:fillRect/>
          </a:stretch>
        </p:blipFill>
        <p:spPr bwMode="auto">
          <a:xfrm>
            <a:off x="7391400" y="0"/>
            <a:ext cx="1752600" cy="1606296"/>
          </a:xfrm>
          <a:prstGeom prst="rect">
            <a:avLst/>
          </a:prstGeom>
          <a:noFill/>
        </p:spPr>
      </p:pic>
      <p:pic>
        <p:nvPicPr>
          <p:cNvPr id="6" name="Picture 7" descr="C:\Documents and Settings\Shine\Local Settings\Temporary Internet Files\Content.IE5\IW4IVTLS\MP900403812[1].jpg"/>
          <p:cNvPicPr>
            <a:picLocks noChangeAspect="1" noChangeArrowheads="1"/>
          </p:cNvPicPr>
          <p:nvPr/>
        </p:nvPicPr>
        <p:blipFill>
          <a:blip r:embed="rId3" cstate="print"/>
          <a:srcRect/>
          <a:stretch>
            <a:fillRect/>
          </a:stretch>
        </p:blipFill>
        <p:spPr bwMode="auto">
          <a:xfrm>
            <a:off x="0" y="0"/>
            <a:ext cx="1828800" cy="1524000"/>
          </a:xfrm>
          <a:prstGeom prst="rect">
            <a:avLst/>
          </a:prstGeom>
          <a:noFill/>
        </p:spPr>
      </p:pic>
      <p:pic>
        <p:nvPicPr>
          <p:cNvPr id="3075" name="Picture 3" descr="C:\Documents and Settings\Shine\Local Settings\Temporary Internet Files\Content.IE5\MZSPCV3F\MC900436624[1].wmf"/>
          <p:cNvPicPr>
            <a:picLocks noChangeAspect="1" noChangeArrowheads="1"/>
          </p:cNvPicPr>
          <p:nvPr/>
        </p:nvPicPr>
        <p:blipFill>
          <a:blip r:embed="rId4" cstate="print"/>
          <a:srcRect/>
          <a:stretch>
            <a:fillRect/>
          </a:stretch>
        </p:blipFill>
        <p:spPr bwMode="auto">
          <a:xfrm flipH="1">
            <a:off x="6781800" y="5290457"/>
            <a:ext cx="2057400" cy="1567543"/>
          </a:xfrm>
          <a:prstGeom prst="rect">
            <a:avLst/>
          </a:prstGeom>
          <a:noFill/>
        </p:spPr>
      </p:pic>
      <p:pic>
        <p:nvPicPr>
          <p:cNvPr id="4098" name="Picture 2" descr="http://www.egyptrays.com/resources/_wsb_481x403_mosque$2520v4.jpg"/>
          <p:cNvPicPr>
            <a:picLocks noChangeAspect="1" noChangeArrowheads="1"/>
          </p:cNvPicPr>
          <p:nvPr/>
        </p:nvPicPr>
        <p:blipFill>
          <a:blip r:embed="rId5" cstate="print"/>
          <a:srcRect/>
          <a:stretch>
            <a:fillRect/>
          </a:stretch>
        </p:blipFill>
        <p:spPr bwMode="auto">
          <a:xfrm>
            <a:off x="0" y="5257800"/>
            <a:ext cx="2209800" cy="1600200"/>
          </a:xfrm>
          <a:prstGeom prst="rect">
            <a:avLst/>
          </a:prstGeom>
          <a:noFill/>
        </p:spPr>
      </p:pic>
      <p:pic>
        <p:nvPicPr>
          <p:cNvPr id="4100" name="Picture 4" descr="http://www.solarnavigator.net/geography/geography_images/Egypt_Cairo_mosques.jpg"/>
          <p:cNvPicPr>
            <a:picLocks noChangeAspect="1" noChangeArrowheads="1"/>
          </p:cNvPicPr>
          <p:nvPr/>
        </p:nvPicPr>
        <p:blipFill>
          <a:blip r:embed="rId6" cstate="print"/>
          <a:srcRect/>
          <a:stretch>
            <a:fillRect/>
          </a:stretch>
        </p:blipFill>
        <p:spPr bwMode="auto">
          <a:xfrm>
            <a:off x="2133600" y="5257800"/>
            <a:ext cx="2252936" cy="1600200"/>
          </a:xfrm>
          <a:prstGeom prst="rect">
            <a:avLst/>
          </a:prstGeom>
          <a:noFill/>
        </p:spPr>
      </p:pic>
      <p:pic>
        <p:nvPicPr>
          <p:cNvPr id="4102" name="Picture 6" descr="http://www.islamtimes.org/images/docs/000003/n00003039-r-s-001.jpg"/>
          <p:cNvPicPr>
            <a:picLocks noChangeAspect="1" noChangeArrowheads="1"/>
          </p:cNvPicPr>
          <p:nvPr/>
        </p:nvPicPr>
        <p:blipFill>
          <a:blip r:embed="rId7" cstate="print"/>
          <a:srcRect/>
          <a:stretch>
            <a:fillRect/>
          </a:stretch>
        </p:blipFill>
        <p:spPr bwMode="auto">
          <a:xfrm>
            <a:off x="4267200" y="5257799"/>
            <a:ext cx="2133600" cy="16002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050" name="Picture 2" descr="http://egypt.worldcupblog.org/files/2008/11/looney-tunes-the-untouchables1-copy-copy.jpg"/>
          <p:cNvPicPr>
            <a:picLocks noChangeAspect="1" noChangeArrowheads="1"/>
          </p:cNvPicPr>
          <p:nvPr/>
        </p:nvPicPr>
        <p:blipFill>
          <a:blip r:embed="rId3" cstate="print"/>
          <a:srcRect/>
          <a:stretch>
            <a:fillRect/>
          </a:stretch>
        </p:blipFill>
        <p:spPr bwMode="auto">
          <a:xfrm rot="20924831">
            <a:off x="379016" y="4667995"/>
            <a:ext cx="2724150" cy="1810000"/>
          </a:xfrm>
          <a:prstGeom prst="rect">
            <a:avLst/>
          </a:prstGeom>
          <a:noFill/>
        </p:spPr>
      </p:pic>
      <p:sp>
        <p:nvSpPr>
          <p:cNvPr id="2" name="Title 1"/>
          <p:cNvSpPr>
            <a:spLocks noGrp="1"/>
          </p:cNvSpPr>
          <p:nvPr>
            <p:ph type="title"/>
          </p:nvPr>
        </p:nvSpPr>
        <p:spPr>
          <a:xfrm>
            <a:off x="2971800" y="0"/>
            <a:ext cx="3505200" cy="1096962"/>
          </a:xfrm>
        </p:spPr>
        <p:txBody>
          <a:bodyPr/>
          <a:lstStyle/>
          <a:p>
            <a:r>
              <a:rPr lang="en-US" b="1" dirty="0" smtClean="0">
                <a:latin typeface="PMingLiU" pitchFamily="18" charset="-120"/>
                <a:ea typeface="PMingLiU" pitchFamily="18" charset="-120"/>
              </a:rPr>
              <a:t>Mass Media</a:t>
            </a:r>
            <a:endParaRPr lang="en-US" b="1" dirty="0">
              <a:latin typeface="PMingLiU" pitchFamily="18" charset="-120"/>
              <a:ea typeface="PMingLiU" pitchFamily="18" charset="-120"/>
            </a:endParaRPr>
          </a:p>
        </p:txBody>
      </p:sp>
      <p:sp>
        <p:nvSpPr>
          <p:cNvPr id="5" name="Content Placeholder 4"/>
          <p:cNvSpPr>
            <a:spLocks noGrp="1"/>
          </p:cNvSpPr>
          <p:nvPr>
            <p:ph sz="half" idx="1"/>
          </p:nvPr>
        </p:nvSpPr>
        <p:spPr>
          <a:xfrm>
            <a:off x="4800600" y="1143000"/>
            <a:ext cx="4191000" cy="5257800"/>
          </a:xfrm>
          <a:ln w="38100">
            <a:solidFill>
              <a:srgbClr val="00B050"/>
            </a:solidFill>
          </a:ln>
        </p:spPr>
        <p:txBody>
          <a:bodyPr>
            <a:normAutofit fontScale="70000" lnSpcReduction="20000"/>
          </a:bodyPr>
          <a:lstStyle/>
          <a:p>
            <a:r>
              <a:rPr lang="en-US" b="1" dirty="0" smtClean="0">
                <a:latin typeface="PMingLiU" pitchFamily="18" charset="-120"/>
                <a:ea typeface="PMingLiU" pitchFamily="18" charset="-120"/>
              </a:rPr>
              <a:t>  Egypt has many popular Radio Stations, movies, shows, and TV programs that are big influences in the Arab world.  The film industry in Egypt supplies many Television programs to Arab countries.  The mass media is so popular that Egypt might just become the new,  “Hollywood of the East.”  </a:t>
            </a:r>
          </a:p>
          <a:p>
            <a:r>
              <a:rPr lang="en-US" b="1" dirty="0" smtClean="0">
                <a:latin typeface="PMingLiU" pitchFamily="18" charset="-120"/>
                <a:ea typeface="PMingLiU" pitchFamily="18" charset="-120"/>
              </a:rPr>
              <a:t>  Radio Broadcasting Systems are also big in Egypt.</a:t>
            </a:r>
          </a:p>
          <a:p>
            <a:r>
              <a:rPr lang="en-US" b="1" dirty="0" smtClean="0">
                <a:latin typeface="PMingLiU" pitchFamily="18" charset="-120"/>
                <a:ea typeface="PMingLiU" pitchFamily="18" charset="-120"/>
              </a:rPr>
              <a:t>  One well-known broadcasting network is, the </a:t>
            </a:r>
            <a:r>
              <a:rPr lang="en-US" b="1" u="sng" dirty="0" smtClean="0">
                <a:latin typeface="PMingLiU" pitchFamily="18" charset="-120"/>
                <a:ea typeface="PMingLiU" pitchFamily="18" charset="-120"/>
              </a:rPr>
              <a:t>E</a:t>
            </a:r>
            <a:r>
              <a:rPr lang="en-US" b="1" dirty="0" smtClean="0">
                <a:latin typeface="PMingLiU" pitchFamily="18" charset="-120"/>
                <a:ea typeface="PMingLiU" pitchFamily="18" charset="-120"/>
              </a:rPr>
              <a:t>gypt </a:t>
            </a:r>
            <a:r>
              <a:rPr lang="en-US" b="1" u="sng" dirty="0" smtClean="0">
                <a:latin typeface="PMingLiU" pitchFamily="18" charset="-120"/>
                <a:ea typeface="PMingLiU" pitchFamily="18" charset="-120"/>
              </a:rPr>
              <a:t>R</a:t>
            </a:r>
            <a:r>
              <a:rPr lang="en-US" b="1" dirty="0" smtClean="0">
                <a:latin typeface="PMingLiU" pitchFamily="18" charset="-120"/>
                <a:ea typeface="PMingLiU" pitchFamily="18" charset="-120"/>
              </a:rPr>
              <a:t>adio </a:t>
            </a:r>
            <a:r>
              <a:rPr lang="en-US" b="1" u="sng" dirty="0" smtClean="0">
                <a:latin typeface="PMingLiU" pitchFamily="18" charset="-120"/>
                <a:ea typeface="PMingLiU" pitchFamily="18" charset="-120"/>
              </a:rPr>
              <a:t>T</a:t>
            </a:r>
            <a:r>
              <a:rPr lang="en-US" b="1" dirty="0" smtClean="0">
                <a:latin typeface="PMingLiU" pitchFamily="18" charset="-120"/>
                <a:ea typeface="PMingLiU" pitchFamily="18" charset="-120"/>
              </a:rPr>
              <a:t>elevision </a:t>
            </a:r>
            <a:r>
              <a:rPr lang="en-US" b="1" u="sng" dirty="0" smtClean="0">
                <a:latin typeface="PMingLiU" pitchFamily="18" charset="-120"/>
                <a:ea typeface="PMingLiU" pitchFamily="18" charset="-120"/>
              </a:rPr>
              <a:t>U</a:t>
            </a:r>
            <a:r>
              <a:rPr lang="en-US" b="1" dirty="0" smtClean="0">
                <a:latin typeface="PMingLiU" pitchFamily="18" charset="-120"/>
                <a:ea typeface="PMingLiU" pitchFamily="18" charset="-120"/>
              </a:rPr>
              <a:t>nion, or </a:t>
            </a:r>
            <a:r>
              <a:rPr lang="en-US" b="1" u="sng" dirty="0" smtClean="0">
                <a:latin typeface="PMingLiU" pitchFamily="18" charset="-120"/>
                <a:ea typeface="PMingLiU" pitchFamily="18" charset="-120"/>
              </a:rPr>
              <a:t>ERTU</a:t>
            </a:r>
            <a:r>
              <a:rPr lang="en-US" b="1" dirty="0" smtClean="0">
                <a:latin typeface="PMingLiU" pitchFamily="18" charset="-120"/>
                <a:ea typeface="PMingLiU" pitchFamily="18" charset="-120"/>
              </a:rPr>
              <a:t> for short.  This is because it has many: radio networks, Satellite TV channels, and more.  </a:t>
            </a:r>
          </a:p>
          <a:p>
            <a:r>
              <a:rPr lang="en-US" b="1" dirty="0" smtClean="0">
                <a:latin typeface="PMingLiU" pitchFamily="18" charset="-120"/>
                <a:ea typeface="PMingLiU" pitchFamily="18" charset="-120"/>
              </a:rPr>
              <a:t>  Everyone loves to watch the Egyptian movies, and the hilarious shows.</a:t>
            </a:r>
            <a:endParaRPr lang="en-US" b="1" dirty="0">
              <a:latin typeface="PMingLiU" pitchFamily="18" charset="-120"/>
              <a:ea typeface="PMingLiU" pitchFamily="18" charset="-120"/>
            </a:endParaRPr>
          </a:p>
        </p:txBody>
      </p:sp>
      <p:pic>
        <p:nvPicPr>
          <p:cNvPr id="3076" name="Picture 4" descr="http://www.waleg.com/images/tv-taboo-topics.jpg"/>
          <p:cNvPicPr>
            <a:picLocks noChangeAspect="1" noChangeArrowheads="1"/>
          </p:cNvPicPr>
          <p:nvPr/>
        </p:nvPicPr>
        <p:blipFill>
          <a:blip r:embed="rId4" cstate="print"/>
          <a:srcRect/>
          <a:stretch>
            <a:fillRect/>
          </a:stretch>
        </p:blipFill>
        <p:spPr bwMode="auto">
          <a:xfrm rot="850313">
            <a:off x="470453" y="2802739"/>
            <a:ext cx="3826042" cy="1828800"/>
          </a:xfrm>
          <a:prstGeom prst="rect">
            <a:avLst/>
          </a:prstGeom>
          <a:noFill/>
        </p:spPr>
      </p:pic>
      <p:sp>
        <p:nvSpPr>
          <p:cNvPr id="8" name="Rectangle 7"/>
          <p:cNvSpPr/>
          <p:nvPr/>
        </p:nvSpPr>
        <p:spPr>
          <a:xfrm rot="814052">
            <a:off x="499110" y="2506504"/>
            <a:ext cx="1447800" cy="182880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bbott and Costello meet the Mummy"/>
          <p:cNvPicPr>
            <a:picLocks noChangeAspect="1" noChangeArrowheads="1"/>
          </p:cNvPicPr>
          <p:nvPr/>
        </p:nvPicPr>
        <p:blipFill>
          <a:blip r:embed="rId5" cstate="print"/>
          <a:srcRect/>
          <a:stretch>
            <a:fillRect/>
          </a:stretch>
        </p:blipFill>
        <p:spPr bwMode="auto">
          <a:xfrm rot="20837222">
            <a:off x="371990" y="936065"/>
            <a:ext cx="1937147" cy="2251800"/>
          </a:xfrm>
          <a:prstGeom prst="rect">
            <a:avLst/>
          </a:prstGeom>
          <a:noFill/>
        </p:spPr>
      </p:pic>
      <p:pic>
        <p:nvPicPr>
          <p:cNvPr id="4103" name="Picture 7" descr="C:\Documents and Settings\Shine\Local Settings\Temporary Internet Files\Content.IE5\9EEJK2VZ\MM900283592[1].gif"/>
          <p:cNvPicPr>
            <a:picLocks noChangeAspect="1" noChangeArrowheads="1" noCrop="1"/>
          </p:cNvPicPr>
          <p:nvPr/>
        </p:nvPicPr>
        <p:blipFill>
          <a:blip r:embed="rId6" cstate="print"/>
          <a:srcRect/>
          <a:stretch>
            <a:fillRect/>
          </a:stretch>
        </p:blipFill>
        <p:spPr bwMode="auto">
          <a:xfrm>
            <a:off x="6172200" y="152400"/>
            <a:ext cx="609600" cy="609600"/>
          </a:xfrm>
          <a:prstGeom prst="rect">
            <a:avLst/>
          </a:prstGeom>
          <a:noFill/>
        </p:spPr>
      </p:pic>
      <p:pic>
        <p:nvPicPr>
          <p:cNvPr id="15" name="Picture 7" descr="C:\Documents and Settings\Shine\Local Settings\Temporary Internet Files\Content.IE5\9EEJK2VZ\MM900283592[1].gif"/>
          <p:cNvPicPr>
            <a:picLocks noChangeAspect="1" noChangeArrowheads="1" noCrop="1"/>
          </p:cNvPicPr>
          <p:nvPr/>
        </p:nvPicPr>
        <p:blipFill>
          <a:blip r:embed="rId6" cstate="print"/>
          <a:srcRect/>
          <a:stretch>
            <a:fillRect/>
          </a:stretch>
        </p:blipFill>
        <p:spPr bwMode="auto">
          <a:xfrm flipH="1">
            <a:off x="2590800" y="152400"/>
            <a:ext cx="609600" cy="609600"/>
          </a:xfrm>
          <a:prstGeom prst="rect">
            <a:avLst/>
          </a:prstGeom>
          <a:noFill/>
        </p:spPr>
      </p:pic>
      <p:pic>
        <p:nvPicPr>
          <p:cNvPr id="4104" name="Picture 8" descr="C:\Documents and Settings\Shine\Local Settings\Temporary Internet Files\Content.IE5\NVZFNROA\MC900432517[1].wmf"/>
          <p:cNvPicPr>
            <a:picLocks noChangeAspect="1" noChangeArrowheads="1"/>
          </p:cNvPicPr>
          <p:nvPr/>
        </p:nvPicPr>
        <p:blipFill>
          <a:blip r:embed="rId7" cstate="print"/>
          <a:srcRect/>
          <a:stretch>
            <a:fillRect/>
          </a:stretch>
        </p:blipFill>
        <p:spPr bwMode="auto">
          <a:xfrm flipH="1">
            <a:off x="7848600" y="152400"/>
            <a:ext cx="1155031" cy="914400"/>
          </a:xfrm>
          <a:prstGeom prst="rect">
            <a:avLst/>
          </a:prstGeom>
          <a:noFill/>
        </p:spPr>
      </p:pic>
      <p:pic>
        <p:nvPicPr>
          <p:cNvPr id="4105" name="Picture 9" descr="C:\Documents and Settings\Shine\Local Settings\Temporary Internet Files\Content.IE5\10UL9TDC\MC900230649[1].wmf"/>
          <p:cNvPicPr>
            <a:picLocks noChangeAspect="1" noChangeArrowheads="1"/>
          </p:cNvPicPr>
          <p:nvPr/>
        </p:nvPicPr>
        <p:blipFill>
          <a:blip r:embed="rId8" cstate="print"/>
          <a:srcRect/>
          <a:stretch>
            <a:fillRect/>
          </a:stretch>
        </p:blipFill>
        <p:spPr bwMode="auto">
          <a:xfrm flipH="1">
            <a:off x="152400" y="0"/>
            <a:ext cx="1143000" cy="77128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172200" cy="1066800"/>
          </a:xfrm>
        </p:spPr>
        <p:txBody>
          <a:bodyPr/>
          <a:lstStyle/>
          <a:p>
            <a:r>
              <a:rPr lang="en-US" dirty="0" smtClean="0"/>
              <a:t>Other Cultural Features</a:t>
            </a:r>
            <a:endParaRPr lang="en-US" dirty="0"/>
          </a:p>
        </p:txBody>
      </p:sp>
      <p:sp>
        <p:nvSpPr>
          <p:cNvPr id="3" name="Content Placeholder 2"/>
          <p:cNvSpPr>
            <a:spLocks noGrp="1"/>
          </p:cNvSpPr>
          <p:nvPr>
            <p:ph idx="1"/>
          </p:nvPr>
        </p:nvSpPr>
        <p:spPr>
          <a:xfrm>
            <a:off x="914400" y="1066800"/>
            <a:ext cx="8229600" cy="3505200"/>
          </a:xfrm>
        </p:spPr>
        <p:txBody>
          <a:bodyPr>
            <a:normAutofit/>
          </a:bodyPr>
          <a:lstStyle/>
          <a:p>
            <a:pPr>
              <a:buBlip>
                <a:blip r:embed="rId2"/>
              </a:buBlip>
            </a:pPr>
            <a:r>
              <a:rPr lang="en-US" sz="3000" dirty="0" smtClean="0"/>
              <a:t>Egyptians today and in the past have many cultural features, including arts and sculptures.    </a:t>
            </a:r>
          </a:p>
          <a:p>
            <a:pPr>
              <a:buBlip>
                <a:blip r:embed="rId2"/>
              </a:buBlip>
            </a:pPr>
            <a:r>
              <a:rPr lang="en-US" sz="3000" dirty="0" smtClean="0"/>
              <a:t>The arts of the Ancient Egyptians had lots of influence from the Gods they worshipped.  Many of their paintings had a picture of a god (or gods), the pharaoh, or the workers/slaves.  They also made statues of their Gods or pharaohs.  </a:t>
            </a:r>
            <a:endParaRPr lang="en-US" sz="3000" dirty="0"/>
          </a:p>
        </p:txBody>
      </p:sp>
      <p:pic>
        <p:nvPicPr>
          <p:cNvPr id="1025" name="Picture 1" descr="C:\Documents and Settings\Shine\Local Settings\Temporary Internet Files\Content.IE5\SI9C0BGK\MC900058245[1].wmf"/>
          <p:cNvPicPr>
            <a:picLocks noChangeAspect="1" noChangeArrowheads="1"/>
          </p:cNvPicPr>
          <p:nvPr/>
        </p:nvPicPr>
        <p:blipFill>
          <a:blip r:embed="rId3" cstate="print"/>
          <a:srcRect/>
          <a:stretch>
            <a:fillRect/>
          </a:stretch>
        </p:blipFill>
        <p:spPr bwMode="auto">
          <a:xfrm>
            <a:off x="7239000" y="0"/>
            <a:ext cx="1905000" cy="875678"/>
          </a:xfrm>
          <a:prstGeom prst="rect">
            <a:avLst/>
          </a:prstGeom>
          <a:noFill/>
        </p:spPr>
      </p:pic>
      <p:pic>
        <p:nvPicPr>
          <p:cNvPr id="1032" name="Picture 8" descr="C:\Documents and Settings\Shine\Local Settings\Temporary Internet Files\Content.IE5\MZSPCV3F\MC900436632[1].wmf"/>
          <p:cNvPicPr>
            <a:picLocks noChangeAspect="1" noChangeArrowheads="1"/>
          </p:cNvPicPr>
          <p:nvPr/>
        </p:nvPicPr>
        <p:blipFill>
          <a:blip r:embed="rId4" cstate="print"/>
          <a:srcRect/>
          <a:stretch>
            <a:fillRect/>
          </a:stretch>
        </p:blipFill>
        <p:spPr bwMode="auto">
          <a:xfrm flipH="1">
            <a:off x="228600" y="5105400"/>
            <a:ext cx="563170" cy="1517650"/>
          </a:xfrm>
          <a:prstGeom prst="rect">
            <a:avLst/>
          </a:prstGeom>
          <a:noFill/>
        </p:spPr>
      </p:pic>
      <p:pic>
        <p:nvPicPr>
          <p:cNvPr id="1036" name="Picture 12" descr="http://www.eriding.net/media/photos/history/egypt/050216_rfoster_mp_his_egypt0048.jpg"/>
          <p:cNvPicPr>
            <a:picLocks noChangeAspect="1" noChangeArrowheads="1"/>
          </p:cNvPicPr>
          <p:nvPr/>
        </p:nvPicPr>
        <p:blipFill>
          <a:blip r:embed="rId5" cstate="print"/>
          <a:srcRect/>
          <a:stretch>
            <a:fillRect/>
          </a:stretch>
        </p:blipFill>
        <p:spPr bwMode="auto">
          <a:xfrm>
            <a:off x="5867400" y="4953000"/>
            <a:ext cx="3048000" cy="1730721"/>
          </a:xfrm>
          <a:prstGeom prst="rect">
            <a:avLst/>
          </a:prstGeom>
          <a:noFill/>
        </p:spPr>
      </p:pic>
      <p:pic>
        <p:nvPicPr>
          <p:cNvPr id="3075" name="Picture 3" descr="C:\Documents and Settings\Shine\Local Settings\Temporary Internet Files\Content.IE5\9EEJK2VZ\MC900058242[1].wmf"/>
          <p:cNvPicPr>
            <a:picLocks noChangeAspect="1" noChangeArrowheads="1"/>
          </p:cNvPicPr>
          <p:nvPr/>
        </p:nvPicPr>
        <p:blipFill>
          <a:blip r:embed="rId6" cstate="print"/>
          <a:srcRect/>
          <a:stretch>
            <a:fillRect/>
          </a:stretch>
        </p:blipFill>
        <p:spPr bwMode="auto">
          <a:xfrm>
            <a:off x="1600200" y="4953000"/>
            <a:ext cx="2819400" cy="1676400"/>
          </a:xfrm>
          <a:prstGeom prst="rect">
            <a:avLst/>
          </a:prstGeom>
          <a:noFill/>
        </p:spPr>
      </p:pic>
      <p:pic>
        <p:nvPicPr>
          <p:cNvPr id="3077" name="Picture 5" descr="C:\Documents and Settings\Shine\Local Settings\Temporary Internet Files\Content.IE5\10UL9TDC\MP900216135[1].jpg"/>
          <p:cNvPicPr>
            <a:picLocks noChangeAspect="1" noChangeArrowheads="1"/>
          </p:cNvPicPr>
          <p:nvPr/>
        </p:nvPicPr>
        <p:blipFill>
          <a:blip r:embed="rId7" cstate="print"/>
          <a:srcRect/>
          <a:stretch>
            <a:fillRect/>
          </a:stretch>
        </p:blipFill>
        <p:spPr bwMode="auto">
          <a:xfrm flipH="1">
            <a:off x="0" y="0"/>
            <a:ext cx="1066800" cy="1143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FF99"/>
            </a:gs>
            <a:gs pos="50000">
              <a:srgbClr val="00DEB4"/>
            </a:gs>
            <a:gs pos="100000">
              <a:srgbClr val="26C02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ym typeface="Wingdings" pitchFamily="2" charset="2"/>
              </a:rPr>
              <a:t></a:t>
            </a:r>
            <a:r>
              <a:rPr lang="en-US" u="sng" dirty="0" smtClean="0"/>
              <a:t>Bibliographies:</a:t>
            </a:r>
            <a:r>
              <a:rPr lang="en-US" u="sng" dirty="0" smtClean="0">
                <a:sym typeface="Wingdings" pitchFamily="2" charset="2"/>
              </a:rPr>
              <a:t></a:t>
            </a:r>
            <a:endParaRPr lang="en-US" u="sng"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sz="2100" dirty="0" smtClean="0"/>
              <a:t>Asfour, Khaleh. “View from Cairo-new architecture in Egypt.” August, 2001. Online. 10/24/10. </a:t>
            </a:r>
            <a:r>
              <a:rPr lang="en-US" sz="2100" dirty="0" smtClean="0">
                <a:hlinkClick r:id="rId2"/>
              </a:rPr>
              <a:t>www.findarticles.com</a:t>
            </a:r>
            <a:endParaRPr lang="en-US" sz="2100" dirty="0" smtClean="0"/>
          </a:p>
          <a:p>
            <a:r>
              <a:rPr lang="en-US" sz="2100" dirty="0" smtClean="0"/>
              <a:t>Bobbie, Kalman. </a:t>
            </a:r>
            <a:r>
              <a:rPr lang="en-US" sz="2100" u="sng" dirty="0" smtClean="0">
                <a:solidFill>
                  <a:srgbClr val="0000FF"/>
                </a:solidFill>
              </a:rPr>
              <a:t>“Egypt, the culture.”</a:t>
            </a:r>
            <a:r>
              <a:rPr lang="en-US" sz="2100" dirty="0" smtClean="0"/>
              <a:t> Canada: Crabtree Publishing Company, 2008 copyright.</a:t>
            </a:r>
          </a:p>
          <a:p>
            <a:r>
              <a:rPr lang="en-US" sz="2100" dirty="0" smtClean="0"/>
              <a:t>Carr, Karen. “Egyptian Clothing.” January 19</a:t>
            </a:r>
            <a:r>
              <a:rPr lang="en-US" sz="2100" baseline="30000" dirty="0" smtClean="0"/>
              <a:t>th</a:t>
            </a:r>
            <a:r>
              <a:rPr lang="en-US" sz="2100" dirty="0" smtClean="0"/>
              <a:t>, 2009. Online. 10/16/10. </a:t>
            </a:r>
            <a:r>
              <a:rPr lang="en-US" sz="2100" dirty="0" smtClean="0">
                <a:hlinkClick r:id="rId3"/>
              </a:rPr>
              <a:t>www.historyforkids.org</a:t>
            </a:r>
            <a:endParaRPr lang="en-US" sz="2100" dirty="0" smtClean="0"/>
          </a:p>
          <a:p>
            <a:r>
              <a:rPr lang="en-US" sz="2100" dirty="0" smtClean="0"/>
              <a:t>Carr, Karen. “Egyptian Music.” January 21</a:t>
            </a:r>
            <a:r>
              <a:rPr lang="en-US" sz="2100" baseline="30000" dirty="0" smtClean="0"/>
              <a:t>st</a:t>
            </a:r>
            <a:r>
              <a:rPr lang="en-US" sz="2100" dirty="0" smtClean="0"/>
              <a:t>, 2009. Online. 10/17/10. </a:t>
            </a:r>
            <a:r>
              <a:rPr lang="en-US" sz="2100" dirty="0" smtClean="0">
                <a:hlinkClick r:id="rId3"/>
              </a:rPr>
              <a:t>www.historyforkids.org</a:t>
            </a:r>
            <a:endParaRPr lang="en-US" sz="2100" dirty="0" smtClean="0"/>
          </a:p>
          <a:p>
            <a:r>
              <a:rPr lang="en-US" sz="2100" dirty="0" smtClean="0"/>
              <a:t>Egypt: Art and Architecture. Online. 10/17/10. </a:t>
            </a:r>
            <a:r>
              <a:rPr lang="en-US" sz="2100" u="sng" dirty="0" smtClean="0">
                <a:solidFill>
                  <a:srgbClr val="0000FF"/>
                </a:solidFill>
              </a:rPr>
              <a:t>www2.sptimes.com</a:t>
            </a:r>
          </a:p>
          <a:p>
            <a:r>
              <a:rPr lang="en-US" sz="2100" dirty="0" smtClean="0"/>
              <a:t> “Egypt daily life: Entertainment.” Online. 10/14/10.  </a:t>
            </a:r>
            <a:r>
              <a:rPr lang="en-US" sz="2100" u="sng" dirty="0" smtClean="0">
                <a:solidFill>
                  <a:srgbClr val="0000FF"/>
                </a:solidFill>
              </a:rPr>
              <a:t>www2.sptimes.com</a:t>
            </a:r>
            <a:endParaRPr lang="en-US" sz="2100" dirty="0" smtClean="0"/>
          </a:p>
          <a:p>
            <a:r>
              <a:rPr lang="en-US" sz="2100" dirty="0" smtClean="0"/>
              <a:t>“Egypt Mosques.” Online. 10/24/10.  </a:t>
            </a:r>
            <a:r>
              <a:rPr lang="en-US" sz="2100" dirty="0" smtClean="0">
                <a:hlinkClick r:id="rId4"/>
              </a:rPr>
              <a:t>www.mapsofworld.com</a:t>
            </a:r>
            <a:endParaRPr lang="en-US" sz="2100" dirty="0" smtClean="0"/>
          </a:p>
          <a:p>
            <a:r>
              <a:rPr lang="en-US" sz="2100" dirty="0" smtClean="0"/>
              <a:t>Green, Jen. “</a:t>
            </a:r>
            <a:r>
              <a:rPr lang="en-US" sz="2100" u="sng" dirty="0" smtClean="0">
                <a:solidFill>
                  <a:srgbClr val="0000FF"/>
                </a:solidFill>
              </a:rPr>
              <a:t>Focus on Egypt.”</a:t>
            </a:r>
            <a:r>
              <a:rPr lang="en-US" sz="2100" dirty="0" smtClean="0"/>
              <a:t> US edition: World Almanac Library. 2007 copyright.</a:t>
            </a:r>
            <a:endParaRPr lang="en-US" sz="2100" u="sng" dirty="0" smtClean="0"/>
          </a:p>
          <a:p>
            <a:r>
              <a:rPr lang="en-US" sz="2100" dirty="0" smtClean="0"/>
              <a:t>Map XL Inc. “Egypt Entertainment.” Online. 10/16/10. </a:t>
            </a:r>
            <a:r>
              <a:rPr lang="en-US" sz="2100" dirty="0" smtClean="0">
                <a:hlinkClick r:id="rId4"/>
              </a:rPr>
              <a:t>www.mapsofworld.com</a:t>
            </a:r>
            <a:endParaRPr lang="en-US" sz="2100" dirty="0" smtClean="0"/>
          </a:p>
          <a:p>
            <a:r>
              <a:rPr lang="en-US" sz="2100" dirty="0" smtClean="0"/>
              <a:t>Pateman, Robert. </a:t>
            </a:r>
            <a:r>
              <a:rPr lang="en-US" sz="2100" u="sng" dirty="0" smtClean="0">
                <a:solidFill>
                  <a:srgbClr val="0000FF"/>
                </a:solidFill>
              </a:rPr>
              <a:t>“Cultures of the World: Egypt.” </a:t>
            </a:r>
            <a:r>
              <a:rPr lang="en-US" sz="2100" dirty="0" smtClean="0"/>
              <a:t>NY: Marshall Cavendish Benchmark. 2003 copyright.</a:t>
            </a:r>
          </a:p>
          <a:p>
            <a:r>
              <a:rPr lang="en-US" sz="2100" dirty="0" smtClean="0"/>
              <a:t>O’Connell, Abigail. “What types of clothing do Egyptians wear today?” Sep. 23</a:t>
            </a:r>
            <a:r>
              <a:rPr lang="en-US" sz="2100" baseline="30000" dirty="0" smtClean="0"/>
              <a:t>rd</a:t>
            </a:r>
            <a:r>
              <a:rPr lang="en-US" sz="2100" dirty="0" smtClean="0"/>
              <a:t>, 2010. Online. 10/16/10. </a:t>
            </a:r>
            <a:r>
              <a:rPr lang="en-US" sz="2100" dirty="0" smtClean="0">
                <a:hlinkClick r:id="rId5"/>
              </a:rPr>
              <a:t>www.ehow.com</a:t>
            </a:r>
            <a:endParaRPr lang="en-US" sz="2100" dirty="0" smtClean="0"/>
          </a:p>
          <a:p>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FF99"/>
            </a:gs>
            <a:gs pos="12000">
              <a:srgbClr val="E6D78A"/>
            </a:gs>
            <a:gs pos="30000">
              <a:srgbClr val="C7AC4C"/>
            </a:gs>
            <a:gs pos="45000">
              <a:srgbClr val="E6D78A"/>
            </a:gs>
            <a:gs pos="77000">
              <a:srgbClr val="C7AC4C"/>
            </a:gs>
            <a:gs pos="100000">
              <a:srgbClr val="E6DCAC"/>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empus Sans ITC" pitchFamily="82" charset="0"/>
              </a:rPr>
              <a:t>What’s their religion?</a:t>
            </a:r>
            <a:endParaRPr lang="en-US" dirty="0">
              <a:latin typeface="Tempus Sans ITC" pitchFamily="82" charset="0"/>
            </a:endParaRPr>
          </a:p>
        </p:txBody>
      </p:sp>
      <p:sp>
        <p:nvSpPr>
          <p:cNvPr id="3" name="Content Placeholder 2"/>
          <p:cNvSpPr>
            <a:spLocks noGrp="1"/>
          </p:cNvSpPr>
          <p:nvPr>
            <p:ph idx="1"/>
          </p:nvPr>
        </p:nvSpPr>
        <p:spPr>
          <a:xfrm>
            <a:off x="381000" y="1295400"/>
            <a:ext cx="8153400" cy="4114799"/>
          </a:xfrm>
        </p:spPr>
        <p:txBody>
          <a:bodyPr>
            <a:normAutofit fontScale="70000" lnSpcReduction="20000"/>
          </a:bodyPr>
          <a:lstStyle/>
          <a:p>
            <a:pPr algn="ctr">
              <a:buNone/>
            </a:pPr>
            <a:r>
              <a:rPr lang="en-US" dirty="0" smtClean="0"/>
              <a:t>        </a:t>
            </a:r>
            <a:r>
              <a:rPr lang="en-US" dirty="0" smtClean="0">
                <a:latin typeface="Tempus Sans ITC" pitchFamily="82" charset="0"/>
              </a:rPr>
              <a:t>From the time Egyptians started living in Egypt, up to today, Egypt has gone through some major religion eras.  These eras are the Egyptian era, the Christian era, and the Islamic era.  </a:t>
            </a:r>
          </a:p>
          <a:p>
            <a:pPr algn="ctr">
              <a:buNone/>
            </a:pPr>
            <a:r>
              <a:rPr lang="en-US" dirty="0">
                <a:latin typeface="Tempus Sans ITC" pitchFamily="82" charset="0"/>
              </a:rPr>
              <a:t> </a:t>
            </a:r>
            <a:r>
              <a:rPr lang="en-US" dirty="0" smtClean="0">
                <a:latin typeface="Tempus Sans ITC" pitchFamily="82" charset="0"/>
              </a:rPr>
              <a:t>       During the Egyptian era, the Egyptians worshipped and believed in many Egyptian gods.  The Gods that they worshipped during that time were:  Re, the Sun God, Anubis, the Death god, Hathor, the Goddess of love, birth, death, and many more.  </a:t>
            </a:r>
          </a:p>
          <a:p>
            <a:pPr algn="ctr">
              <a:buNone/>
            </a:pPr>
            <a:r>
              <a:rPr lang="en-US" dirty="0">
                <a:latin typeface="Tempus Sans ITC" pitchFamily="82" charset="0"/>
              </a:rPr>
              <a:t> </a:t>
            </a:r>
            <a:r>
              <a:rPr lang="en-US" dirty="0" smtClean="0">
                <a:latin typeface="Tempus Sans ITC" pitchFamily="82" charset="0"/>
              </a:rPr>
              <a:t>       But, as centuries passed, the Christian era slowly overtook the Era of the Egyptians.  As a result, Egypt was a Christian nation for more than a century.  Today, many Coptic Christians are found in Egypt.</a:t>
            </a:r>
          </a:p>
          <a:p>
            <a:pPr algn="ctr">
              <a:buNone/>
            </a:pPr>
            <a:r>
              <a:rPr lang="en-US" dirty="0" smtClean="0">
                <a:latin typeface="Tempus Sans ITC" pitchFamily="82" charset="0"/>
              </a:rPr>
              <a:t>        The Islamic Era began when Arabs took over Egypt in 639 AD and spread their Islamic religion throughout the country.  In Egypt today, most Egyptians are Sunni Muslims. </a:t>
            </a:r>
            <a:endParaRPr lang="en-US" dirty="0">
              <a:latin typeface="Tempus Sans ITC" pitchFamily="82" charset="0"/>
            </a:endParaRPr>
          </a:p>
        </p:txBody>
      </p:sp>
      <p:pic>
        <p:nvPicPr>
          <p:cNvPr id="1026" name="Picture 2" descr="C:\Documents and Settings\200199552\Local Settings\Temporary Internet Files\Content.IE5\TOZH0TGW\MC900436630[1].wmf"/>
          <p:cNvPicPr>
            <a:picLocks noChangeAspect="1" noChangeArrowheads="1"/>
          </p:cNvPicPr>
          <p:nvPr/>
        </p:nvPicPr>
        <p:blipFill>
          <a:blip r:embed="rId2" cstate="print"/>
          <a:srcRect/>
          <a:stretch>
            <a:fillRect/>
          </a:stretch>
        </p:blipFill>
        <p:spPr bwMode="auto">
          <a:xfrm flipH="1">
            <a:off x="228598" y="2667000"/>
            <a:ext cx="533402" cy="1428750"/>
          </a:xfrm>
          <a:prstGeom prst="rect">
            <a:avLst/>
          </a:prstGeom>
          <a:noFill/>
        </p:spPr>
      </p:pic>
      <p:pic>
        <p:nvPicPr>
          <p:cNvPr id="1027" name="Picture 3" descr="C:\Documents and Settings\200199552\Local Settings\Temporary Internet Files\Content.IE5\3KXKFEUR\MC900436636[1].wmf"/>
          <p:cNvPicPr>
            <a:picLocks noChangeAspect="1" noChangeArrowheads="1"/>
          </p:cNvPicPr>
          <p:nvPr/>
        </p:nvPicPr>
        <p:blipFill>
          <a:blip r:embed="rId3" cstate="print"/>
          <a:srcRect/>
          <a:stretch>
            <a:fillRect/>
          </a:stretch>
        </p:blipFill>
        <p:spPr bwMode="auto">
          <a:xfrm>
            <a:off x="1676400" y="0"/>
            <a:ext cx="443781" cy="1219200"/>
          </a:xfrm>
          <a:prstGeom prst="rect">
            <a:avLst/>
          </a:prstGeom>
          <a:noFill/>
        </p:spPr>
      </p:pic>
      <p:pic>
        <p:nvPicPr>
          <p:cNvPr id="7" name="ipfNJLyahYxZwu2wM:" descr="http://t2.gstatic.com/images?q=tbn:NJLyahYxZwu2wM:http://www.copticnews.co.uk/Coptic%2520Cross.gif">
            <a:hlinkClick r:id="rId4"/>
          </p:cNvPr>
          <p:cNvPicPr/>
          <p:nvPr/>
        </p:nvPicPr>
        <p:blipFill>
          <a:blip r:embed="rId5" cstate="print"/>
          <a:srcRect/>
          <a:stretch>
            <a:fillRect/>
          </a:stretch>
        </p:blipFill>
        <p:spPr bwMode="auto">
          <a:xfrm>
            <a:off x="4114800" y="5565775"/>
            <a:ext cx="1292225" cy="1292225"/>
          </a:xfrm>
          <a:prstGeom prst="rect">
            <a:avLst/>
          </a:prstGeom>
          <a:noFill/>
          <a:ln w="9525">
            <a:noFill/>
            <a:miter lim="800000"/>
            <a:headEnd/>
            <a:tailEnd/>
          </a:ln>
        </p:spPr>
      </p:pic>
      <p:pic>
        <p:nvPicPr>
          <p:cNvPr id="2051" name="Picture 3" descr="C:\Documents and Settings\Shine\Local Settings\Temporary Internet Files\Content.IE5\N5NUCYPK\MC900436660[1].wmf"/>
          <p:cNvPicPr>
            <a:picLocks noChangeAspect="1" noChangeArrowheads="1"/>
          </p:cNvPicPr>
          <p:nvPr/>
        </p:nvPicPr>
        <p:blipFill>
          <a:blip r:embed="rId6" cstate="print"/>
          <a:srcRect/>
          <a:stretch>
            <a:fillRect/>
          </a:stretch>
        </p:blipFill>
        <p:spPr bwMode="auto">
          <a:xfrm flipH="1">
            <a:off x="8153400" y="5029200"/>
            <a:ext cx="579438" cy="1673225"/>
          </a:xfrm>
          <a:prstGeom prst="rect">
            <a:avLst/>
          </a:prstGeom>
          <a:noFill/>
        </p:spPr>
      </p:pic>
      <p:pic>
        <p:nvPicPr>
          <p:cNvPr id="2052" name="Picture 4" descr="C:\Documents and Settings\Shine\Local Settings\Temporary Internet Files\Content.IE5\IW4IVTLS\MC900436638[1].wmf"/>
          <p:cNvPicPr>
            <a:picLocks noChangeAspect="1" noChangeArrowheads="1"/>
          </p:cNvPicPr>
          <p:nvPr/>
        </p:nvPicPr>
        <p:blipFill>
          <a:blip r:embed="rId7" cstate="print"/>
          <a:srcRect/>
          <a:stretch>
            <a:fillRect/>
          </a:stretch>
        </p:blipFill>
        <p:spPr bwMode="auto">
          <a:xfrm flipH="1">
            <a:off x="304800" y="5257800"/>
            <a:ext cx="581025" cy="1422289"/>
          </a:xfrm>
          <a:prstGeom prst="rect">
            <a:avLst/>
          </a:prstGeom>
          <a:noFill/>
        </p:spPr>
      </p:pic>
      <p:pic>
        <p:nvPicPr>
          <p:cNvPr id="2053" name="Picture 5" descr="C:\Documents and Settings\Shine\Local Settings\Temporary Internet Files\Content.IE5\SI9C0BGK\MC900436646[1].wmf"/>
          <p:cNvPicPr>
            <a:picLocks noChangeAspect="1" noChangeArrowheads="1"/>
          </p:cNvPicPr>
          <p:nvPr/>
        </p:nvPicPr>
        <p:blipFill>
          <a:blip r:embed="rId8" cstate="print"/>
          <a:srcRect/>
          <a:stretch>
            <a:fillRect/>
          </a:stretch>
        </p:blipFill>
        <p:spPr bwMode="auto">
          <a:xfrm flipH="1">
            <a:off x="7086600" y="0"/>
            <a:ext cx="409327" cy="1222375"/>
          </a:xfrm>
          <a:prstGeom prst="rect">
            <a:avLst/>
          </a:prstGeom>
          <a:noFill/>
        </p:spPr>
      </p:pic>
      <p:pic>
        <p:nvPicPr>
          <p:cNvPr id="2055" name="Picture 7" descr="C:\Documents and Settings\Shine\Local Settings\Temporary Internet Files\Content.IE5\N5NUCYPK\MC900436668[1].wmf"/>
          <p:cNvPicPr>
            <a:picLocks noChangeAspect="1" noChangeArrowheads="1"/>
          </p:cNvPicPr>
          <p:nvPr/>
        </p:nvPicPr>
        <p:blipFill>
          <a:blip r:embed="rId9" cstate="print"/>
          <a:srcRect/>
          <a:stretch>
            <a:fillRect/>
          </a:stretch>
        </p:blipFill>
        <p:spPr bwMode="auto">
          <a:xfrm>
            <a:off x="8382000" y="2895600"/>
            <a:ext cx="605367" cy="1295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4114800" cy="1020762"/>
          </a:xfrm>
        </p:spPr>
        <p:txBody>
          <a:bodyPr/>
          <a:lstStyle/>
          <a:p>
            <a:r>
              <a:rPr lang="en-US" u="sng" dirty="0" smtClean="0">
                <a:solidFill>
                  <a:srgbClr val="7030A0"/>
                </a:solidFill>
                <a:uFill>
                  <a:solidFill>
                    <a:srgbClr val="0070C0"/>
                  </a:solidFill>
                </a:uFill>
                <a:latin typeface="BernhardMod BT" pitchFamily="18" charset="0"/>
              </a:rPr>
              <a:t>Education</a:t>
            </a:r>
            <a:endParaRPr lang="en-US" u="sng" dirty="0">
              <a:solidFill>
                <a:srgbClr val="7030A0"/>
              </a:solidFill>
              <a:uFill>
                <a:solidFill>
                  <a:srgbClr val="0070C0"/>
                </a:solidFill>
              </a:uFill>
              <a:latin typeface="BernhardMod BT" pitchFamily="18" charset="0"/>
            </a:endParaRPr>
          </a:p>
        </p:txBody>
      </p:sp>
      <p:sp>
        <p:nvSpPr>
          <p:cNvPr id="3" name="Content Placeholder 2"/>
          <p:cNvSpPr>
            <a:spLocks noGrp="1"/>
          </p:cNvSpPr>
          <p:nvPr>
            <p:ph sz="half" idx="1"/>
          </p:nvPr>
        </p:nvSpPr>
        <p:spPr>
          <a:xfrm>
            <a:off x="533400" y="838200"/>
            <a:ext cx="4419600" cy="6019800"/>
          </a:xfrm>
        </p:spPr>
        <p:txBody>
          <a:bodyPr>
            <a:noAutofit/>
          </a:bodyPr>
          <a:lstStyle/>
          <a:p>
            <a:pPr>
              <a:buNone/>
            </a:pPr>
            <a:r>
              <a:rPr lang="en-US" sz="1500" dirty="0" smtClean="0">
                <a:latin typeface="BernhardMod BT" pitchFamily="18" charset="0"/>
              </a:rPr>
              <a:t>            Egypt’s education system has become better over the years.  There are many levels in the education system.  These levels are:  primary school, intermediate school, and secondary school (which includes General schools and Technical schools).</a:t>
            </a:r>
          </a:p>
          <a:p>
            <a:pPr>
              <a:buNone/>
            </a:pPr>
            <a:r>
              <a:rPr lang="en-US" sz="1500" dirty="0" smtClean="0">
                <a:latin typeface="BernhardMod BT" pitchFamily="18" charset="0"/>
              </a:rPr>
              <a:t>            The students that go to the schools in Egypt are provided with textbooks for each of their subjects, by the government.  They also take exams that determine if they are ready to step up a level.  </a:t>
            </a:r>
          </a:p>
          <a:p>
            <a:pPr>
              <a:buNone/>
            </a:pPr>
            <a:r>
              <a:rPr lang="en-US" sz="1500" dirty="0" smtClean="0">
                <a:latin typeface="BernhardMod BT" pitchFamily="18" charset="0"/>
              </a:rPr>
              <a:t>            Even though the government helps provide supplies for schools, the system is having trouble because of the rapidly increasing population in Egypt.  As a result, there are too many students in each class, so middle-class Egyptians send their children to private schools.  In these private schools, the teachers teach many things, including French and Arabic. </a:t>
            </a:r>
          </a:p>
          <a:p>
            <a:pPr>
              <a:buNone/>
            </a:pPr>
            <a:r>
              <a:rPr lang="en-US" sz="1500" dirty="0" smtClean="0">
                <a:latin typeface="BernhardMod BT" pitchFamily="18" charset="0"/>
              </a:rPr>
              <a:t>            Also, there are certain uniforms that the students that attend the schools must wear.  The boys usually wear white shirts and trousers, and the girls wear white shirts and ankle-length skirts.  </a:t>
            </a:r>
          </a:p>
          <a:p>
            <a:pPr>
              <a:buNone/>
            </a:pPr>
            <a:r>
              <a:rPr lang="en-US" sz="1400" dirty="0" smtClean="0"/>
              <a:t>        </a:t>
            </a:r>
            <a:endParaRPr lang="en-US" sz="1400" dirty="0"/>
          </a:p>
        </p:txBody>
      </p:sp>
      <p:pic>
        <p:nvPicPr>
          <p:cNvPr id="1027" name="Picture 3" descr="C:\Documents and Settings\Shine\Local Settings\Temporary Internet Files\Content.IE5\IW4IVTLS\MC900290901[1].wmf"/>
          <p:cNvPicPr>
            <a:picLocks noChangeAspect="1" noChangeArrowheads="1"/>
          </p:cNvPicPr>
          <p:nvPr/>
        </p:nvPicPr>
        <p:blipFill>
          <a:blip r:embed="rId2" cstate="print"/>
          <a:srcRect/>
          <a:stretch>
            <a:fillRect/>
          </a:stretch>
        </p:blipFill>
        <p:spPr bwMode="auto">
          <a:xfrm>
            <a:off x="5867400" y="228600"/>
            <a:ext cx="753197" cy="540945"/>
          </a:xfrm>
          <a:prstGeom prst="rect">
            <a:avLst/>
          </a:prstGeom>
          <a:noFill/>
        </p:spPr>
      </p:pic>
      <p:pic>
        <p:nvPicPr>
          <p:cNvPr id="6" name="Picture 3" descr="C:\Documents and Settings\Shine\Local Settings\Temporary Internet Files\Content.IE5\IW4IVTLS\MC900290901[1].wmf"/>
          <p:cNvPicPr>
            <a:picLocks noChangeAspect="1" noChangeArrowheads="1"/>
          </p:cNvPicPr>
          <p:nvPr/>
        </p:nvPicPr>
        <p:blipFill>
          <a:blip r:embed="rId2" cstate="print"/>
          <a:srcRect/>
          <a:stretch>
            <a:fillRect/>
          </a:stretch>
        </p:blipFill>
        <p:spPr bwMode="auto">
          <a:xfrm flipH="1">
            <a:off x="2438400" y="228600"/>
            <a:ext cx="762000" cy="540945"/>
          </a:xfrm>
          <a:prstGeom prst="rect">
            <a:avLst/>
          </a:prstGeom>
          <a:noFill/>
        </p:spPr>
      </p:pic>
      <p:pic>
        <p:nvPicPr>
          <p:cNvPr id="7" name="Content Placeholder 3" descr="http://www.globalvillagedirectory.info/Uploads/Images/-1_JanaDan_Egypt_main.JPG"/>
          <p:cNvPicPr>
            <a:picLocks/>
          </p:cNvPicPr>
          <p:nvPr/>
        </p:nvPicPr>
        <p:blipFill>
          <a:blip r:embed="rId3" cstate="print"/>
          <a:srcRect/>
          <a:stretch>
            <a:fillRect/>
          </a:stretch>
        </p:blipFill>
        <p:spPr bwMode="auto">
          <a:xfrm>
            <a:off x="5257800" y="1447800"/>
            <a:ext cx="3505200" cy="2286000"/>
          </a:xfrm>
          <a:prstGeom prst="rect">
            <a:avLst/>
          </a:prstGeom>
          <a:noFill/>
          <a:ln w="9525">
            <a:noFill/>
            <a:miter lim="800000"/>
            <a:headEnd/>
            <a:tailEnd/>
          </a:ln>
        </p:spPr>
      </p:pic>
      <p:pic>
        <p:nvPicPr>
          <p:cNvPr id="9" name="Content Placeholder 8" descr="http://bikyamasr.com/wordpress/wp-content/uploads/2010/07/Egypt-classroom.jpg"/>
          <p:cNvPicPr>
            <a:picLocks noGrp="1"/>
          </p:cNvPicPr>
          <p:nvPr>
            <p:ph sz="half" idx="2"/>
          </p:nvPr>
        </p:nvPicPr>
        <p:blipFill>
          <a:blip r:embed="rId4" cstate="print"/>
          <a:srcRect/>
          <a:stretch>
            <a:fillRect/>
          </a:stretch>
        </p:blipFill>
        <p:spPr bwMode="auto">
          <a:xfrm>
            <a:off x="5257800" y="3733800"/>
            <a:ext cx="3505200" cy="2557949"/>
          </a:xfrm>
          <a:prstGeom prst="rect">
            <a:avLst/>
          </a:prstGeom>
          <a:noFill/>
          <a:ln w="9525">
            <a:noFill/>
            <a:miter lim="800000"/>
            <a:headEnd/>
            <a:tailEnd/>
          </a:ln>
        </p:spPr>
      </p:pic>
      <p:pic>
        <p:nvPicPr>
          <p:cNvPr id="8" name="Picture 2" descr="http://www.sis.gov.eg/Images/flag.gif"/>
          <p:cNvPicPr>
            <a:picLocks noChangeAspect="1" noChangeArrowheads="1" noCrop="1"/>
          </p:cNvPicPr>
          <p:nvPr/>
        </p:nvPicPr>
        <p:blipFill>
          <a:blip r:embed="rId5" cstate="print"/>
          <a:srcRect/>
          <a:stretch>
            <a:fillRect/>
          </a:stretch>
        </p:blipFill>
        <p:spPr bwMode="auto">
          <a:xfrm>
            <a:off x="152400" y="152400"/>
            <a:ext cx="685800" cy="487680"/>
          </a:xfrm>
          <a:prstGeom prst="rect">
            <a:avLst/>
          </a:prstGeom>
          <a:noFill/>
        </p:spPr>
      </p:pic>
      <p:pic>
        <p:nvPicPr>
          <p:cNvPr id="10" name="Picture 2" descr="http://www.sis.gov.eg/Images/flag.gif"/>
          <p:cNvPicPr>
            <a:picLocks noChangeAspect="1" noChangeArrowheads="1" noCrop="1"/>
          </p:cNvPicPr>
          <p:nvPr/>
        </p:nvPicPr>
        <p:blipFill>
          <a:blip r:embed="rId5" cstate="print"/>
          <a:srcRect/>
          <a:stretch>
            <a:fillRect/>
          </a:stretch>
        </p:blipFill>
        <p:spPr bwMode="auto">
          <a:xfrm>
            <a:off x="8305800" y="152400"/>
            <a:ext cx="685800" cy="48768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5486400" cy="685800"/>
          </a:xfrm>
        </p:spPr>
        <p:txBody>
          <a:bodyPr>
            <a:normAutofit fontScale="90000"/>
          </a:bodyPr>
          <a:lstStyle/>
          <a:p>
            <a:r>
              <a:rPr lang="en-US" u="sng" dirty="0" smtClean="0">
                <a:latin typeface="Humanst521 BT" pitchFamily="34" charset="0"/>
              </a:rPr>
              <a:t>Amazing Foods of Egypt</a:t>
            </a:r>
            <a:endParaRPr lang="en-US" u="sng" dirty="0">
              <a:latin typeface="Humanst521 BT" pitchFamily="34" charset="0"/>
            </a:endParaRPr>
          </a:p>
        </p:txBody>
      </p:sp>
      <p:sp>
        <p:nvSpPr>
          <p:cNvPr id="8" name="Content Placeholder 7"/>
          <p:cNvSpPr>
            <a:spLocks noGrp="1"/>
          </p:cNvSpPr>
          <p:nvPr>
            <p:ph idx="1"/>
          </p:nvPr>
        </p:nvSpPr>
        <p:spPr>
          <a:xfrm>
            <a:off x="228600" y="609600"/>
            <a:ext cx="6934200" cy="6248400"/>
          </a:xfrm>
        </p:spPr>
        <p:txBody>
          <a:bodyPr>
            <a:normAutofit fontScale="25000" lnSpcReduction="20000"/>
          </a:bodyPr>
          <a:lstStyle/>
          <a:p>
            <a:r>
              <a:rPr lang="en-US" sz="7400" dirty="0" smtClean="0">
                <a:latin typeface="Humanst521 BT" pitchFamily="34" charset="0"/>
              </a:rPr>
              <a:t>  In Egypt, meals usually consist mainly of bread and rice, but there are also many other varieties of exquisite foods.  Also, foods differ between rural places, and cities.  Typically, city foods have a wider range of foods than rural areas.</a:t>
            </a:r>
          </a:p>
          <a:p>
            <a:r>
              <a:rPr lang="en-US" sz="7400" dirty="0" smtClean="0">
                <a:latin typeface="Humanst521 BT" pitchFamily="34" charset="0"/>
              </a:rPr>
              <a:t>  A lot of delicious foods are sold right in the streets of Egypt.  Almost every corner of a block has a stall selling food.  The most popular breakfast sold in the streets is a flat, round bread stuffed with </a:t>
            </a:r>
            <a:r>
              <a:rPr lang="en-US" sz="7400" i="1" dirty="0" smtClean="0">
                <a:latin typeface="Humanst521 BT" pitchFamily="34" charset="0"/>
              </a:rPr>
              <a:t>foul</a:t>
            </a:r>
            <a:r>
              <a:rPr lang="en-US" sz="7400" dirty="0" smtClean="0">
                <a:latin typeface="Humanst521 BT" pitchFamily="34" charset="0"/>
              </a:rPr>
              <a:t>, a bean dish.</a:t>
            </a:r>
          </a:p>
          <a:p>
            <a:r>
              <a:rPr lang="en-US" sz="7400" dirty="0" smtClean="0">
                <a:latin typeface="Humanst521 BT" pitchFamily="34" charset="0"/>
              </a:rPr>
              <a:t>  Other savory foods sold on the streets include </a:t>
            </a:r>
            <a:r>
              <a:rPr lang="en-US" sz="7400" i="1" dirty="0" smtClean="0">
                <a:latin typeface="Humanst521 BT" pitchFamily="34" charset="0"/>
              </a:rPr>
              <a:t>Falafel</a:t>
            </a:r>
            <a:r>
              <a:rPr lang="en-US" sz="7400" dirty="0" smtClean="0">
                <a:latin typeface="Humanst521 BT" pitchFamily="34" charset="0"/>
              </a:rPr>
              <a:t> and </a:t>
            </a:r>
            <a:r>
              <a:rPr lang="en-US" sz="7400" i="1" dirty="0" smtClean="0">
                <a:latin typeface="Humanst521 BT" pitchFamily="34" charset="0"/>
              </a:rPr>
              <a:t>Shawarma</a:t>
            </a:r>
            <a:r>
              <a:rPr lang="en-US" sz="7400" dirty="0" smtClean="0">
                <a:latin typeface="Humanst521 BT" pitchFamily="34" charset="0"/>
              </a:rPr>
              <a:t>.  Falafel is a deep-fried meal of chickpeas, vegetables, and spices mixed together.  Shawarma is a marinated chicken or lamb cutlet that is slowly cooked on a Shawarma machine (a shawarma machine consists of a skewer rotating over a charcoal fire).</a:t>
            </a:r>
          </a:p>
          <a:p>
            <a:r>
              <a:rPr lang="en-US" sz="7400" dirty="0" smtClean="0">
                <a:latin typeface="Humanst521 BT" pitchFamily="34" charset="0"/>
              </a:rPr>
              <a:t>  A popular main course that is cooked by both the rich and the poor is </a:t>
            </a:r>
            <a:r>
              <a:rPr lang="en-US" sz="7400" i="1" dirty="0" smtClean="0">
                <a:latin typeface="Humanst521 BT" pitchFamily="34" charset="0"/>
              </a:rPr>
              <a:t>Koushari.  </a:t>
            </a:r>
            <a:r>
              <a:rPr lang="en-US" sz="7400" dirty="0" smtClean="0">
                <a:latin typeface="Humanst521 BT" pitchFamily="34" charset="0"/>
              </a:rPr>
              <a:t>It is made of lentils, macaroni, and rice.  Riz Bi Laban, or rice pudding, is a popular dessert in Egypt.  Also, many people like to drink something called Karkadeh, made of hibiscus leaves.  </a:t>
            </a:r>
          </a:p>
          <a:p>
            <a:r>
              <a:rPr lang="en-US" sz="7400" dirty="0" smtClean="0">
                <a:latin typeface="Humanst521 BT" pitchFamily="34" charset="0"/>
              </a:rPr>
              <a:t>  Pastries are something that Egyptians really love to eat.  Baklava and Halvah are similar pastries that everyone enjoys.  Baklava is a pastry with thin sheets of dough, filled with nuts, and sweetened with honey.  Halvah is basically the same except, it is made with rice flour.</a:t>
            </a:r>
          </a:p>
          <a:p>
            <a:r>
              <a:rPr lang="en-US" sz="7400" dirty="0" smtClean="0">
                <a:latin typeface="Humanst521 BT" pitchFamily="34" charset="0"/>
              </a:rPr>
              <a:t>So, these are some of the wonderful foods of Egypt.</a:t>
            </a:r>
          </a:p>
          <a:p>
            <a:endParaRPr lang="en-US" dirty="0"/>
          </a:p>
        </p:txBody>
      </p:sp>
      <p:pic>
        <p:nvPicPr>
          <p:cNvPr id="12290" name="Picture 2" descr="http://avocadobravado.net/wordpress/wp-content/uploads/2010/03/arborio-rice-pudding.jpg"/>
          <p:cNvPicPr>
            <a:picLocks noChangeAspect="1" noChangeArrowheads="1"/>
          </p:cNvPicPr>
          <p:nvPr/>
        </p:nvPicPr>
        <p:blipFill>
          <a:blip r:embed="rId3" cstate="print"/>
          <a:srcRect/>
          <a:stretch>
            <a:fillRect/>
          </a:stretch>
        </p:blipFill>
        <p:spPr bwMode="auto">
          <a:xfrm>
            <a:off x="7086600" y="3352800"/>
            <a:ext cx="2057400" cy="1771650"/>
          </a:xfrm>
          <a:prstGeom prst="rect">
            <a:avLst/>
          </a:prstGeom>
          <a:noFill/>
        </p:spPr>
      </p:pic>
      <p:pic>
        <p:nvPicPr>
          <p:cNvPr id="12292" name="Picture 4" descr="http://3.bp.blogspot.com/_IdSQboBHMX4/R_qzA9-3JYI/AAAAAAAACLo/HWNyEvhMUZI/s400/e+P1090245.JPG"/>
          <p:cNvPicPr>
            <a:picLocks noChangeAspect="1" noChangeArrowheads="1"/>
          </p:cNvPicPr>
          <p:nvPr/>
        </p:nvPicPr>
        <p:blipFill>
          <a:blip r:embed="rId4" cstate="print"/>
          <a:srcRect/>
          <a:stretch>
            <a:fillRect/>
          </a:stretch>
        </p:blipFill>
        <p:spPr bwMode="auto">
          <a:xfrm>
            <a:off x="0" y="0"/>
            <a:ext cx="685800" cy="914400"/>
          </a:xfrm>
          <a:prstGeom prst="rect">
            <a:avLst/>
          </a:prstGeom>
          <a:noFill/>
        </p:spPr>
      </p:pic>
      <p:pic>
        <p:nvPicPr>
          <p:cNvPr id="12294" name="Picture 6" descr="http://cookcurrynook.files.wordpress.com/2010/07/12.jpg?w=640&amp;h=480"/>
          <p:cNvPicPr>
            <a:picLocks noChangeAspect="1" noChangeArrowheads="1"/>
          </p:cNvPicPr>
          <p:nvPr/>
        </p:nvPicPr>
        <p:blipFill>
          <a:blip r:embed="rId5" cstate="print"/>
          <a:srcRect/>
          <a:stretch>
            <a:fillRect/>
          </a:stretch>
        </p:blipFill>
        <p:spPr bwMode="auto">
          <a:xfrm>
            <a:off x="7086600" y="0"/>
            <a:ext cx="2057400" cy="1676400"/>
          </a:xfrm>
          <a:prstGeom prst="rect">
            <a:avLst/>
          </a:prstGeom>
          <a:noFill/>
        </p:spPr>
      </p:pic>
      <p:pic>
        <p:nvPicPr>
          <p:cNvPr id="7" name="Picture 6" descr="Traditional Baklava"/>
          <p:cNvPicPr/>
          <p:nvPr/>
        </p:nvPicPr>
        <p:blipFill>
          <a:blip r:embed="rId6" cstate="print"/>
          <a:srcRect/>
          <a:stretch>
            <a:fillRect/>
          </a:stretch>
        </p:blipFill>
        <p:spPr bwMode="auto">
          <a:xfrm>
            <a:off x="7092710" y="1676400"/>
            <a:ext cx="2051290" cy="1682151"/>
          </a:xfrm>
          <a:prstGeom prst="rect">
            <a:avLst/>
          </a:prstGeom>
          <a:noFill/>
          <a:ln w="9525">
            <a:noFill/>
            <a:miter lim="800000"/>
            <a:headEnd/>
            <a:tailEnd/>
          </a:ln>
        </p:spPr>
      </p:pic>
      <p:pic>
        <p:nvPicPr>
          <p:cNvPr id="11266" name="Picture 2" descr="http://www.stockfood.co.za/images-pictures/Foul%20(bean%20stew%20with%20garlic,%20Egypt)-192892.jpg"/>
          <p:cNvPicPr>
            <a:picLocks noChangeAspect="1" noChangeArrowheads="1"/>
          </p:cNvPicPr>
          <p:nvPr/>
        </p:nvPicPr>
        <p:blipFill>
          <a:blip r:embed="rId7" cstate="print"/>
          <a:srcRect/>
          <a:stretch>
            <a:fillRect/>
          </a:stretch>
        </p:blipFill>
        <p:spPr bwMode="auto">
          <a:xfrm>
            <a:off x="7086600" y="5105400"/>
            <a:ext cx="2057400" cy="1752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53085" cy="1143000"/>
          </a:xfrm>
        </p:spPr>
        <p:txBody>
          <a:bodyPr>
            <a:noAutofit/>
          </a:bodyPr>
          <a:lstStyle/>
          <a:p>
            <a:r>
              <a:rPr lang="en-US" sz="3600" dirty="0" smtClean="0">
                <a:latin typeface="Comic Sans MS" pitchFamily="66" charset="0"/>
              </a:rPr>
              <a:t>Entertainment</a:t>
            </a:r>
            <a:br>
              <a:rPr lang="en-US" sz="3600" dirty="0" smtClean="0">
                <a:latin typeface="Comic Sans MS" pitchFamily="66" charset="0"/>
              </a:rPr>
            </a:br>
            <a:r>
              <a:rPr lang="en-US" sz="3200" dirty="0" smtClean="0">
                <a:latin typeface="Comic Sans MS" pitchFamily="66" charset="0"/>
              </a:rPr>
              <a:t>Ancient Egyptians:</a:t>
            </a:r>
            <a:endParaRPr lang="en-US" sz="3200" dirty="0">
              <a:latin typeface="Comic Sans MS" pitchFamily="66" charset="0"/>
            </a:endParaRPr>
          </a:p>
        </p:txBody>
      </p:sp>
      <p:sp>
        <p:nvSpPr>
          <p:cNvPr id="8" name="Content Placeholder 7"/>
          <p:cNvSpPr>
            <a:spLocks noGrp="1"/>
          </p:cNvSpPr>
          <p:nvPr>
            <p:ph idx="1"/>
          </p:nvPr>
        </p:nvSpPr>
        <p:spPr>
          <a:xfrm>
            <a:off x="533400" y="1295400"/>
            <a:ext cx="7924800" cy="3429000"/>
          </a:xfrm>
        </p:spPr>
        <p:txBody>
          <a:bodyPr>
            <a:noAutofit/>
          </a:bodyPr>
          <a:lstStyle/>
          <a:p>
            <a:r>
              <a:rPr lang="en-US" sz="2300" dirty="0" smtClean="0"/>
              <a:t>  </a:t>
            </a:r>
            <a:r>
              <a:rPr lang="en-US" sz="2300" dirty="0" smtClean="0">
                <a:latin typeface="Comic Sans MS" pitchFamily="66" charset="0"/>
              </a:rPr>
              <a:t>When the Ancient Egyptians were alive, they had many great ways to have fun and entertainment.  The men would go hunting for hippos and crocodiles, for fun and sport.  The children played with toys such as wooden horses with wheels, dolls, and other things.  </a:t>
            </a:r>
          </a:p>
          <a:p>
            <a:r>
              <a:rPr lang="en-US" sz="2300" dirty="0" smtClean="0">
                <a:latin typeface="Comic Sans MS" pitchFamily="66" charset="0"/>
              </a:rPr>
              <a:t>The Egyptians especially loved music.  They played the lute, harp, and lyre in their free time.  They also played board games such as:  Senet and Hounds &amp; Jackals.  </a:t>
            </a:r>
          </a:p>
        </p:txBody>
      </p:sp>
      <p:pic>
        <p:nvPicPr>
          <p:cNvPr id="9218" name="Picture 2" descr="Senet Reconstruction"/>
          <p:cNvPicPr>
            <a:picLocks noChangeAspect="1" noChangeArrowheads="1"/>
          </p:cNvPicPr>
          <p:nvPr/>
        </p:nvPicPr>
        <p:blipFill>
          <a:blip r:embed="rId3" cstate="print"/>
          <a:srcRect/>
          <a:stretch>
            <a:fillRect/>
          </a:stretch>
        </p:blipFill>
        <p:spPr bwMode="auto">
          <a:xfrm>
            <a:off x="685800" y="4876800"/>
            <a:ext cx="2667000" cy="1754605"/>
          </a:xfrm>
          <a:prstGeom prst="rect">
            <a:avLst/>
          </a:prstGeom>
          <a:noFill/>
        </p:spPr>
      </p:pic>
      <p:pic>
        <p:nvPicPr>
          <p:cNvPr id="9220" name="Picture 4" descr="http://www.bible-history.com/sketches/ancient/lute-bull-horns.jpg"/>
          <p:cNvPicPr>
            <a:picLocks noChangeAspect="1" noChangeArrowheads="1"/>
          </p:cNvPicPr>
          <p:nvPr/>
        </p:nvPicPr>
        <p:blipFill>
          <a:blip r:embed="rId4" cstate="print"/>
          <a:srcRect/>
          <a:stretch>
            <a:fillRect/>
          </a:stretch>
        </p:blipFill>
        <p:spPr bwMode="auto">
          <a:xfrm rot="536991">
            <a:off x="7054401" y="4904731"/>
            <a:ext cx="1468636" cy="1660234"/>
          </a:xfrm>
          <a:prstGeom prst="rect">
            <a:avLst/>
          </a:prstGeom>
          <a:noFill/>
        </p:spPr>
      </p:pic>
      <p:pic>
        <p:nvPicPr>
          <p:cNvPr id="9222" name="Picture 6" descr="http://www.zwoje-scrolls.com/zwoje39/Ramesses_4d.jpg"/>
          <p:cNvPicPr>
            <a:picLocks noChangeAspect="1" noChangeArrowheads="1"/>
          </p:cNvPicPr>
          <p:nvPr/>
        </p:nvPicPr>
        <p:blipFill>
          <a:blip r:embed="rId5" cstate="print"/>
          <a:srcRect/>
          <a:stretch>
            <a:fillRect/>
          </a:stretch>
        </p:blipFill>
        <p:spPr bwMode="auto">
          <a:xfrm rot="20976570">
            <a:off x="4934308" y="4924867"/>
            <a:ext cx="1525434" cy="1621424"/>
          </a:xfrm>
          <a:prstGeom prst="rect">
            <a:avLst/>
          </a:prstGeom>
          <a:noFill/>
        </p:spPr>
      </p:pic>
      <p:pic>
        <p:nvPicPr>
          <p:cNvPr id="9226" name="Picture 10" descr="http://thewoodenwagon.com/Merchant2/graphics/00000001/single-horse-l.jpg"/>
          <p:cNvPicPr>
            <a:picLocks noChangeAspect="1" noChangeArrowheads="1"/>
          </p:cNvPicPr>
          <p:nvPr/>
        </p:nvPicPr>
        <p:blipFill>
          <a:blip r:embed="rId6" cstate="print"/>
          <a:srcRect/>
          <a:stretch>
            <a:fillRect/>
          </a:stretch>
        </p:blipFill>
        <p:spPr bwMode="auto">
          <a:xfrm>
            <a:off x="7791450" y="0"/>
            <a:ext cx="1352550" cy="1352550"/>
          </a:xfrm>
          <a:prstGeom prst="rect">
            <a:avLst/>
          </a:prstGeom>
          <a:noFill/>
        </p:spPr>
      </p:pic>
      <p:pic>
        <p:nvPicPr>
          <p:cNvPr id="9228" name="Picture 12" descr="http://www.1902encyclopedia.com/N/NIL/hippopotamus-nile-uganda.jpg"/>
          <p:cNvPicPr>
            <a:picLocks noChangeAspect="1" noChangeArrowheads="1"/>
          </p:cNvPicPr>
          <p:nvPr/>
        </p:nvPicPr>
        <p:blipFill>
          <a:blip r:embed="rId7" cstate="print"/>
          <a:srcRect/>
          <a:stretch>
            <a:fillRect/>
          </a:stretch>
        </p:blipFill>
        <p:spPr bwMode="auto">
          <a:xfrm>
            <a:off x="4495800" y="228600"/>
            <a:ext cx="1524000" cy="965201"/>
          </a:xfrm>
          <a:prstGeom prst="rect">
            <a:avLst/>
          </a:prstGeom>
          <a:noFill/>
        </p:spPr>
      </p:pic>
      <p:pic>
        <p:nvPicPr>
          <p:cNvPr id="9230" name="Picture 14" descr="http://www.djerbaexplore.com/video/croco11.jpg"/>
          <p:cNvPicPr>
            <a:picLocks noChangeAspect="1" noChangeArrowheads="1"/>
          </p:cNvPicPr>
          <p:nvPr/>
        </p:nvPicPr>
        <p:blipFill>
          <a:blip r:embed="rId8" cstate="print"/>
          <a:srcRect/>
          <a:stretch>
            <a:fillRect/>
          </a:stretch>
        </p:blipFill>
        <p:spPr bwMode="auto">
          <a:xfrm>
            <a:off x="6172200" y="228600"/>
            <a:ext cx="1600200" cy="990600"/>
          </a:xfrm>
          <a:prstGeom prst="rect">
            <a:avLst/>
          </a:prstGeom>
          <a:noFill/>
        </p:spPr>
      </p:pic>
      <p:sp>
        <p:nvSpPr>
          <p:cNvPr id="14" name="TextBox 13"/>
          <p:cNvSpPr txBox="1"/>
          <p:nvPr/>
        </p:nvSpPr>
        <p:spPr>
          <a:xfrm>
            <a:off x="1676400" y="6553200"/>
            <a:ext cx="762000" cy="369332"/>
          </a:xfrm>
          <a:prstGeom prst="rect">
            <a:avLst/>
          </a:prstGeom>
          <a:noFill/>
        </p:spPr>
        <p:txBody>
          <a:bodyPr wrap="square" rtlCol="0">
            <a:spAutoFit/>
          </a:bodyPr>
          <a:lstStyle/>
          <a:p>
            <a:r>
              <a:rPr lang="en-US" dirty="0" smtClean="0"/>
              <a:t>Senet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normAutofit fontScale="90000"/>
          </a:bodyPr>
          <a:lstStyle/>
          <a:p>
            <a:r>
              <a:rPr lang="en-US" dirty="0" smtClean="0">
                <a:solidFill>
                  <a:schemeClr val="bg1"/>
                </a:solidFill>
                <a:latin typeface="Comic Sans MS" pitchFamily="66" charset="0"/>
              </a:rPr>
              <a:t>Entertainment continued…</a:t>
            </a:r>
            <a:br>
              <a:rPr lang="en-US" dirty="0" smtClean="0">
                <a:solidFill>
                  <a:schemeClr val="bg1"/>
                </a:solidFill>
                <a:latin typeface="Comic Sans MS" pitchFamily="66" charset="0"/>
              </a:rPr>
            </a:br>
            <a:r>
              <a:rPr lang="en-US" sz="3600" dirty="0" smtClean="0">
                <a:solidFill>
                  <a:schemeClr val="bg1"/>
                </a:solidFill>
                <a:latin typeface="Comic Sans MS" pitchFamily="66" charset="0"/>
              </a:rPr>
              <a:t>Modern Egyptians:</a:t>
            </a:r>
            <a:endParaRPr lang="en-US" sz="3600" dirty="0">
              <a:solidFill>
                <a:schemeClr val="bg1"/>
              </a:solidFill>
              <a:latin typeface="Comic Sans MS" pitchFamily="66" charset="0"/>
            </a:endParaRPr>
          </a:p>
        </p:txBody>
      </p:sp>
      <p:sp>
        <p:nvSpPr>
          <p:cNvPr id="8" name="Content Placeholder 7"/>
          <p:cNvSpPr>
            <a:spLocks noGrp="1"/>
          </p:cNvSpPr>
          <p:nvPr>
            <p:ph sz="half" idx="1"/>
          </p:nvPr>
        </p:nvSpPr>
        <p:spPr>
          <a:xfrm>
            <a:off x="4876800" y="1295400"/>
            <a:ext cx="4038600" cy="5562600"/>
          </a:xfrm>
        </p:spPr>
        <p:txBody>
          <a:bodyPr>
            <a:noAutofit/>
          </a:bodyPr>
          <a:lstStyle/>
          <a:p>
            <a:r>
              <a:rPr lang="en-US" sz="2200" dirty="0" smtClean="0">
                <a:solidFill>
                  <a:schemeClr val="bg1"/>
                </a:solidFill>
                <a:latin typeface="Comic Sans MS" pitchFamily="66" charset="0"/>
              </a:rPr>
              <a:t>   Today, the people of Egypt do different things for entertainment.  They go to many places such as live discos, opera houses, museums, theaters, malls, and karaoke clubs, to have fun.  </a:t>
            </a:r>
          </a:p>
          <a:p>
            <a:r>
              <a:rPr lang="en-US" sz="2200" dirty="0" smtClean="0">
                <a:solidFill>
                  <a:schemeClr val="bg1"/>
                </a:solidFill>
                <a:latin typeface="Comic Sans MS" pitchFamily="66" charset="0"/>
              </a:rPr>
              <a:t>  Most of the museums and theaters are based on the cultural diversity of Egypt.  So, now you know that the ancient Egyptians had different ways to have fun than the modern Egyptians.</a:t>
            </a:r>
            <a:endParaRPr lang="en-US" sz="2200" dirty="0">
              <a:solidFill>
                <a:schemeClr val="bg1"/>
              </a:solidFill>
              <a:latin typeface="Comic Sans MS" pitchFamily="66" charset="0"/>
            </a:endParaRPr>
          </a:p>
        </p:txBody>
      </p:sp>
      <p:sp>
        <p:nvSpPr>
          <p:cNvPr id="10" name="Content Placeholder 9"/>
          <p:cNvSpPr>
            <a:spLocks noGrp="1"/>
          </p:cNvSpPr>
          <p:nvPr>
            <p:ph sz="half" idx="2"/>
          </p:nvPr>
        </p:nvSpPr>
        <p:spPr>
          <a:xfrm>
            <a:off x="609600" y="1524000"/>
            <a:ext cx="4038600" cy="4525963"/>
          </a:xfrm>
        </p:spPr>
        <p:txBody>
          <a:bodyPr>
            <a:normAutofit/>
          </a:bodyPr>
          <a:lstStyle/>
          <a:p>
            <a:endParaRPr lang="en-US" dirty="0" smtClean="0"/>
          </a:p>
          <a:p>
            <a:endParaRPr lang="en-US" dirty="0"/>
          </a:p>
        </p:txBody>
      </p:sp>
      <p:pic>
        <p:nvPicPr>
          <p:cNvPr id="26626" name="Picture 2" descr="http://upload.wikimedia.org/wikipedia/commons/c/c3/Cairo_opera_house.jpg"/>
          <p:cNvPicPr>
            <a:picLocks noChangeAspect="1" noChangeArrowheads="1"/>
          </p:cNvPicPr>
          <p:nvPr/>
        </p:nvPicPr>
        <p:blipFill>
          <a:blip r:embed="rId3" cstate="print"/>
          <a:srcRect/>
          <a:stretch>
            <a:fillRect/>
          </a:stretch>
        </p:blipFill>
        <p:spPr bwMode="auto">
          <a:xfrm>
            <a:off x="762000" y="1600200"/>
            <a:ext cx="1894114" cy="1905000"/>
          </a:xfrm>
          <a:prstGeom prst="rect">
            <a:avLst/>
          </a:prstGeom>
          <a:noFill/>
        </p:spPr>
      </p:pic>
      <p:pic>
        <p:nvPicPr>
          <p:cNvPr id="11" name="il_fi" descr="http://homepage.powerup.com.au/~ancient/museum2.jpg"/>
          <p:cNvPicPr/>
          <p:nvPr/>
        </p:nvPicPr>
        <p:blipFill>
          <a:blip r:embed="rId4" cstate="print"/>
          <a:srcRect/>
          <a:stretch>
            <a:fillRect/>
          </a:stretch>
        </p:blipFill>
        <p:spPr bwMode="auto">
          <a:xfrm>
            <a:off x="533400" y="4114801"/>
            <a:ext cx="3962400" cy="2209800"/>
          </a:xfrm>
          <a:prstGeom prst="rect">
            <a:avLst/>
          </a:prstGeom>
          <a:noFill/>
          <a:ln w="9525">
            <a:noFill/>
            <a:miter lim="800000"/>
            <a:headEnd/>
            <a:tailEnd/>
          </a:ln>
        </p:spPr>
      </p:pic>
      <p:sp>
        <p:nvSpPr>
          <p:cNvPr id="12" name="TextBox 11"/>
          <p:cNvSpPr txBox="1"/>
          <p:nvPr/>
        </p:nvSpPr>
        <p:spPr>
          <a:xfrm>
            <a:off x="1447800" y="3657600"/>
            <a:ext cx="2286000" cy="400110"/>
          </a:xfrm>
          <a:prstGeom prst="rect">
            <a:avLst/>
          </a:prstGeom>
          <a:noFill/>
        </p:spPr>
        <p:txBody>
          <a:bodyPr wrap="square" rtlCol="0">
            <a:spAutoFit/>
          </a:bodyPr>
          <a:lstStyle/>
          <a:p>
            <a:r>
              <a:rPr lang="en-US" sz="2000" dirty="0" smtClean="0">
                <a:solidFill>
                  <a:schemeClr val="bg1"/>
                </a:solidFill>
              </a:rPr>
              <a:t>Cairo Opera House</a:t>
            </a:r>
            <a:endParaRPr lang="en-US" sz="2000" dirty="0">
              <a:solidFill>
                <a:schemeClr val="bg1"/>
              </a:solidFill>
            </a:endParaRPr>
          </a:p>
        </p:txBody>
      </p:sp>
      <p:sp>
        <p:nvSpPr>
          <p:cNvPr id="13" name="TextBox 12"/>
          <p:cNvSpPr txBox="1"/>
          <p:nvPr/>
        </p:nvSpPr>
        <p:spPr>
          <a:xfrm>
            <a:off x="1371600" y="6324600"/>
            <a:ext cx="2133600" cy="400110"/>
          </a:xfrm>
          <a:prstGeom prst="rect">
            <a:avLst/>
          </a:prstGeom>
          <a:noFill/>
        </p:spPr>
        <p:txBody>
          <a:bodyPr wrap="square" rtlCol="0">
            <a:spAutoFit/>
          </a:bodyPr>
          <a:lstStyle/>
          <a:p>
            <a:r>
              <a:rPr lang="en-US" sz="2000" dirty="0" smtClean="0">
                <a:solidFill>
                  <a:schemeClr val="bg1"/>
                </a:solidFill>
              </a:rPr>
              <a:t>Egyptian Museum</a:t>
            </a:r>
            <a:endParaRPr lang="en-US" sz="2000" dirty="0">
              <a:solidFill>
                <a:schemeClr val="bg1"/>
              </a:solidFill>
            </a:endParaRPr>
          </a:p>
        </p:txBody>
      </p:sp>
      <p:pic>
        <p:nvPicPr>
          <p:cNvPr id="10242" name="Picture 2" descr="http://www.peroni.com/lang_UK/_imgschede/CairoOH_01ba.jpg">
            <a:hlinkClick r:id=""/>
          </p:cNvPr>
          <p:cNvPicPr>
            <a:picLocks noChangeAspect="1" noChangeArrowheads="1"/>
          </p:cNvPicPr>
          <p:nvPr/>
        </p:nvPicPr>
        <p:blipFill>
          <a:blip r:embed="rId5" cstate="print"/>
          <a:srcRect/>
          <a:stretch>
            <a:fillRect/>
          </a:stretch>
        </p:blipFill>
        <p:spPr bwMode="auto">
          <a:xfrm>
            <a:off x="2667000" y="1600200"/>
            <a:ext cx="1905000" cy="1905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381000"/>
            <a:ext cx="4724400" cy="1143000"/>
          </a:xfrm>
        </p:spPr>
        <p:txBody>
          <a:bodyPr>
            <a:normAutofit fontScale="90000"/>
          </a:bodyPr>
          <a:lstStyle/>
          <a:p>
            <a:r>
              <a:rPr lang="en-US" dirty="0" smtClean="0">
                <a:latin typeface="Arial Black" pitchFamily="34" charset="0"/>
              </a:rPr>
              <a:t>What do they wear?</a:t>
            </a:r>
            <a:endParaRPr lang="en-US" dirty="0">
              <a:latin typeface="Arial Black" pitchFamily="34" charset="0"/>
            </a:endParaRPr>
          </a:p>
        </p:txBody>
      </p:sp>
      <p:sp>
        <p:nvSpPr>
          <p:cNvPr id="3" name="Content Placeholder 2"/>
          <p:cNvSpPr>
            <a:spLocks noGrp="1"/>
          </p:cNvSpPr>
          <p:nvPr>
            <p:ph idx="1"/>
          </p:nvPr>
        </p:nvSpPr>
        <p:spPr>
          <a:xfrm>
            <a:off x="0" y="2133601"/>
            <a:ext cx="8229600" cy="4724400"/>
          </a:xfrm>
        </p:spPr>
        <p:txBody>
          <a:bodyPr>
            <a:noAutofit/>
          </a:bodyPr>
          <a:lstStyle/>
          <a:p>
            <a:r>
              <a:rPr lang="en-US" sz="2000" b="1" dirty="0" smtClean="0">
                <a:latin typeface="Arial Narrow" pitchFamily="34" charset="0"/>
                <a:ea typeface="PMingLiU" pitchFamily="18" charset="-120"/>
              </a:rPr>
              <a:t>  The clothing styles in Egypt, in the past and present are very different. </a:t>
            </a:r>
          </a:p>
          <a:p>
            <a:r>
              <a:rPr lang="en-US" sz="2000" b="1" dirty="0" smtClean="0">
                <a:latin typeface="Arial Narrow" pitchFamily="34" charset="0"/>
                <a:ea typeface="PMingLiU" pitchFamily="18" charset="-120"/>
              </a:rPr>
              <a:t>   During the Ancient Egyptians time, because the weather was always warm, both men and women wore linen clothing (clothing that is light and keeps you cool).  Men wore linen skirts called Kilts, and women wore long dresses with straps on the shoulders.  While they worked, men wore  loin cloths, and women wore short skirts.  For special occasions, they wore blue and green eyeshadow, and jewelry (if they could afford it).  They were usually barefoot, but occasionally wore leather or straw sandals.  The rich wore long, transparent robes, and leather sandals with straps.  Wealthy women also wore long colorful dresses.</a:t>
            </a:r>
          </a:p>
          <a:p>
            <a:r>
              <a:rPr lang="en-US" sz="2000" b="1" dirty="0" smtClean="0">
                <a:latin typeface="Arial Narrow" pitchFamily="34" charset="0"/>
                <a:ea typeface="PMingLiU" pitchFamily="18" charset="-120"/>
              </a:rPr>
              <a:t>  Today, Egyptian men wear loose shirts (such as T-shirts and polos) and trousers.  Some men wear lengthy robes, but most  don’t.  The women wear loose skirts, and shirts with elbow-long sleeves.  Some women in small cities wear long dresses, and veils to cover their hair.</a:t>
            </a:r>
            <a:endParaRPr lang="en-US" sz="2000" b="1" dirty="0">
              <a:latin typeface="Arial Narrow" pitchFamily="34" charset="0"/>
              <a:ea typeface="PMingLiU" pitchFamily="18" charset="-120"/>
            </a:endParaRPr>
          </a:p>
        </p:txBody>
      </p:sp>
      <p:pic>
        <p:nvPicPr>
          <p:cNvPr id="8194" name="Picture 2" descr="http://ancientegyptmoberly.pbworks.com/f/linen.gif"/>
          <p:cNvPicPr>
            <a:picLocks noChangeAspect="1" noChangeArrowheads="1"/>
          </p:cNvPicPr>
          <p:nvPr/>
        </p:nvPicPr>
        <p:blipFill>
          <a:blip r:embed="rId3" cstate="print"/>
          <a:srcRect/>
          <a:stretch>
            <a:fillRect/>
          </a:stretch>
        </p:blipFill>
        <p:spPr bwMode="auto">
          <a:xfrm>
            <a:off x="8153400" y="1600200"/>
            <a:ext cx="990600" cy="3048000"/>
          </a:xfrm>
          <a:prstGeom prst="rect">
            <a:avLst/>
          </a:prstGeom>
          <a:noFill/>
        </p:spPr>
      </p:pic>
      <p:pic>
        <p:nvPicPr>
          <p:cNvPr id="8198" name="Picture 6" descr="http://www.woodlands-junior.kent.sch.uk/Homework/egypt/images/harvest.jpg"/>
          <p:cNvPicPr>
            <a:picLocks noChangeAspect="1" noChangeArrowheads="1"/>
          </p:cNvPicPr>
          <p:nvPr/>
        </p:nvPicPr>
        <p:blipFill>
          <a:blip r:embed="rId4" cstate="print"/>
          <a:srcRect/>
          <a:stretch>
            <a:fillRect/>
          </a:stretch>
        </p:blipFill>
        <p:spPr bwMode="auto">
          <a:xfrm>
            <a:off x="0" y="0"/>
            <a:ext cx="2362200" cy="2133600"/>
          </a:xfrm>
          <a:prstGeom prst="rect">
            <a:avLst/>
          </a:prstGeom>
          <a:noFill/>
        </p:spPr>
      </p:pic>
      <p:pic>
        <p:nvPicPr>
          <p:cNvPr id="8200" name="Picture 8" descr="http://www.ancient-egypt-online.com/images/sandals.jpg"/>
          <p:cNvPicPr>
            <a:picLocks noChangeAspect="1" noChangeArrowheads="1"/>
          </p:cNvPicPr>
          <p:nvPr/>
        </p:nvPicPr>
        <p:blipFill>
          <a:blip r:embed="rId5" cstate="print"/>
          <a:srcRect/>
          <a:stretch>
            <a:fillRect/>
          </a:stretch>
        </p:blipFill>
        <p:spPr bwMode="auto">
          <a:xfrm>
            <a:off x="7048500" y="0"/>
            <a:ext cx="2095500" cy="1524000"/>
          </a:xfrm>
          <a:prstGeom prst="rect">
            <a:avLst/>
          </a:prstGeom>
          <a:noFill/>
        </p:spPr>
      </p:pic>
      <p:pic>
        <p:nvPicPr>
          <p:cNvPr id="7" name="Picture 10" descr="C:\Documents and Settings\Shine\Local Settings\Temporary Internet Files\Content.IE5\9EEJK2VZ\MC900435256[1].wmf"/>
          <p:cNvPicPr>
            <a:picLocks noChangeAspect="1" noChangeArrowheads="1"/>
          </p:cNvPicPr>
          <p:nvPr/>
        </p:nvPicPr>
        <p:blipFill>
          <a:blip r:embed="rId6" cstate="print"/>
          <a:srcRect/>
          <a:stretch>
            <a:fillRect/>
          </a:stretch>
        </p:blipFill>
        <p:spPr bwMode="auto">
          <a:xfrm flipH="1">
            <a:off x="8229600" y="4724400"/>
            <a:ext cx="676275" cy="18415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A5ACF1"/>
            </a:gs>
            <a:gs pos="53000">
              <a:schemeClr val="accent4">
                <a:lumMod val="40000"/>
                <a:lumOff val="60000"/>
              </a:schemeClr>
            </a:gs>
            <a:gs pos="83000">
              <a:srgbClr val="A2B6F4"/>
            </a:gs>
            <a:gs pos="100000">
              <a:srgbClr val="7030A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257800" cy="1219200"/>
          </a:xfrm>
        </p:spPr>
        <p:txBody>
          <a:bodyPr/>
          <a:lstStyle/>
          <a:p>
            <a:r>
              <a:rPr lang="en-US" dirty="0" smtClean="0"/>
              <a:t>Egypt’s Music</a:t>
            </a:r>
            <a:endParaRPr lang="en-US" dirty="0"/>
          </a:p>
        </p:txBody>
      </p:sp>
      <p:sp>
        <p:nvSpPr>
          <p:cNvPr id="3" name="Content Placeholder 2"/>
          <p:cNvSpPr>
            <a:spLocks noGrp="1"/>
          </p:cNvSpPr>
          <p:nvPr>
            <p:ph idx="1"/>
          </p:nvPr>
        </p:nvSpPr>
        <p:spPr>
          <a:xfrm>
            <a:off x="609600" y="1295400"/>
            <a:ext cx="8229600" cy="4525963"/>
          </a:xfrm>
        </p:spPr>
        <p:txBody>
          <a:bodyPr>
            <a:normAutofit fontScale="70000" lnSpcReduction="20000"/>
          </a:bodyPr>
          <a:lstStyle/>
          <a:p>
            <a:r>
              <a:rPr lang="en-US" dirty="0" smtClean="0"/>
              <a:t>  The Ancient Egyptians loved music very much.  It was an important part of their life.  Most of the Egyptian musicians were women.  They played instruments such as harps, lyres, lutes, drums, rattles, etc.  Musicians usually performed at private parties or religious parties.  Because they didn’t have any way to record their music, we don’t know what their music sounded like.</a:t>
            </a:r>
          </a:p>
          <a:p>
            <a:r>
              <a:rPr lang="en-US" dirty="0" smtClean="0"/>
              <a:t>  In Egypt today, there are many styles of music to listen to.  These styles include Classic Arabic music, the Egyptian’s own style of pop, Egyptian country music, and lots more.   Classic Arabic music was written a long time ago, and it is old-fashioned, while the pop music is fast and joyful.</a:t>
            </a:r>
          </a:p>
          <a:p>
            <a:r>
              <a:rPr lang="en-US" dirty="0" smtClean="0"/>
              <a:t>    Instruments such as drums and flutes are mixed with techno beats, to make the music sound better.</a:t>
            </a:r>
          </a:p>
          <a:p>
            <a:r>
              <a:rPr lang="en-US" dirty="0" smtClean="0"/>
              <a:t>Another cool instrument that the Egyptians play today is, the </a:t>
            </a:r>
            <a:r>
              <a:rPr lang="en-US" i="1" dirty="0" smtClean="0"/>
              <a:t>mizmar </a:t>
            </a:r>
            <a:r>
              <a:rPr lang="en-US" dirty="0" smtClean="0"/>
              <a:t>(sounds similar to bagpipes).</a:t>
            </a:r>
            <a:endParaRPr lang="en-US" dirty="0"/>
          </a:p>
        </p:txBody>
      </p:sp>
      <p:pic>
        <p:nvPicPr>
          <p:cNvPr id="1026" name="Picture 2" descr="C:\Documents and Settings\Shine\Local Settings\Temporary Internet Files\Content.IE5\N5NUCYPK\MC900058314[1].wmf"/>
          <p:cNvPicPr>
            <a:picLocks noChangeAspect="1" noChangeArrowheads="1"/>
          </p:cNvPicPr>
          <p:nvPr/>
        </p:nvPicPr>
        <p:blipFill>
          <a:blip r:embed="rId2" cstate="print"/>
          <a:srcRect/>
          <a:stretch>
            <a:fillRect/>
          </a:stretch>
        </p:blipFill>
        <p:spPr bwMode="auto">
          <a:xfrm>
            <a:off x="1" y="1"/>
            <a:ext cx="1524000" cy="1295399"/>
          </a:xfrm>
          <a:prstGeom prst="rect">
            <a:avLst/>
          </a:prstGeom>
          <a:noFill/>
        </p:spPr>
      </p:pic>
      <p:pic>
        <p:nvPicPr>
          <p:cNvPr id="1029" name="Picture 5" descr="C:\Documents and Settings\Shine\Local Settings\Temporary Internet Files\Content.IE5\46R00MPC\MP900384787[1].jpg"/>
          <p:cNvPicPr>
            <a:picLocks noChangeAspect="1" noChangeArrowheads="1"/>
          </p:cNvPicPr>
          <p:nvPr/>
        </p:nvPicPr>
        <p:blipFill>
          <a:blip r:embed="rId3" cstate="print"/>
          <a:srcRect/>
          <a:stretch>
            <a:fillRect/>
          </a:stretch>
        </p:blipFill>
        <p:spPr bwMode="auto">
          <a:xfrm>
            <a:off x="7772400" y="0"/>
            <a:ext cx="1371600" cy="1278762"/>
          </a:xfrm>
          <a:prstGeom prst="rect">
            <a:avLst/>
          </a:prstGeom>
          <a:noFill/>
        </p:spPr>
      </p:pic>
      <p:pic>
        <p:nvPicPr>
          <p:cNvPr id="1031" name="Picture 7" descr="C:\Documents and Settings\Shine\Local Settings\Temporary Internet Files\Content.IE5\IW4IVTLS\MC900432535[1].png"/>
          <p:cNvPicPr>
            <a:picLocks noChangeAspect="1" noChangeArrowheads="1"/>
          </p:cNvPicPr>
          <p:nvPr/>
        </p:nvPicPr>
        <p:blipFill>
          <a:blip r:embed="rId4" cstate="print"/>
          <a:srcRect/>
          <a:stretch>
            <a:fillRect/>
          </a:stretch>
        </p:blipFill>
        <p:spPr bwMode="auto">
          <a:xfrm>
            <a:off x="1981200" y="152400"/>
            <a:ext cx="990600" cy="990600"/>
          </a:xfrm>
          <a:prstGeom prst="rect">
            <a:avLst/>
          </a:prstGeom>
          <a:noFill/>
        </p:spPr>
      </p:pic>
      <p:pic>
        <p:nvPicPr>
          <p:cNvPr id="11" name="Picture 7" descr="C:\Documents and Settings\Shine\Local Settings\Temporary Internet Files\Content.IE5\IW4IVTLS\MC900432535[1].png"/>
          <p:cNvPicPr>
            <a:picLocks noChangeAspect="1" noChangeArrowheads="1"/>
          </p:cNvPicPr>
          <p:nvPr/>
        </p:nvPicPr>
        <p:blipFill>
          <a:blip r:embed="rId4" cstate="print"/>
          <a:srcRect/>
          <a:stretch>
            <a:fillRect/>
          </a:stretch>
        </p:blipFill>
        <p:spPr bwMode="auto">
          <a:xfrm>
            <a:off x="6019800" y="152400"/>
            <a:ext cx="990600" cy="990600"/>
          </a:xfrm>
          <a:prstGeom prst="rect">
            <a:avLst/>
          </a:prstGeom>
          <a:noFill/>
        </p:spPr>
      </p:pic>
      <p:pic>
        <p:nvPicPr>
          <p:cNvPr id="7170" name="Picture 2" descr="http://3.bp.blogspot.com/_BrntFFiXN8U/SPmee938vFI/AAAAAAAACHc/w_P3kz6oSg0/s400/Mizmar.jpg"/>
          <p:cNvPicPr>
            <a:picLocks noChangeAspect="1" noChangeArrowheads="1"/>
          </p:cNvPicPr>
          <p:nvPr/>
        </p:nvPicPr>
        <p:blipFill>
          <a:blip r:embed="rId5" cstate="print"/>
          <a:srcRect/>
          <a:stretch>
            <a:fillRect/>
          </a:stretch>
        </p:blipFill>
        <p:spPr bwMode="auto">
          <a:xfrm>
            <a:off x="304800" y="5638800"/>
            <a:ext cx="2133600" cy="1219200"/>
          </a:xfrm>
          <a:prstGeom prst="rect">
            <a:avLst/>
          </a:prstGeom>
          <a:noFill/>
        </p:spPr>
      </p:pic>
      <p:cxnSp>
        <p:nvCxnSpPr>
          <p:cNvPr id="10" name="Straight Arrow Connector 9"/>
          <p:cNvCxnSpPr/>
          <p:nvPr/>
        </p:nvCxnSpPr>
        <p:spPr>
          <a:xfrm rot="10800000">
            <a:off x="2743200" y="6248400"/>
            <a:ext cx="609600" cy="1588"/>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52800" y="6096000"/>
            <a:ext cx="914400" cy="369332"/>
          </a:xfrm>
          <a:prstGeom prst="rect">
            <a:avLst/>
          </a:prstGeom>
          <a:noFill/>
        </p:spPr>
        <p:txBody>
          <a:bodyPr wrap="square" rtlCol="0">
            <a:spAutoFit/>
          </a:bodyPr>
          <a:lstStyle/>
          <a:p>
            <a:r>
              <a:rPr lang="en-US" dirty="0" smtClean="0">
                <a:solidFill>
                  <a:schemeClr val="bg1"/>
                </a:solidFill>
              </a:rPr>
              <a:t>Mizmar</a:t>
            </a:r>
            <a:endParaRPr lang="en-US" dirty="0">
              <a:solidFill>
                <a:schemeClr val="bg1"/>
              </a:solidFill>
            </a:endParaRPr>
          </a:p>
        </p:txBody>
      </p:sp>
      <p:pic>
        <p:nvPicPr>
          <p:cNvPr id="8195" name="Picture 3" descr="C:\Documents and Settings\Shine\Local Settings\Temporary Internet Files\Content.IE5\NVZFNROA\MC900058310[1].wmf"/>
          <p:cNvPicPr>
            <a:picLocks noChangeAspect="1" noChangeArrowheads="1"/>
          </p:cNvPicPr>
          <p:nvPr/>
        </p:nvPicPr>
        <p:blipFill>
          <a:blip r:embed="rId6" cstate="print"/>
          <a:srcRect/>
          <a:stretch>
            <a:fillRect/>
          </a:stretch>
        </p:blipFill>
        <p:spPr bwMode="auto">
          <a:xfrm>
            <a:off x="6629400" y="5410200"/>
            <a:ext cx="2514600" cy="1447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391400" cy="990600"/>
          </a:xfrm>
        </p:spPr>
        <p:txBody>
          <a:bodyPr>
            <a:normAutofit/>
          </a:bodyPr>
          <a:lstStyle/>
          <a:p>
            <a:r>
              <a:rPr lang="en-US" u="sng" dirty="0" smtClean="0">
                <a:latin typeface="Humanst521 BT" pitchFamily="34" charset="0"/>
              </a:rPr>
              <a:t>Celebrations: National Holidays</a:t>
            </a:r>
            <a:endParaRPr lang="en-US" u="sng" dirty="0">
              <a:latin typeface="Humanst521 BT" pitchFamily="34" charset="0"/>
            </a:endParaRPr>
          </a:p>
        </p:txBody>
      </p:sp>
      <p:sp>
        <p:nvSpPr>
          <p:cNvPr id="3" name="Content Placeholder 2"/>
          <p:cNvSpPr>
            <a:spLocks noGrp="1"/>
          </p:cNvSpPr>
          <p:nvPr>
            <p:ph idx="1"/>
          </p:nvPr>
        </p:nvSpPr>
        <p:spPr>
          <a:xfrm>
            <a:off x="457200" y="1143000"/>
            <a:ext cx="8229600" cy="3810000"/>
          </a:xfrm>
        </p:spPr>
        <p:txBody>
          <a:bodyPr>
            <a:normAutofit fontScale="77500" lnSpcReduction="20000"/>
          </a:bodyPr>
          <a:lstStyle/>
          <a:p>
            <a:pPr>
              <a:buNone/>
            </a:pPr>
            <a:r>
              <a:rPr lang="en-US" sz="3400" dirty="0" smtClean="0">
                <a:latin typeface="Humanst521 BT" pitchFamily="34" charset="0"/>
                <a:ea typeface="PMingLiU" pitchFamily="18" charset="-120"/>
              </a:rPr>
              <a:t>      </a:t>
            </a:r>
            <a:r>
              <a:rPr lang="en-US" sz="2600" dirty="0" smtClean="0">
                <a:latin typeface="Humanst521 BT" pitchFamily="34" charset="0"/>
                <a:ea typeface="PMingLiU" pitchFamily="18" charset="-120"/>
              </a:rPr>
              <a:t>There are many different holidays and celebrations in Egypt.  Some of the most important national holidays for the Egyptians are, National Day, Armed Forces Day, and New Year’s Day.  On National day, July 23</a:t>
            </a:r>
            <a:r>
              <a:rPr lang="en-US" sz="2600" baseline="30000" dirty="0" smtClean="0">
                <a:latin typeface="Humanst521 BT" pitchFamily="34" charset="0"/>
                <a:ea typeface="PMingLiU" pitchFamily="18" charset="-120"/>
              </a:rPr>
              <a:t>rd</a:t>
            </a:r>
            <a:r>
              <a:rPr lang="en-US" sz="2600" dirty="0" smtClean="0">
                <a:latin typeface="Humanst521 BT" pitchFamily="34" charset="0"/>
                <a:ea typeface="PMingLiU" pitchFamily="18" charset="-120"/>
              </a:rPr>
              <a:t>,  there are many special reports on television and in the news.  Schools and other places arrange public or private events to celebrate the Egyptian revolution.  </a:t>
            </a:r>
          </a:p>
          <a:p>
            <a:pPr>
              <a:buNone/>
            </a:pPr>
            <a:r>
              <a:rPr lang="en-US" sz="2600" dirty="0" smtClean="0">
                <a:latin typeface="Humanst521 BT" pitchFamily="34" charset="0"/>
                <a:ea typeface="PMingLiU" pitchFamily="18" charset="-120"/>
              </a:rPr>
              <a:t>        New Year’s Day is a special holiday where the Egyptians give gifts to one another.  The children receive sweets that they enjoy very much.  Also, the adults visit old friends and relatives on this day.</a:t>
            </a:r>
          </a:p>
          <a:p>
            <a:pPr>
              <a:buNone/>
            </a:pPr>
            <a:r>
              <a:rPr lang="en-US" sz="2600" dirty="0" smtClean="0">
                <a:latin typeface="Humanst521 BT" pitchFamily="34" charset="0"/>
                <a:ea typeface="PMingLiU" pitchFamily="18" charset="-120"/>
              </a:rPr>
              <a:t>        During Armed Forces Day, huge parades were held, until President Sadat was murdered at one.  Today, there are no more military parades, because of this tragic event.</a:t>
            </a:r>
          </a:p>
          <a:p>
            <a:pPr>
              <a:buNone/>
            </a:pPr>
            <a:r>
              <a:rPr lang="en-US" sz="2600" dirty="0" smtClean="0">
                <a:latin typeface="Humanst521 BT" pitchFamily="34" charset="0"/>
                <a:ea typeface="PMingLiU" pitchFamily="18" charset="-120"/>
              </a:rPr>
              <a:t>    </a:t>
            </a:r>
          </a:p>
          <a:p>
            <a:endParaRPr lang="en-US" dirty="0" smtClean="0"/>
          </a:p>
        </p:txBody>
      </p:sp>
      <p:pic>
        <p:nvPicPr>
          <p:cNvPr id="6145" name="Picture 1" descr="C:\Documents and Settings\Shine\Local Settings\Temporary Internet Files\Content.IE5\46R00MPC\MC900445254[1].wmf"/>
          <p:cNvPicPr>
            <a:picLocks noChangeAspect="1" noChangeArrowheads="1"/>
          </p:cNvPicPr>
          <p:nvPr/>
        </p:nvPicPr>
        <p:blipFill>
          <a:blip r:embed="rId2" cstate="print"/>
          <a:srcRect/>
          <a:stretch>
            <a:fillRect/>
          </a:stretch>
        </p:blipFill>
        <p:spPr bwMode="auto">
          <a:xfrm>
            <a:off x="8382000" y="228600"/>
            <a:ext cx="567842" cy="868223"/>
          </a:xfrm>
          <a:prstGeom prst="rect">
            <a:avLst/>
          </a:prstGeom>
          <a:noFill/>
        </p:spPr>
      </p:pic>
      <p:pic>
        <p:nvPicPr>
          <p:cNvPr id="5" name="Picture 1" descr="C:\Documents and Settings\Shine\Local Settings\Temporary Internet Files\Content.IE5\46R00MPC\MC900445254[1].wmf"/>
          <p:cNvPicPr>
            <a:picLocks noChangeAspect="1" noChangeArrowheads="1"/>
          </p:cNvPicPr>
          <p:nvPr/>
        </p:nvPicPr>
        <p:blipFill>
          <a:blip r:embed="rId2" cstate="print"/>
          <a:srcRect/>
          <a:stretch>
            <a:fillRect/>
          </a:stretch>
        </p:blipFill>
        <p:spPr bwMode="auto">
          <a:xfrm>
            <a:off x="152400" y="304800"/>
            <a:ext cx="533400" cy="815562"/>
          </a:xfrm>
          <a:prstGeom prst="rect">
            <a:avLst/>
          </a:prstGeom>
          <a:noFill/>
        </p:spPr>
      </p:pic>
      <p:pic>
        <p:nvPicPr>
          <p:cNvPr id="6146" name="Picture 2" descr="C:\Documents and Settings\Shine\Local Settings\Temporary Internet Files\Content.IE5\MZSPCV3F\MC900057681[1].wmf"/>
          <p:cNvPicPr>
            <a:picLocks noChangeAspect="1" noChangeArrowheads="1"/>
          </p:cNvPicPr>
          <p:nvPr/>
        </p:nvPicPr>
        <p:blipFill>
          <a:blip r:embed="rId3" cstate="print"/>
          <a:srcRect/>
          <a:stretch>
            <a:fillRect/>
          </a:stretch>
        </p:blipFill>
        <p:spPr bwMode="auto">
          <a:xfrm>
            <a:off x="7315200" y="4876800"/>
            <a:ext cx="1413673" cy="1791799"/>
          </a:xfrm>
          <a:prstGeom prst="rect">
            <a:avLst/>
          </a:prstGeom>
          <a:noFill/>
        </p:spPr>
      </p:pic>
      <p:pic>
        <p:nvPicPr>
          <p:cNvPr id="6151" name="Picture 7" descr="Front Page Image"/>
          <p:cNvPicPr>
            <a:picLocks noChangeAspect="1" noChangeArrowheads="1"/>
          </p:cNvPicPr>
          <p:nvPr/>
        </p:nvPicPr>
        <p:blipFill>
          <a:blip r:embed="rId4" cstate="print"/>
          <a:srcRect/>
          <a:stretch>
            <a:fillRect/>
          </a:stretch>
        </p:blipFill>
        <p:spPr bwMode="auto">
          <a:xfrm>
            <a:off x="457200" y="4876800"/>
            <a:ext cx="2057400" cy="1981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1482</TotalTime>
  <Words>2088</Words>
  <Application>Microsoft Office PowerPoint</Application>
  <PresentationFormat>On-screen Show (4:3)</PresentationFormat>
  <Paragraphs>77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What’s their religion?</vt:lpstr>
      <vt:lpstr>Education</vt:lpstr>
      <vt:lpstr>Amazing Foods of Egypt</vt:lpstr>
      <vt:lpstr>Entertainment Ancient Egyptians:</vt:lpstr>
      <vt:lpstr>Entertainment continued… Modern Egyptians:</vt:lpstr>
      <vt:lpstr>What do they wear?</vt:lpstr>
      <vt:lpstr>Egypt’s Music</vt:lpstr>
      <vt:lpstr>Celebrations: National Holidays</vt:lpstr>
      <vt:lpstr>Celebrations continued:  Religious Holidays</vt:lpstr>
      <vt:lpstr>What’s their language?</vt:lpstr>
      <vt:lpstr>Architecture of Egypt</vt:lpstr>
      <vt:lpstr>Mass Media</vt:lpstr>
      <vt:lpstr>Other Cultural Features</vt:lpstr>
      <vt:lpstr>Bibliographies:</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Shine</dc:creator>
  <cp:lastModifiedBy>e199501894</cp:lastModifiedBy>
  <cp:revision>157</cp:revision>
  <dcterms:created xsi:type="dcterms:W3CDTF">2010-10-12T16:15:05Z</dcterms:created>
  <dcterms:modified xsi:type="dcterms:W3CDTF">2010-10-27T13:49:33Z</dcterms:modified>
</cp:coreProperties>
</file>