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8"/>
  </p:notesMasterIdLst>
  <p:sldIdLst>
    <p:sldId id="256" r:id="rId2"/>
    <p:sldId id="259" r:id="rId3"/>
    <p:sldId id="257" r:id="rId4"/>
    <p:sldId id="261" r:id="rId5"/>
    <p:sldId id="260" r:id="rId6"/>
    <p:sldId id="258" r:id="rId7"/>
    <p:sldId id="262" r:id="rId8"/>
    <p:sldId id="263" r:id="rId9"/>
    <p:sldId id="267" r:id="rId10"/>
    <p:sldId id="264" r:id="rId11"/>
    <p:sldId id="268" r:id="rId12"/>
    <p:sldId id="265" r:id="rId13"/>
    <p:sldId id="266" r:id="rId14"/>
    <p:sldId id="269" r:id="rId15"/>
    <p:sldId id="271"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CC"/>
    <a:srgbClr val="FF3399"/>
    <a:srgbClr val="CC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976" autoAdjust="0"/>
    <p:restoredTop sz="94660"/>
  </p:normalViewPr>
  <p:slideViewPr>
    <p:cSldViewPr>
      <p:cViewPr varScale="1">
        <p:scale>
          <a:sx n="88" d="100"/>
          <a:sy n="88" d="100"/>
        </p:scale>
        <p:origin x="-91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304E4C-8DA0-48FD-A33E-E230B649DCCD}" type="datetimeFigureOut">
              <a:rPr lang="en-US" smtClean="0"/>
              <a:pPr/>
              <a:t>11/24/2009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005A0-31E4-4771-842D-D61D54CF829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395B09-FAA3-4EBE-BBEF-A38829352509}" type="slidenum">
              <a:rPr lang="en-US"/>
              <a:pPr fontAlgn="base">
                <a:spcBef>
                  <a:spcPct val="0"/>
                </a:spcBef>
                <a:spcAft>
                  <a:spcPct val="0"/>
                </a:spcAft>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672EF6-2184-4123-8BA4-CD80C4668589}" type="datetimeFigureOut">
              <a:rPr lang="en-US" smtClean="0"/>
              <a:pPr/>
              <a:t>11/24/2009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10396C-CBBC-4E8C-88AE-0300B1B897FD}"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72EF6-2184-4123-8BA4-CD80C4668589}" type="datetimeFigureOut">
              <a:rPr lang="en-US" smtClean="0"/>
              <a:pPr/>
              <a:t>11/24/2009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10396C-CBBC-4E8C-88AE-0300B1B897FD}"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72EF6-2184-4123-8BA4-CD80C4668589}" type="datetimeFigureOut">
              <a:rPr lang="en-US" smtClean="0"/>
              <a:pPr/>
              <a:t>11/24/2009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10396C-CBBC-4E8C-88AE-0300B1B897FD}"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72EF6-2184-4123-8BA4-CD80C4668589}" type="datetimeFigureOut">
              <a:rPr lang="en-US" smtClean="0"/>
              <a:pPr/>
              <a:t>11/24/2009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10396C-CBBC-4E8C-88AE-0300B1B897FD}" type="slidenum">
              <a:rPr lang="en-US" smtClean="0"/>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672EF6-2184-4123-8BA4-CD80C4668589}" type="datetimeFigureOut">
              <a:rPr lang="en-US" smtClean="0"/>
              <a:pPr/>
              <a:t>11/24/2009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10396C-CBBC-4E8C-88AE-0300B1B897FD}"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672EF6-2184-4123-8BA4-CD80C4668589}" type="datetimeFigureOut">
              <a:rPr lang="en-US" smtClean="0"/>
              <a:pPr/>
              <a:t>11/24/2009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10396C-CBBC-4E8C-88AE-0300B1B897FD}"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672EF6-2184-4123-8BA4-CD80C4668589}" type="datetimeFigureOut">
              <a:rPr lang="en-US" smtClean="0"/>
              <a:pPr/>
              <a:t>11/24/2009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10396C-CBBC-4E8C-88AE-0300B1B897FD}" type="slidenum">
              <a:rPr lang="en-US" smtClean="0"/>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672EF6-2184-4123-8BA4-CD80C4668589}" type="datetimeFigureOut">
              <a:rPr lang="en-US" smtClean="0"/>
              <a:pPr/>
              <a:t>11/24/2009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10396C-CBBC-4E8C-88AE-0300B1B897FD}"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72EF6-2184-4123-8BA4-CD80C4668589}" type="datetimeFigureOut">
              <a:rPr lang="en-US" smtClean="0"/>
              <a:pPr/>
              <a:t>11/24/2009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10396C-CBBC-4E8C-88AE-0300B1B897FD}"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72EF6-2184-4123-8BA4-CD80C4668589}" type="datetimeFigureOut">
              <a:rPr lang="en-US" smtClean="0"/>
              <a:pPr/>
              <a:t>11/24/2009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10396C-CBBC-4E8C-88AE-0300B1B897FD}" type="slidenum">
              <a:rPr lang="en-US" smtClean="0"/>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72EF6-2184-4123-8BA4-CD80C4668589}" type="datetimeFigureOut">
              <a:rPr lang="en-US" smtClean="0"/>
              <a:pPr/>
              <a:t>11/24/2009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10396C-CBBC-4E8C-88AE-0300B1B897FD}" type="slidenum">
              <a:rPr lang="en-US" smtClean="0"/>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72EF6-2184-4123-8BA4-CD80C4668589}" type="datetimeFigureOut">
              <a:rPr lang="en-US" smtClean="0"/>
              <a:pPr/>
              <a:t>11/24/2009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0396C-CBBC-4E8C-88AE-0300B1B897F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What is Diwali?</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p:txBody>
      </p:sp>
      <p:sp>
        <p:nvSpPr>
          <p:cNvPr id="3" name="Subtitle 2"/>
          <p:cNvSpPr>
            <a:spLocks noGrp="1"/>
          </p:cNvSpPr>
          <p:nvPr>
            <p:ph type="subTitle" idx="1"/>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By: Mehavi Patel</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Diwali Facts to Know</a:t>
            </a:r>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Diwali always falls on a night when a moon does not rise (new moon) and there is darkness everywhere.</a:t>
            </a:r>
          </a:p>
          <a:p>
            <a:pPr fontAlgn="auto">
              <a:spcAft>
                <a:spcPts val="0"/>
              </a:spcAft>
              <a:buFont typeface="Arial" pitchFamily="34" charset="0"/>
              <a:buChar cha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Light is considered the symbol of hope and energy and indicates the win of good over evil.</a:t>
            </a:r>
          </a:p>
          <a:p>
            <a:pPr fontAlgn="auto">
              <a:spcAft>
                <a:spcPts val="0"/>
              </a:spcAft>
              <a:buFont typeface="Arial" pitchFamily="34" charset="0"/>
              <a:buChar cha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By spreading light everywhere, we try to destroy the reign of darkness on the night of Diwali.  </a:t>
            </a:r>
          </a:p>
          <a:p>
            <a:pPr fontAlgn="auto">
              <a:spcAft>
                <a:spcPts val="0"/>
              </a:spcAft>
              <a:buFont typeface="Arial" pitchFamily="34" charset="0"/>
              <a:buChar cha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Everyone decorates their premises with diyas, lights, etc to make their surroundings filled with light and happiness. </a:t>
            </a:r>
          </a:p>
          <a:p>
            <a:pPr fontAlgn="auto">
              <a:spcAft>
                <a:spcPts val="0"/>
              </a:spcAft>
              <a:buFont typeface="Arial" pitchFamily="34" charset="0"/>
              <a:buNone/>
              <a:defRPr/>
            </a:pPr>
            <a:endParaRPr lang="en-US" dirty="0" smtClean="0"/>
          </a:p>
        </p:txBody>
      </p:sp>
      <p:sp>
        <p:nvSpPr>
          <p:cNvPr id="4" name="Rectangle 3"/>
          <p:cNvSpPr/>
          <p:nvPr/>
        </p:nvSpPr>
        <p:spPr>
          <a:xfrm>
            <a:off x="990600" y="6096000"/>
            <a:ext cx="6934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Comic Sans MS" pitchFamily="66" charset="0"/>
              </a:rPr>
              <a:t>Plum-</a:t>
            </a:r>
            <a:r>
              <a:rPr lang="en-US" dirty="0" err="1" smtClean="0">
                <a:latin typeface="Comic Sans MS" pitchFamily="66" charset="0"/>
              </a:rPr>
              <a:t>Ucci</a:t>
            </a:r>
            <a:r>
              <a:rPr lang="en-US" dirty="0" smtClean="0">
                <a:latin typeface="Comic Sans MS" pitchFamily="66" charset="0"/>
              </a:rPr>
              <a:t>, Carol. </a:t>
            </a:r>
            <a:r>
              <a:rPr lang="en-US" i="1" dirty="0" smtClean="0">
                <a:latin typeface="Comic Sans MS" pitchFamily="66" charset="0"/>
              </a:rPr>
              <a:t>Celebrate </a:t>
            </a:r>
            <a:r>
              <a:rPr lang="en-US" i="1" dirty="0" err="1" smtClean="0">
                <a:latin typeface="Comic Sans MS" pitchFamily="66" charset="0"/>
              </a:rPr>
              <a:t>Diwali</a:t>
            </a:r>
            <a:r>
              <a:rPr lang="en-US" i="1" dirty="0" smtClean="0">
                <a:latin typeface="Comic Sans MS" pitchFamily="66" charset="0"/>
              </a:rPr>
              <a:t> (Celebrate Holidays)</a:t>
            </a:r>
            <a:r>
              <a:rPr lang="en-US" dirty="0" smtClean="0">
                <a:latin typeface="Comic Sans MS" pitchFamily="66" charset="0"/>
              </a:rPr>
              <a:t>. New York: </a:t>
            </a:r>
            <a:r>
              <a:rPr lang="en-US" dirty="0" err="1" smtClean="0">
                <a:latin typeface="Comic Sans MS" pitchFamily="66" charset="0"/>
              </a:rPr>
              <a:t>Enslow</a:t>
            </a:r>
            <a:r>
              <a:rPr lang="en-US" dirty="0" smtClean="0">
                <a:latin typeface="Comic Sans MS" pitchFamily="66" charset="0"/>
              </a:rPr>
              <a:t>, 2007. Print.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6000" b="-4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bg1"/>
                  </a:solidFill>
                  <a:prstDash val="solid"/>
                </a:ln>
                <a:solidFill>
                  <a:srgbClr val="FF3399"/>
                </a:solidFill>
                <a:effectLst>
                  <a:glow rad="228600">
                    <a:schemeClr val="accent1">
                      <a:satMod val="175000"/>
                      <a:alpha val="40000"/>
                    </a:schemeClr>
                  </a:glow>
                  <a:outerShdw blurRad="41275" dist="20320" dir="1800000" algn="tl" rotWithShape="0">
                    <a:srgbClr val="000000">
                      <a:alpha val="40000"/>
                    </a:srgbClr>
                  </a:outerShdw>
                </a:effectLst>
                <a:latin typeface="Comic Sans MS" pitchFamily="66" charset="0"/>
              </a:rPr>
              <a:t>Timeline</a:t>
            </a:r>
            <a:endParaRPr lang="en-US" b="1" dirty="0">
              <a:ln w="12700">
                <a:solidFill>
                  <a:schemeClr val="bg1"/>
                </a:solidFill>
                <a:prstDash val="solid"/>
              </a:ln>
              <a:solidFill>
                <a:srgbClr val="FF3399"/>
              </a:solidFill>
              <a:effectLst>
                <a:glow rad="228600">
                  <a:schemeClr val="accent1">
                    <a:satMod val="175000"/>
                    <a:alpha val="40000"/>
                  </a:schemeClr>
                </a:glow>
                <a:outerShdw blurRad="41275" dist="20320" dir="1800000" algn="tl" rotWithShape="0">
                  <a:srgbClr val="000000">
                    <a:alpha val="40000"/>
                  </a:srgbClr>
                </a:outerShdw>
              </a:effectLst>
              <a:latin typeface="Comic Sans MS" pitchFamily="66" charset="0"/>
            </a:endParaRPr>
          </a:p>
        </p:txBody>
      </p:sp>
      <p:sp>
        <p:nvSpPr>
          <p:cNvPr id="3" name="Content Placeholder 2"/>
          <p:cNvSpPr>
            <a:spLocks noGrp="1"/>
          </p:cNvSpPr>
          <p:nvPr>
            <p:ph idx="1"/>
          </p:nvPr>
        </p:nvSpPr>
        <p:spPr/>
        <p:txBody>
          <a:bodyPr>
            <a:normAutofit fontScale="92500" lnSpcReduction="10000"/>
          </a:bodyPr>
          <a:lstStyle/>
          <a:p>
            <a:r>
              <a:rPr lang="en-US" dirty="0" smtClean="0">
                <a:ln w="18415" cmpd="sng">
                  <a:solidFill>
                    <a:schemeClr val="bg1"/>
                  </a:solidFill>
                  <a:prstDash val="solid"/>
                </a:ln>
                <a:solidFill>
                  <a:srgbClr val="FF3399"/>
                </a:solidFill>
                <a:effectLst>
                  <a:glow rad="139700">
                    <a:schemeClr val="accent1">
                      <a:satMod val="175000"/>
                      <a:alpha val="40000"/>
                    </a:schemeClr>
                  </a:glow>
                  <a:outerShdw blurRad="63500" dir="3600000" algn="tl" rotWithShape="0">
                    <a:srgbClr val="000000">
                      <a:alpha val="70000"/>
                    </a:srgbClr>
                  </a:outerShdw>
                </a:effectLst>
                <a:latin typeface="Comic Sans MS" pitchFamily="66" charset="0"/>
              </a:rPr>
              <a:t>4th December 7424 BC- Birth of Sri Ram</a:t>
            </a:r>
          </a:p>
          <a:p>
            <a:r>
              <a:rPr lang="en-US" dirty="0" smtClean="0">
                <a:ln w="18415" cmpd="sng">
                  <a:solidFill>
                    <a:schemeClr val="bg1"/>
                  </a:solidFill>
                  <a:prstDash val="solid"/>
                </a:ln>
                <a:solidFill>
                  <a:srgbClr val="FF3399"/>
                </a:solidFill>
                <a:effectLst>
                  <a:glow rad="139700">
                    <a:schemeClr val="accent1">
                      <a:satMod val="175000"/>
                      <a:alpha val="40000"/>
                    </a:schemeClr>
                  </a:glow>
                  <a:outerShdw blurRad="63500" dir="3600000" algn="tl" rotWithShape="0">
                    <a:srgbClr val="000000">
                      <a:alpha val="70000"/>
                    </a:srgbClr>
                  </a:outerShdw>
                </a:effectLst>
                <a:latin typeface="Comic Sans MS" pitchFamily="66" charset="0"/>
              </a:rPr>
              <a:t>7405 BC – Ram marries Sita</a:t>
            </a:r>
          </a:p>
          <a:p>
            <a:r>
              <a:rPr lang="en-US" dirty="0" smtClean="0">
                <a:ln w="18415" cmpd="sng">
                  <a:solidFill>
                    <a:schemeClr val="bg1"/>
                  </a:solidFill>
                  <a:prstDash val="solid"/>
                </a:ln>
                <a:solidFill>
                  <a:srgbClr val="FF3399"/>
                </a:solidFill>
                <a:effectLst>
                  <a:glow rad="139700">
                    <a:schemeClr val="accent1">
                      <a:satMod val="175000"/>
                      <a:alpha val="40000"/>
                    </a:schemeClr>
                  </a:glow>
                  <a:outerShdw blurRad="63500" dir="3600000" algn="tl" rotWithShape="0">
                    <a:srgbClr val="000000">
                      <a:alpha val="70000"/>
                    </a:srgbClr>
                  </a:outerShdw>
                </a:effectLst>
                <a:latin typeface="Comic Sans MS" pitchFamily="66" charset="0"/>
              </a:rPr>
              <a:t>7404 BC – Ram goes to exile</a:t>
            </a:r>
          </a:p>
          <a:p>
            <a:r>
              <a:rPr lang="en-US" dirty="0" smtClean="0">
                <a:ln w="18415" cmpd="sng">
                  <a:solidFill>
                    <a:schemeClr val="bg1"/>
                  </a:solidFill>
                  <a:prstDash val="solid"/>
                </a:ln>
                <a:solidFill>
                  <a:srgbClr val="FF3399"/>
                </a:solidFill>
                <a:effectLst>
                  <a:glow rad="139700">
                    <a:schemeClr val="accent1">
                      <a:satMod val="175000"/>
                      <a:alpha val="40000"/>
                    </a:schemeClr>
                  </a:glow>
                  <a:outerShdw blurRad="63500" dir="3600000" algn="tl" rotWithShape="0">
                    <a:srgbClr val="000000">
                      <a:alpha val="70000"/>
                    </a:srgbClr>
                  </a:outerShdw>
                </a:effectLst>
                <a:latin typeface="Comic Sans MS" pitchFamily="66" charset="0"/>
              </a:rPr>
              <a:t>7391 BC – Ravan kidnaps Sita after about 5-6 months</a:t>
            </a:r>
          </a:p>
          <a:p>
            <a:r>
              <a:rPr lang="en-US" dirty="0" smtClean="0">
                <a:ln w="18415" cmpd="sng">
                  <a:solidFill>
                    <a:schemeClr val="bg1"/>
                  </a:solidFill>
                  <a:prstDash val="solid"/>
                </a:ln>
                <a:solidFill>
                  <a:srgbClr val="FF3399"/>
                </a:solidFill>
                <a:effectLst>
                  <a:glow rad="139700">
                    <a:schemeClr val="accent1">
                      <a:satMod val="175000"/>
                      <a:alpha val="40000"/>
                    </a:schemeClr>
                  </a:glow>
                  <a:outerShdw blurRad="63500" dir="3600000" algn="tl" rotWithShape="0">
                    <a:srgbClr val="000000">
                      <a:alpha val="70000"/>
                    </a:srgbClr>
                  </a:outerShdw>
                </a:effectLst>
                <a:latin typeface="Comic Sans MS" pitchFamily="66" charset="0"/>
              </a:rPr>
              <a:t>7391-7390 BC – Ram invades Lanka Defeat of </a:t>
            </a:r>
            <a:r>
              <a:rPr lang="en-US" dirty="0" err="1" smtClean="0">
                <a:ln w="18415" cmpd="sng">
                  <a:solidFill>
                    <a:schemeClr val="bg1"/>
                  </a:solidFill>
                  <a:prstDash val="solid"/>
                </a:ln>
                <a:solidFill>
                  <a:srgbClr val="FF3399"/>
                </a:solidFill>
                <a:effectLst>
                  <a:glow rad="139700">
                    <a:schemeClr val="accent1">
                      <a:satMod val="175000"/>
                      <a:alpha val="40000"/>
                    </a:schemeClr>
                  </a:glow>
                  <a:outerShdw blurRad="63500" dir="3600000" algn="tl" rotWithShape="0">
                    <a:srgbClr val="000000">
                      <a:alpha val="70000"/>
                    </a:srgbClr>
                  </a:outerShdw>
                </a:effectLst>
                <a:latin typeface="Comic Sans MS" pitchFamily="66" charset="0"/>
              </a:rPr>
              <a:t>Raakshas</a:t>
            </a:r>
            <a:r>
              <a:rPr lang="en-US" dirty="0" smtClean="0">
                <a:ln w="18415" cmpd="sng">
                  <a:solidFill>
                    <a:schemeClr val="bg1"/>
                  </a:solidFill>
                  <a:prstDash val="solid"/>
                </a:ln>
                <a:solidFill>
                  <a:srgbClr val="FF3399"/>
                </a:solidFill>
                <a:effectLst>
                  <a:glow rad="139700">
                    <a:schemeClr val="accent1">
                      <a:satMod val="175000"/>
                      <a:alpha val="40000"/>
                    </a:schemeClr>
                  </a:glow>
                  <a:outerShdw blurRad="63500" dir="3600000" algn="tl" rotWithShape="0">
                    <a:srgbClr val="000000">
                      <a:alpha val="70000"/>
                    </a:srgbClr>
                  </a:outerShdw>
                </a:effectLst>
                <a:latin typeface="Comic Sans MS" pitchFamily="66" charset="0"/>
              </a:rPr>
              <a:t>(</a:t>
            </a:r>
            <a:r>
              <a:rPr lang="en-US" dirty="0" err="1" smtClean="0">
                <a:ln w="18415" cmpd="sng">
                  <a:solidFill>
                    <a:schemeClr val="bg1"/>
                  </a:solidFill>
                  <a:prstDash val="solid"/>
                </a:ln>
                <a:solidFill>
                  <a:srgbClr val="FF3399"/>
                </a:solidFill>
                <a:effectLst>
                  <a:glow rad="139700">
                    <a:schemeClr val="accent1">
                      <a:satMod val="175000"/>
                      <a:alpha val="40000"/>
                    </a:schemeClr>
                  </a:glow>
                  <a:outerShdw blurRad="63500" dir="3600000" algn="tl" rotWithShape="0">
                    <a:srgbClr val="000000">
                      <a:alpha val="70000"/>
                    </a:srgbClr>
                  </a:outerShdw>
                </a:effectLst>
                <a:latin typeface="Comic Sans MS" pitchFamily="66" charset="0"/>
              </a:rPr>
              <a:t>Ravan’s</a:t>
            </a:r>
            <a:r>
              <a:rPr lang="en-US" dirty="0" smtClean="0">
                <a:ln w="18415" cmpd="sng">
                  <a:solidFill>
                    <a:schemeClr val="bg1"/>
                  </a:solidFill>
                  <a:prstDash val="solid"/>
                </a:ln>
                <a:solidFill>
                  <a:srgbClr val="FF3399"/>
                </a:solidFill>
                <a:effectLst>
                  <a:glow rad="139700">
                    <a:schemeClr val="accent1">
                      <a:satMod val="175000"/>
                      <a:alpha val="40000"/>
                    </a:schemeClr>
                  </a:glow>
                  <a:outerShdw blurRad="63500" dir="3600000" algn="tl" rotWithShape="0">
                    <a:srgbClr val="000000">
                      <a:alpha val="70000"/>
                    </a:srgbClr>
                  </a:outerShdw>
                </a:effectLst>
                <a:latin typeface="Comic Sans MS" pitchFamily="66" charset="0"/>
              </a:rPr>
              <a:t>) nation</a:t>
            </a:r>
          </a:p>
          <a:p>
            <a:r>
              <a:rPr lang="en-US" dirty="0" smtClean="0">
                <a:ln w="18415" cmpd="sng">
                  <a:solidFill>
                    <a:schemeClr val="bg1"/>
                  </a:solidFill>
                  <a:prstDash val="solid"/>
                </a:ln>
                <a:solidFill>
                  <a:srgbClr val="FF3399"/>
                </a:solidFill>
                <a:effectLst>
                  <a:glow rad="139700">
                    <a:schemeClr val="accent1">
                      <a:satMod val="175000"/>
                      <a:alpha val="40000"/>
                    </a:schemeClr>
                  </a:glow>
                  <a:outerShdw blurRad="63500" dir="3600000" algn="tl" rotWithShape="0">
                    <a:srgbClr val="000000">
                      <a:alpha val="70000"/>
                    </a:srgbClr>
                  </a:outerShdw>
                </a:effectLst>
                <a:latin typeface="Comic Sans MS" pitchFamily="66" charset="0"/>
              </a:rPr>
              <a:t>7359-60 BC – Death of Sri Ram</a:t>
            </a:r>
            <a:r>
              <a:rPr lang="en-US" dirty="0" smtClean="0"/>
              <a:t/>
            </a:r>
            <a:br>
              <a:rPr lang="en-US" dirty="0" smtClean="0"/>
            </a:br>
            <a:endParaRPr lang="en-US" dirty="0"/>
          </a:p>
        </p:txBody>
      </p:sp>
      <p:sp>
        <p:nvSpPr>
          <p:cNvPr id="4" name="Rectangle 3"/>
          <p:cNvSpPr/>
          <p:nvPr/>
        </p:nvSpPr>
        <p:spPr>
          <a:xfrm>
            <a:off x="76200" y="61722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n>
                  <a:solidFill>
                    <a:schemeClr val="bg1"/>
                  </a:solidFill>
                </a:ln>
                <a:solidFill>
                  <a:srgbClr val="FF3399"/>
                </a:solidFill>
                <a:effectLst>
                  <a:glow rad="139700">
                    <a:schemeClr val="accent4">
                      <a:satMod val="175000"/>
                      <a:alpha val="40000"/>
                    </a:schemeClr>
                  </a:glow>
                </a:effectLst>
                <a:latin typeface="Comic Sans MS" pitchFamily="66" charset="0"/>
              </a:rPr>
              <a:t>"Vedic Timeline - FRDB Archives." </a:t>
            </a:r>
            <a:r>
              <a:rPr lang="en-US" i="1" dirty="0" smtClean="0">
                <a:ln>
                  <a:solidFill>
                    <a:schemeClr val="bg1"/>
                  </a:solidFill>
                </a:ln>
                <a:solidFill>
                  <a:srgbClr val="FF3399"/>
                </a:solidFill>
                <a:effectLst>
                  <a:glow rad="139700">
                    <a:schemeClr val="accent4">
                      <a:satMod val="175000"/>
                      <a:alpha val="40000"/>
                    </a:schemeClr>
                  </a:glow>
                </a:effectLst>
                <a:latin typeface="Comic Sans MS" pitchFamily="66" charset="0"/>
              </a:rPr>
              <a:t>FRDB - Powered by </a:t>
            </a:r>
            <a:r>
              <a:rPr lang="en-US" i="1" dirty="0" err="1" smtClean="0">
                <a:ln>
                  <a:solidFill>
                    <a:schemeClr val="bg1"/>
                  </a:solidFill>
                </a:ln>
                <a:solidFill>
                  <a:srgbClr val="FF3399"/>
                </a:solidFill>
                <a:effectLst>
                  <a:glow rad="139700">
                    <a:schemeClr val="accent4">
                      <a:satMod val="175000"/>
                      <a:alpha val="40000"/>
                    </a:schemeClr>
                  </a:glow>
                </a:effectLst>
                <a:latin typeface="Comic Sans MS" pitchFamily="66" charset="0"/>
              </a:rPr>
              <a:t>vBulletin</a:t>
            </a:r>
            <a:r>
              <a:rPr lang="en-US" dirty="0" smtClean="0">
                <a:ln>
                  <a:solidFill>
                    <a:schemeClr val="bg1"/>
                  </a:solidFill>
                </a:ln>
                <a:solidFill>
                  <a:srgbClr val="FF3399"/>
                </a:solidFill>
                <a:effectLst>
                  <a:glow rad="139700">
                    <a:schemeClr val="accent4">
                      <a:satMod val="175000"/>
                      <a:alpha val="40000"/>
                    </a:schemeClr>
                  </a:glow>
                </a:effectLst>
                <a:latin typeface="Comic Sans MS" pitchFamily="66" charset="0"/>
              </a:rPr>
              <a:t>. Web. 19 Nov. 2009. &lt;http://www.freeratio.org/thearchives/showthread.php?t=152200&gt;.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0" y="1"/>
          <a:ext cx="9144000" cy="6857998"/>
        </p:xfrm>
        <a:graphic>
          <a:graphicData uri="http://schemas.openxmlformats.org/drawingml/2006/table">
            <a:tbl>
              <a:tblPr firstRow="1" bandRow="1">
                <a:tableStyleId>{93296810-A885-4BE3-A3E7-6D5BEEA58F35}</a:tableStyleId>
              </a:tblPr>
              <a:tblGrid>
                <a:gridCol w="4572000"/>
                <a:gridCol w="4572000"/>
              </a:tblGrid>
              <a:tr h="440538">
                <a:tc gridSpan="2">
                  <a:txBody>
                    <a:bodyPr/>
                    <a:lstStyle/>
                    <a:p>
                      <a:pPr algn="ctr"/>
                      <a:r>
                        <a:rPr lang="en-US" sz="2000" dirty="0" smtClean="0">
                          <a:latin typeface="Comic Sans MS" pitchFamily="66" charset="0"/>
                        </a:rPr>
                        <a:t>Hindu</a:t>
                      </a:r>
                      <a:r>
                        <a:rPr lang="en-US" sz="2000" baseline="0" dirty="0" smtClean="0">
                          <a:latin typeface="Comic Sans MS" pitchFamily="66" charset="0"/>
                        </a:rPr>
                        <a:t> Deities</a:t>
                      </a:r>
                      <a:endParaRPr lang="en-US" sz="2000" dirty="0">
                        <a:latin typeface="Comic Sans MS" pitchFamily="66" charset="0"/>
                      </a:endParaRPr>
                    </a:p>
                  </a:txBody>
                  <a:tcPr/>
                </a:tc>
                <a:tc hMerge="1">
                  <a:txBody>
                    <a:bodyPr/>
                    <a:lstStyle/>
                    <a:p>
                      <a:pPr algn="ctr"/>
                      <a:endParaRPr lang="en-US" dirty="0"/>
                    </a:p>
                  </a:txBody>
                  <a:tcPr/>
                </a:tc>
              </a:tr>
              <a:tr h="4744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Comic Sans MS" pitchFamily="66" charset="0"/>
                        </a:rPr>
                        <a:t>Ganesha (</a:t>
                      </a:r>
                      <a:r>
                        <a:rPr lang="en-US" sz="1100" baseline="0" dirty="0" smtClean="0">
                          <a:latin typeface="Comic Sans MS" pitchFamily="66" charset="0"/>
                        </a:rPr>
                        <a:t>Also worshiped as the god of knowledge, wisdom, and wealth)</a:t>
                      </a:r>
                      <a:endParaRPr lang="en-US" sz="1100" dirty="0" smtClean="0">
                        <a:latin typeface="Comic Sans MS" pitchFamily="66" charset="0"/>
                      </a:endParaRPr>
                    </a:p>
                  </a:txBody>
                  <a:tcPr/>
                </a:tc>
                <a:tc>
                  <a:txBody>
                    <a:bodyPr/>
                    <a:lstStyle/>
                    <a:p>
                      <a:pPr>
                        <a:buFont typeface="Arial" pitchFamily="34" charset="0"/>
                        <a:buChar char="•"/>
                      </a:pPr>
                      <a:r>
                        <a:rPr lang="en-US" sz="1100" dirty="0" smtClean="0">
                          <a:latin typeface="Comic Sans MS" pitchFamily="66" charset="0"/>
                        </a:rPr>
                        <a:t>The son of Shiva</a:t>
                      </a:r>
                      <a:r>
                        <a:rPr lang="en-US" sz="1100" baseline="0" dirty="0" smtClean="0">
                          <a:latin typeface="Comic Sans MS" pitchFamily="66" charset="0"/>
                        </a:rPr>
                        <a:t> and Parvati(also gods)</a:t>
                      </a:r>
                    </a:p>
                    <a:p>
                      <a:pPr>
                        <a:buFont typeface="Arial" pitchFamily="34" charset="0"/>
                        <a:buChar char="•"/>
                      </a:pPr>
                      <a:r>
                        <a:rPr lang="en-US" sz="1100" baseline="0" dirty="0" smtClean="0">
                          <a:latin typeface="Comic Sans MS" pitchFamily="66" charset="0"/>
                        </a:rPr>
                        <a:t>Lord of success and destroys evils and obstacles</a:t>
                      </a:r>
                    </a:p>
                  </a:txBody>
                  <a:tcPr/>
                </a:tc>
              </a:tr>
              <a:tr h="474425">
                <a:tc>
                  <a:txBody>
                    <a:bodyPr/>
                    <a:lstStyle/>
                    <a:p>
                      <a:pPr algn="ctr"/>
                      <a:r>
                        <a:rPr lang="en-US" sz="1100" dirty="0" smtClean="0">
                          <a:latin typeface="Comic Sans MS" pitchFamily="66" charset="0"/>
                        </a:rPr>
                        <a:t>Shiva (also</a:t>
                      </a:r>
                      <a:r>
                        <a:rPr lang="en-US" sz="1100" baseline="0" dirty="0" smtClean="0">
                          <a:latin typeface="Comic Sans MS" pitchFamily="66" charset="0"/>
                        </a:rPr>
                        <a:t> known by: Mahadeva, Pashupati, Vishwanath, Bhole Nath )</a:t>
                      </a:r>
                      <a:endParaRPr lang="en-US" sz="1100" dirty="0">
                        <a:latin typeface="Comic Sans MS" pitchFamily="66" charset="0"/>
                      </a:endParaRPr>
                    </a:p>
                  </a:txBody>
                  <a:tcPr>
                    <a:solidFill>
                      <a:schemeClr val="accent3">
                        <a:lumMod val="40000"/>
                        <a:lumOff val="60000"/>
                      </a:schemeClr>
                    </a:solidFill>
                  </a:tcPr>
                </a:tc>
                <a:tc>
                  <a:txBody>
                    <a:bodyPr/>
                    <a:lstStyle/>
                    <a:p>
                      <a:pPr>
                        <a:buFont typeface="Arial" pitchFamily="34" charset="0"/>
                        <a:buChar char="•"/>
                      </a:pPr>
                      <a:r>
                        <a:rPr lang="en-US" sz="1100" dirty="0" smtClean="0">
                          <a:latin typeface="Comic Sans MS" pitchFamily="66" charset="0"/>
                        </a:rPr>
                        <a:t>The most powerful and fascinating</a:t>
                      </a:r>
                    </a:p>
                  </a:txBody>
                  <a:tcPr>
                    <a:solidFill>
                      <a:schemeClr val="accent3">
                        <a:lumMod val="40000"/>
                        <a:lumOff val="60000"/>
                      </a:schemeClr>
                    </a:solidFill>
                  </a:tcPr>
                </a:tc>
              </a:tr>
              <a:tr h="605332">
                <a:tc>
                  <a:txBody>
                    <a:bodyPr/>
                    <a:lstStyle/>
                    <a:p>
                      <a:pPr algn="ctr"/>
                      <a:r>
                        <a:rPr lang="en-US" sz="1100" dirty="0" smtClean="0">
                          <a:latin typeface="Comic Sans MS" pitchFamily="66" charset="0"/>
                        </a:rPr>
                        <a:t>Krishna </a:t>
                      </a:r>
                      <a:endParaRPr lang="en-US" sz="1100" dirty="0">
                        <a:latin typeface="Comic Sans MS" pitchFamily="66" charset="0"/>
                      </a:endParaRPr>
                    </a:p>
                  </a:txBody>
                  <a:tcPr/>
                </a:tc>
                <a:tc>
                  <a:txBody>
                    <a:bodyPr/>
                    <a:lstStyle/>
                    <a:p>
                      <a:pPr>
                        <a:buFont typeface="Arial" pitchFamily="34" charset="0"/>
                        <a:buChar char="•"/>
                      </a:pPr>
                      <a:r>
                        <a:rPr lang="en-US" sz="1100" dirty="0" smtClean="0">
                          <a:latin typeface="Comic Sans MS" pitchFamily="66" charset="0"/>
                        </a:rPr>
                        <a:t>The great exponent</a:t>
                      </a:r>
                      <a:r>
                        <a:rPr lang="en-US" sz="1100" baseline="0" dirty="0" smtClean="0">
                          <a:latin typeface="Comic Sans MS" pitchFamily="66" charset="0"/>
                        </a:rPr>
                        <a:t> of the Gita, the ninth and most complete avatar of  Vishnu</a:t>
                      </a:r>
                    </a:p>
                    <a:p>
                      <a:pPr>
                        <a:buFont typeface="Arial" pitchFamily="34" charset="0"/>
                        <a:buChar char="•"/>
                      </a:pPr>
                      <a:r>
                        <a:rPr lang="en-US" sz="1100" baseline="0" dirty="0" smtClean="0">
                          <a:latin typeface="Comic Sans MS" pitchFamily="66" charset="0"/>
                        </a:rPr>
                        <a:t>Blue skinned</a:t>
                      </a:r>
                      <a:endParaRPr lang="en-US" sz="1100" dirty="0">
                        <a:latin typeface="Comic Sans MS" pitchFamily="66" charset="0"/>
                      </a:endParaRPr>
                    </a:p>
                  </a:txBody>
                  <a:tcPr/>
                </a:tc>
              </a:tr>
              <a:tr h="776067">
                <a:tc>
                  <a:txBody>
                    <a:bodyPr/>
                    <a:lstStyle/>
                    <a:p>
                      <a:pPr algn="ctr"/>
                      <a:r>
                        <a:rPr lang="en-US" sz="1100" dirty="0" smtClean="0">
                          <a:latin typeface="Comic Sans MS" pitchFamily="66" charset="0"/>
                        </a:rPr>
                        <a:t>Ram (the perfect avatar of Vishnu)</a:t>
                      </a:r>
                      <a:endParaRPr lang="en-US" sz="1100" dirty="0">
                        <a:latin typeface="Comic Sans MS" pitchFamily="66" charset="0"/>
                      </a:endParaRPr>
                    </a:p>
                  </a:txBody>
                  <a:tcPr>
                    <a:solidFill>
                      <a:schemeClr val="accent3">
                        <a:lumMod val="40000"/>
                        <a:lumOff val="60000"/>
                      </a:schemeClr>
                    </a:solidFill>
                  </a:tcPr>
                </a:tc>
                <a:tc>
                  <a:txBody>
                    <a:bodyPr/>
                    <a:lstStyle/>
                    <a:p>
                      <a:pPr>
                        <a:buFont typeface="Arial" pitchFamily="34" charset="0"/>
                        <a:buChar char="•"/>
                      </a:pPr>
                      <a:r>
                        <a:rPr lang="en-US" sz="1100" dirty="0" smtClean="0">
                          <a:latin typeface="Comic Sans MS" pitchFamily="66" charset="0"/>
                        </a:rPr>
                        <a:t>Most popular</a:t>
                      </a:r>
                      <a:r>
                        <a:rPr lang="en-US" sz="1100" baseline="0" dirty="0" smtClean="0">
                          <a:latin typeface="Comic Sans MS" pitchFamily="66" charset="0"/>
                        </a:rPr>
                        <a:t> symbol of chivalry and virtue</a:t>
                      </a:r>
                    </a:p>
                    <a:p>
                      <a:pPr>
                        <a:buFont typeface="Arial" pitchFamily="34" charset="0"/>
                        <a:buChar char="•"/>
                      </a:pPr>
                      <a:r>
                        <a:rPr lang="en-US" sz="1100" baseline="0" dirty="0" smtClean="0">
                          <a:latin typeface="Comic Sans MS" pitchFamily="66" charset="0"/>
                        </a:rPr>
                        <a:t>Embodiment of truth and morality </a:t>
                      </a:r>
                    </a:p>
                    <a:p>
                      <a:pPr>
                        <a:buFont typeface="Arial" pitchFamily="34" charset="0"/>
                        <a:buChar char="•"/>
                      </a:pPr>
                      <a:r>
                        <a:rPr lang="en-US" sz="1100" baseline="0" dirty="0" smtClean="0">
                          <a:latin typeface="Comic Sans MS" pitchFamily="66" charset="0"/>
                        </a:rPr>
                        <a:t>The ideal son and husband </a:t>
                      </a:r>
                    </a:p>
                    <a:p>
                      <a:pPr>
                        <a:buFont typeface="Arial" pitchFamily="34" charset="0"/>
                        <a:buChar char="•"/>
                      </a:pPr>
                      <a:r>
                        <a:rPr lang="en-US" sz="1100" baseline="0" dirty="0" smtClean="0">
                          <a:latin typeface="Comic Sans MS" pitchFamily="66" charset="0"/>
                        </a:rPr>
                        <a:t>The ideal king</a:t>
                      </a:r>
                      <a:endParaRPr lang="en-US" sz="1100" dirty="0">
                        <a:latin typeface="Comic Sans MS" pitchFamily="66" charset="0"/>
                      </a:endParaRPr>
                    </a:p>
                  </a:txBody>
                  <a:tcPr>
                    <a:solidFill>
                      <a:schemeClr val="accent3">
                        <a:lumMod val="40000"/>
                        <a:lumOff val="60000"/>
                      </a:schemeClr>
                    </a:solidFill>
                  </a:tcPr>
                </a:tc>
              </a:tr>
              <a:tr h="6608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Comic Sans MS" pitchFamily="66" charset="0"/>
                        </a:rPr>
                        <a:t>Hanuman( also </a:t>
                      </a:r>
                      <a:r>
                        <a:rPr lang="en-US" sz="1100" baseline="0" dirty="0" smtClean="0">
                          <a:latin typeface="Comic Sans MS" pitchFamily="66" charset="0"/>
                        </a:rPr>
                        <a:t>worshipped as a symbol of strength , perseverance, and devotion)</a:t>
                      </a:r>
                      <a:endParaRPr lang="en-US" sz="1100" dirty="0">
                        <a:latin typeface="Comic Sans MS" pitchFamily="66" charset="0"/>
                      </a:endParaRPr>
                    </a:p>
                  </a:txBody>
                  <a:tcPr/>
                </a:tc>
                <a:tc>
                  <a:txBody>
                    <a:bodyPr/>
                    <a:lstStyle/>
                    <a:p>
                      <a:pPr>
                        <a:buFont typeface="Arial" pitchFamily="34" charset="0"/>
                        <a:buChar char="•"/>
                      </a:pPr>
                      <a:r>
                        <a:rPr lang="en-US" sz="1100" dirty="0" smtClean="0">
                          <a:latin typeface="Comic Sans MS" pitchFamily="66" charset="0"/>
                        </a:rPr>
                        <a:t>Aided</a:t>
                      </a:r>
                      <a:r>
                        <a:rPr lang="en-US" sz="1100" baseline="0" dirty="0" smtClean="0">
                          <a:latin typeface="Comic Sans MS" pitchFamily="66" charset="0"/>
                        </a:rPr>
                        <a:t> Ram in his expedition against evil forces</a:t>
                      </a:r>
                    </a:p>
                    <a:p>
                      <a:pPr>
                        <a:buFont typeface="Arial" pitchFamily="34" charset="0"/>
                        <a:buChar char="•"/>
                      </a:pPr>
                      <a:r>
                        <a:rPr lang="en-US" sz="1100" baseline="0" dirty="0" smtClean="0">
                          <a:latin typeface="Comic Sans MS" pitchFamily="66" charset="0"/>
                        </a:rPr>
                        <a:t>Believed to be the avatar of Lord Shiva</a:t>
                      </a:r>
                    </a:p>
                    <a:p>
                      <a:pPr>
                        <a:buFont typeface="Arial" pitchFamily="34" charset="0"/>
                        <a:buChar char="•"/>
                      </a:pPr>
                      <a:r>
                        <a:rPr lang="en-US" sz="1100" baseline="0" dirty="0" smtClean="0">
                          <a:latin typeface="Comic Sans MS" pitchFamily="66" charset="0"/>
                        </a:rPr>
                        <a:t>In times of trouble, many chant his name</a:t>
                      </a:r>
                      <a:endParaRPr lang="en-US" sz="1100" dirty="0">
                        <a:latin typeface="Comic Sans MS" pitchFamily="66" charset="0"/>
                      </a:endParaRPr>
                    </a:p>
                  </a:txBody>
                  <a:tcPr/>
                </a:tc>
              </a:tr>
              <a:tr h="6608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Comic Sans MS" pitchFamily="66" charset="0"/>
                        </a:rPr>
                        <a:t>Vishnu (</a:t>
                      </a:r>
                      <a:r>
                        <a:rPr lang="en-US" sz="1100" baseline="0" dirty="0" smtClean="0">
                          <a:latin typeface="Comic Sans MS" pitchFamily="66" charset="0"/>
                        </a:rPr>
                        <a:t>Popularly worshipped as Lord Vankateshwara in Southern India)</a:t>
                      </a:r>
                      <a:endParaRPr lang="en-US" sz="1100" dirty="0" smtClean="0">
                        <a:latin typeface="Comic Sans MS" pitchFamily="66" charset="0"/>
                      </a:endParaRPr>
                    </a:p>
                    <a:p>
                      <a:pPr algn="ctr"/>
                      <a:endParaRPr lang="en-US" sz="1100" dirty="0">
                        <a:latin typeface="Comic Sans MS" pitchFamily="66" charset="0"/>
                      </a:endParaRPr>
                    </a:p>
                  </a:txBody>
                  <a:tcPr>
                    <a:solidFill>
                      <a:schemeClr val="accent3">
                        <a:lumMod val="40000"/>
                        <a:lumOff val="60000"/>
                      </a:schemeClr>
                    </a:solidFill>
                  </a:tcPr>
                </a:tc>
                <a:tc>
                  <a:txBody>
                    <a:bodyPr/>
                    <a:lstStyle/>
                    <a:p>
                      <a:pPr>
                        <a:buFont typeface="Arial" pitchFamily="34" charset="0"/>
                        <a:buChar char="•"/>
                      </a:pPr>
                      <a:r>
                        <a:rPr lang="en-US" sz="1100" dirty="0" smtClean="0">
                          <a:latin typeface="Comic Sans MS" pitchFamily="66" charset="0"/>
                        </a:rPr>
                        <a:t>Peace-loving deity</a:t>
                      </a:r>
                      <a:r>
                        <a:rPr lang="en-US" sz="1100" baseline="0" dirty="0" smtClean="0">
                          <a:latin typeface="Comic Sans MS" pitchFamily="66" charset="0"/>
                        </a:rPr>
                        <a:t> of the Hindu trinity</a:t>
                      </a:r>
                    </a:p>
                    <a:p>
                      <a:pPr>
                        <a:buFont typeface="Arial" pitchFamily="34" charset="0"/>
                        <a:buChar char="•"/>
                      </a:pPr>
                      <a:r>
                        <a:rPr lang="en-US" sz="1100" baseline="0" dirty="0" smtClean="0">
                          <a:latin typeface="Comic Sans MS" pitchFamily="66" charset="0"/>
                        </a:rPr>
                        <a:t>Preserver/ sustainer of life</a:t>
                      </a:r>
                    </a:p>
                    <a:p>
                      <a:pPr>
                        <a:buFont typeface="Arial" pitchFamily="34" charset="0"/>
                        <a:buChar char="•"/>
                      </a:pPr>
                      <a:r>
                        <a:rPr lang="en-US" sz="1100" baseline="0" dirty="0" smtClean="0">
                          <a:latin typeface="Comic Sans MS" pitchFamily="66" charset="0"/>
                        </a:rPr>
                        <a:t>Vishnu’s earthly incarnations have 10 major avatars</a:t>
                      </a:r>
                    </a:p>
                  </a:txBody>
                  <a:tcPr>
                    <a:solidFill>
                      <a:schemeClr val="accent3">
                        <a:lumMod val="40000"/>
                        <a:lumOff val="60000"/>
                      </a:schemeClr>
                    </a:solidFill>
                  </a:tcPr>
                </a:tc>
              </a:tr>
              <a:tr h="8471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Comic Sans MS" pitchFamily="66" charset="0"/>
                        </a:rPr>
                        <a:t>Lakshmi ( also</a:t>
                      </a:r>
                      <a:r>
                        <a:rPr lang="en-US" sz="1100" baseline="0" dirty="0" smtClean="0">
                          <a:latin typeface="Comic Sans MS" pitchFamily="66" charset="0"/>
                        </a:rPr>
                        <a:t> known as Goddess of wealth and prosperity)</a:t>
                      </a:r>
                    </a:p>
                    <a:p>
                      <a:pPr algn="ctr"/>
                      <a:endParaRPr lang="en-US" sz="1100" dirty="0">
                        <a:latin typeface="Comic Sans MS" pitchFamily="66" charset="0"/>
                      </a:endParaRPr>
                    </a:p>
                  </a:txBody>
                  <a:tcPr/>
                </a:tc>
                <a:tc>
                  <a:txBody>
                    <a:bodyPr/>
                    <a:lstStyle/>
                    <a:p>
                      <a:pPr>
                        <a:buFont typeface="Arial" pitchFamily="34" charset="0"/>
                        <a:buChar char="•"/>
                      </a:pPr>
                      <a:r>
                        <a:rPr lang="en-US" sz="1100" dirty="0" smtClean="0">
                          <a:latin typeface="Comic Sans MS" pitchFamily="66" charset="0"/>
                        </a:rPr>
                        <a:t> Means “good luck” to  Hindus</a:t>
                      </a:r>
                      <a:r>
                        <a:rPr lang="en-US" sz="1100" baseline="0" dirty="0" smtClean="0">
                          <a:latin typeface="Comic Sans MS" pitchFamily="66" charset="0"/>
                        </a:rPr>
                        <a:t> </a:t>
                      </a:r>
                    </a:p>
                    <a:p>
                      <a:pPr>
                        <a:buFont typeface="Arial" pitchFamily="34" charset="0"/>
                        <a:buChar char="•"/>
                      </a:pPr>
                      <a:r>
                        <a:rPr lang="en-US" sz="1100" baseline="0" dirty="0" smtClean="0">
                          <a:latin typeface="Comic Sans MS" pitchFamily="66" charset="0"/>
                        </a:rPr>
                        <a:t>The word Lakshmi is derived from the Sanskrit word “Laksya”, meaning “aim” or “gold”</a:t>
                      </a:r>
                    </a:p>
                    <a:p>
                      <a:pPr>
                        <a:buFont typeface="Arial" pitchFamily="34" charset="0"/>
                        <a:buChar char="•"/>
                      </a:pPr>
                      <a:r>
                        <a:rPr lang="en-US" sz="1100" baseline="0" dirty="0" smtClean="0">
                          <a:latin typeface="Comic Sans MS" pitchFamily="66" charset="0"/>
                        </a:rPr>
                        <a:t>Household Goddess of many families and favorite of women</a:t>
                      </a:r>
                      <a:endParaRPr lang="en-US" sz="1100" dirty="0">
                        <a:latin typeface="Comic Sans MS" pitchFamily="66" charset="0"/>
                      </a:endParaRPr>
                    </a:p>
                  </a:txBody>
                  <a:tcPr/>
                </a:tc>
              </a:tr>
              <a:tr h="474425">
                <a:tc>
                  <a:txBody>
                    <a:bodyPr/>
                    <a:lstStyle/>
                    <a:p>
                      <a:pPr algn="ctr"/>
                      <a:r>
                        <a:rPr lang="en-US" sz="1100" dirty="0" smtClean="0">
                          <a:latin typeface="Comic Sans MS" pitchFamily="66" charset="0"/>
                        </a:rPr>
                        <a:t> Durga</a:t>
                      </a:r>
                      <a:endParaRPr lang="en-US" sz="1100" dirty="0">
                        <a:latin typeface="Comic Sans MS" pitchFamily="66" charset="0"/>
                      </a:endParaRPr>
                    </a:p>
                  </a:txBody>
                  <a:tcPr>
                    <a:solidFill>
                      <a:schemeClr val="accent3">
                        <a:lumMod val="40000"/>
                        <a:lumOff val="60000"/>
                      </a:schemeClr>
                    </a:solidFill>
                  </a:tcPr>
                </a:tc>
                <a:tc>
                  <a:txBody>
                    <a:bodyPr/>
                    <a:lstStyle/>
                    <a:p>
                      <a:pPr>
                        <a:buFont typeface="Arial" pitchFamily="34" charset="0"/>
                        <a:buChar char="•"/>
                      </a:pPr>
                      <a:r>
                        <a:rPr lang="en-US" sz="1100" dirty="0" smtClean="0">
                          <a:latin typeface="Comic Sans MS" pitchFamily="66" charset="0"/>
                        </a:rPr>
                        <a:t>Also known as Bhavani, Sherawali</a:t>
                      </a:r>
                      <a:r>
                        <a:rPr lang="en-US" sz="1100" baseline="0" dirty="0" smtClean="0">
                          <a:latin typeface="Comic Sans MS" pitchFamily="66" charset="0"/>
                        </a:rPr>
                        <a:t>, Amba, Chandika, Gauri, Parvati, and Vaishno Devi</a:t>
                      </a:r>
                      <a:endParaRPr lang="en-US" sz="1100" dirty="0">
                        <a:latin typeface="Comic Sans MS" pitchFamily="66" charset="0"/>
                      </a:endParaRPr>
                    </a:p>
                  </a:txBody>
                  <a:tcPr>
                    <a:solidFill>
                      <a:schemeClr val="accent3">
                        <a:lumMod val="40000"/>
                        <a:lumOff val="60000"/>
                      </a:schemeClr>
                    </a:solidFill>
                  </a:tcPr>
                </a:tc>
              </a:tr>
              <a:tr h="783179">
                <a:tc>
                  <a:txBody>
                    <a:bodyPr/>
                    <a:lstStyle/>
                    <a:p>
                      <a:pPr algn="ctr"/>
                      <a:r>
                        <a:rPr lang="en-US" sz="1100" dirty="0" smtClean="0">
                          <a:latin typeface="Comic Sans MS" pitchFamily="66" charset="0"/>
                        </a:rPr>
                        <a:t>Kali </a:t>
                      </a:r>
                      <a:endParaRPr lang="en-US" sz="1100" dirty="0">
                        <a:latin typeface="Comic Sans MS" pitchFamily="66" charset="0"/>
                      </a:endParaRPr>
                    </a:p>
                  </a:txBody>
                  <a:tcPr/>
                </a:tc>
                <a:tc>
                  <a:txBody>
                    <a:bodyPr/>
                    <a:lstStyle/>
                    <a:p>
                      <a:pPr>
                        <a:buFont typeface="Arial" pitchFamily="34" charset="0"/>
                        <a:buChar char="•"/>
                      </a:pPr>
                      <a:r>
                        <a:rPr lang="en-US" sz="1100" dirty="0" smtClean="0">
                          <a:latin typeface="Comic Sans MS" pitchFamily="66" charset="0"/>
                        </a:rPr>
                        <a:t>Dark</a:t>
                      </a:r>
                      <a:r>
                        <a:rPr lang="en-US" sz="1100" baseline="0" dirty="0" smtClean="0">
                          <a:latin typeface="Comic Sans MS" pitchFamily="66" charset="0"/>
                        </a:rPr>
                        <a:t> Goddess</a:t>
                      </a:r>
                    </a:p>
                    <a:p>
                      <a:pPr>
                        <a:buFont typeface="Arial" pitchFamily="34" charset="0"/>
                        <a:buChar char="•"/>
                      </a:pPr>
                      <a:r>
                        <a:rPr lang="en-US" sz="1100" baseline="0" dirty="0" smtClean="0">
                          <a:latin typeface="Comic Sans MS" pitchFamily="66" charset="0"/>
                        </a:rPr>
                        <a:t>Is the fearful and ferocious form of Mother Durga</a:t>
                      </a:r>
                    </a:p>
                    <a:p>
                      <a:pPr>
                        <a:buFont typeface="Arial" pitchFamily="34" charset="0"/>
                        <a:buChar char="•"/>
                      </a:pPr>
                      <a:r>
                        <a:rPr lang="en-US" sz="1100" baseline="0" dirty="0" smtClean="0">
                          <a:latin typeface="Comic Sans MS" pitchFamily="66" charset="0"/>
                        </a:rPr>
                        <a:t>Depicted as being born from the brow of Durga, in one of her battles with  the evil forces</a:t>
                      </a:r>
                      <a:endParaRPr lang="en-US" sz="1100" dirty="0">
                        <a:latin typeface="Comic Sans MS" pitchFamily="66" charset="0"/>
                      </a:endParaRPr>
                    </a:p>
                  </a:txBody>
                  <a:tcPr/>
                </a:tc>
              </a:tr>
              <a:tr h="6608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Comic Sans MS" pitchFamily="66" charset="0"/>
                        </a:rPr>
                        <a:t>Saraswati</a:t>
                      </a:r>
                      <a:r>
                        <a:rPr lang="en-US" sz="1100" baseline="0" dirty="0" smtClean="0">
                          <a:latin typeface="Comic Sans MS" pitchFamily="66" charset="0"/>
                        </a:rPr>
                        <a:t> (also known as Goddess of wisdom, art, music, knowledge, and learning)</a:t>
                      </a:r>
                    </a:p>
                    <a:p>
                      <a:pPr algn="ctr"/>
                      <a:endParaRPr lang="en-US" sz="1100" dirty="0">
                        <a:latin typeface="Comic Sans MS" pitchFamily="66" charset="0"/>
                      </a:endParaRPr>
                    </a:p>
                  </a:txBody>
                  <a:tcPr>
                    <a:solidFill>
                      <a:schemeClr val="accent3">
                        <a:lumMod val="40000"/>
                        <a:lumOff val="60000"/>
                      </a:schemeClr>
                    </a:solidFill>
                  </a:tcPr>
                </a:tc>
                <a:tc>
                  <a:txBody>
                    <a:bodyPr/>
                    <a:lstStyle/>
                    <a:p>
                      <a:pPr>
                        <a:buFont typeface="Arial" pitchFamily="34" charset="0"/>
                        <a:buChar char="•"/>
                      </a:pPr>
                      <a:r>
                        <a:rPr lang="en-US" sz="1100" baseline="0" dirty="0" smtClean="0">
                          <a:latin typeface="Comic Sans MS" pitchFamily="66" charset="0"/>
                        </a:rPr>
                        <a:t>Represents the free flow of wisdom and consciousness</a:t>
                      </a:r>
                    </a:p>
                    <a:p>
                      <a:pPr>
                        <a:buFont typeface="Arial" pitchFamily="34" charset="0"/>
                        <a:buChar char="•"/>
                      </a:pPr>
                      <a:r>
                        <a:rPr lang="en-US" sz="1100" baseline="0" dirty="0" smtClean="0">
                          <a:latin typeface="Comic Sans MS" pitchFamily="66" charset="0"/>
                        </a:rPr>
                        <a:t>Mother of the Vedas</a:t>
                      </a:r>
                    </a:p>
                    <a:p>
                      <a:pPr>
                        <a:buFont typeface="Arial" pitchFamily="34" charset="0"/>
                        <a:buChar char="•"/>
                      </a:pPr>
                      <a:r>
                        <a:rPr lang="en-US" sz="1100" baseline="0" dirty="0" smtClean="0">
                          <a:latin typeface="Comic Sans MS" pitchFamily="66" charset="0"/>
                        </a:rPr>
                        <a:t>Daughter of Lord Shiva and goddess Durga</a:t>
                      </a:r>
                      <a:endParaRPr lang="en-US" sz="1100" dirty="0">
                        <a:latin typeface="Comic Sans MS" pitchFamily="66" charset="0"/>
                      </a:endParaRPr>
                    </a:p>
                  </a:txBody>
                  <a:tcPr>
                    <a:solidFill>
                      <a:schemeClr val="accent3">
                        <a:lumMod val="40000"/>
                        <a:lumOff val="60000"/>
                      </a:schemeClr>
                    </a:solidFill>
                  </a:tcPr>
                </a:tc>
              </a:tr>
            </a:tbl>
          </a:graphicData>
        </a:graphic>
      </p:graphicFrame>
      <p:sp>
        <p:nvSpPr>
          <p:cNvPr id="4" name="Rectangle 3"/>
          <p:cNvSpPr/>
          <p:nvPr/>
        </p:nvSpPr>
        <p:spPr>
          <a:xfrm>
            <a:off x="-1447800" y="6553200"/>
            <a:ext cx="7239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2060"/>
                </a:solidFill>
                <a:latin typeface="Comic Sans MS" pitchFamily="66" charset="0"/>
              </a:rPr>
              <a:t>http://hinduism.about.com/od/godsgoddesses/tp/deities.htm</a:t>
            </a:r>
            <a:endParaRPr lang="en-US" sz="1100" dirty="0">
              <a:solidFill>
                <a:srgbClr val="00206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000"/>
          </a:stretch>
        </a:blipFill>
        <a:effectLst/>
      </p:bgPr>
    </p:bg>
    <p:spTree>
      <p:nvGrpSpPr>
        <p:cNvPr id="1" name=""/>
        <p:cNvGrpSpPr/>
        <p:nvPr/>
      </p:nvGrpSpPr>
      <p:grpSpPr>
        <a:xfrm>
          <a:off x="0" y="0"/>
          <a:ext cx="0" cy="0"/>
          <a:chOff x="0" y="0"/>
          <a:chExt cx="0" cy="0"/>
        </a:xfrm>
      </p:grpSpPr>
      <p:sp>
        <p:nvSpPr>
          <p:cNvPr id="5" name="Rectangle 4"/>
          <p:cNvSpPr/>
          <p:nvPr/>
        </p:nvSpPr>
        <p:spPr>
          <a:xfrm>
            <a:off x="937018" y="177225"/>
            <a:ext cx="735329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Map of Sri Ram’s(AKA Rama’s) Bridge</a:t>
            </a:r>
            <a:endParaRPr lang="en-US"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p:txBody>
      </p:sp>
      <p:sp>
        <p:nvSpPr>
          <p:cNvPr id="3" name="Rectangle 2"/>
          <p:cNvSpPr/>
          <p:nvPr/>
        </p:nvSpPr>
        <p:spPr>
          <a:xfrm>
            <a:off x="228600" y="6172200"/>
            <a:ext cx="4191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http://www.hinduismnet.com/images/rama_setu_bridge.jpg</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8000" r="-2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Comic Sans MS" pitchFamily="66" charset="0"/>
              </a:rPr>
              <a:t>My View Of Diwali…</a:t>
            </a:r>
            <a:endParaRPr lang="en-US" dirty="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Comic Sans MS" pitchFamily="66" charset="0"/>
            </a:endParaRPr>
          </a:p>
        </p:txBody>
      </p:sp>
      <p:sp>
        <p:nvSpPr>
          <p:cNvPr id="3" name="Content Placeholder 2"/>
          <p:cNvSpPr>
            <a:spLocks noGrp="1"/>
          </p:cNvSpPr>
          <p:nvPr>
            <p:ph idx="1"/>
          </p:nvPr>
        </p:nvSpPr>
        <p:spPr/>
        <p:txBody>
          <a:bodyPr>
            <a:normAutofit fontScale="92500" lnSpcReduction="20000"/>
          </a:bodyPr>
          <a:lstStyle/>
          <a:p>
            <a:r>
              <a:rPr lang="en-US"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Comic Sans MS" pitchFamily="66" charset="0"/>
              </a:rPr>
              <a:t>I feel that Diwali is the one of the most important holidays that I celebrate. This holiday eliminates all my worries, and lightens up one’s life. It also brings hope for the new year.(also in the Diwali Season). This holiday teaches me more about my religion than all the other holidays I celebrate. I have read and heard many stories about Ram &amp; </a:t>
            </a:r>
            <a:r>
              <a:rPr lang="en-US"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Comic Sans MS" pitchFamily="66" charset="0"/>
              </a:rPr>
              <a:t>Sita</a:t>
            </a:r>
            <a:r>
              <a:rPr lang="en-US"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Comic Sans MS" pitchFamily="66" charset="0"/>
              </a:rPr>
              <a:t>, but by watching plays, acts etc on </a:t>
            </a:r>
            <a:r>
              <a:rPr lang="en-US"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Comic Sans MS" pitchFamily="66" charset="0"/>
              </a:rPr>
              <a:t>Diwali</a:t>
            </a:r>
            <a:r>
              <a:rPr lang="en-US"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Comic Sans MS" pitchFamily="66" charset="0"/>
              </a:rPr>
              <a:t>, I know about what really happened while they were in exile.</a:t>
            </a:r>
            <a:endParaRPr lang="en-US"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Comic Sans MS" pitchFamily="66"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rPr>
              <a:t>Major Cause and Effect</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endParaRPr>
          </a:p>
        </p:txBody>
      </p:sp>
      <p:sp>
        <p:nvSpPr>
          <p:cNvPr id="3" name="Content Placeholder 2"/>
          <p:cNvSpPr>
            <a:spLocks noGrp="1"/>
          </p:cNvSpPr>
          <p:nvPr>
            <p:ph idx="1"/>
          </p:nvPr>
        </p:nvSpPr>
        <p:spPr/>
        <p:txBody>
          <a:bodyPr/>
          <a:lstStyle/>
          <a:p>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rPr>
              <a:t>Because Ram defeated </a:t>
            </a: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rPr>
              <a:t>Ravan</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rPr>
              <a:t>, he was able to get </a:t>
            </a: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rPr>
              <a:t>Sita</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rPr>
              <a:t> back and return to </a:t>
            </a: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rPr>
              <a:t>Ayodhya</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rPr>
              <a:t>, and the holiday of </a:t>
            </a: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rPr>
              <a:t>Diwali</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rPr>
              <a:t> was created.</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t="-1000" r="-3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balanced" dir="t">
                <a:rot lat="0" lon="0" rev="2100000"/>
              </a:lightRig>
            </a:scene3d>
            <a:sp3d extrusionH="57150" prstMaterial="metal">
              <a:bevelT w="38100" h="25400"/>
              <a:contourClr>
                <a:schemeClr val="bg2"/>
              </a:contourClr>
            </a:sp3d>
          </a:bodyPr>
          <a:lstStyle/>
          <a:p>
            <a:r>
              <a:rPr lang="en-US" b="1" dirty="0" smtClean="0">
                <a:ln w="50800"/>
                <a:solidFill>
                  <a:schemeClr val="bg1">
                    <a:shade val="50000"/>
                  </a:schemeClr>
                </a:solidFill>
                <a:latin typeface="Comic Sans MS" pitchFamily="66" charset="0"/>
              </a:rPr>
              <a:t>MLA Bibliography</a:t>
            </a:r>
            <a:endParaRPr lang="en-US" b="1" dirty="0">
              <a:ln w="50800"/>
              <a:solidFill>
                <a:schemeClr val="bg1">
                  <a:shade val="50000"/>
                </a:schemeClr>
              </a:solidFill>
              <a:latin typeface="Comic Sans MS" pitchFamily="66" charset="0"/>
            </a:endParaRPr>
          </a:p>
        </p:txBody>
      </p:sp>
      <p:sp>
        <p:nvSpPr>
          <p:cNvPr id="3" name="Content Placeholder 2"/>
          <p:cNvSpPr>
            <a:spLocks noGrp="1"/>
          </p:cNvSpPr>
          <p:nvPr>
            <p:ph idx="1"/>
          </p:nvPr>
        </p:nvSpPr>
        <p:spPr/>
        <p:txBody>
          <a:bodyPr>
            <a:normAutofit fontScale="40000" lnSpcReduction="20000"/>
          </a:bodyPr>
          <a:lstStyle/>
          <a:p>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"10 Reasons to Celebrate Diwali." </a:t>
            </a:r>
            <a:r>
              <a:rPr lang="en-US" sz="5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About Hinduism - What You Need to Know About Hinduism</a:t>
            </a:r>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 Web. 19 Nov. 2009. &lt;http://hinduism.about.com/cs/diwali/a/aa102003a.htm&gt;.</a:t>
            </a:r>
          </a:p>
          <a:p>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"Diwali (Deepavali): Hindu Festival of Lights - </a:t>
            </a:r>
            <a:r>
              <a:rPr lang="en-US" sz="5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ReligionFacts</a:t>
            </a:r>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 </a:t>
            </a:r>
            <a:r>
              <a:rPr lang="en-US" sz="5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Religion, World Religions, Comparative Religion - Just the facts on the world's religions.</a:t>
            </a:r>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 Web. 19 Nov. 2009. &lt;http://www.religionfacts.com/hinduism/holidays/diwali.htm&gt;.</a:t>
            </a:r>
          </a:p>
          <a:p>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Plum-</a:t>
            </a:r>
            <a:r>
              <a:rPr lang="en-US" sz="5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Ucci</a:t>
            </a:r>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 Carol. </a:t>
            </a:r>
            <a:r>
              <a:rPr lang="en-US" sz="5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Celebrate Diwali (Celebrate Holidays)</a:t>
            </a:r>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 New York: </a:t>
            </a:r>
            <a:r>
              <a:rPr lang="en-US" sz="5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Enslow</a:t>
            </a:r>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 2007. Print.</a:t>
            </a:r>
          </a:p>
          <a:p>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"Vedic Timeline - FRDB Archives." </a:t>
            </a:r>
            <a:r>
              <a:rPr lang="en-US" sz="5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FRDB - Powered by </a:t>
            </a:r>
            <a:r>
              <a:rPr lang="en-US" sz="5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vBulletin</a:t>
            </a:r>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 Web. 19 Nov. 2009. &lt;http://www.freeratio.org/thearchives/showthread.php?t=152200&gt;.</a:t>
            </a:r>
          </a:p>
          <a:p>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"Top 10 Hindu Deities." </a:t>
            </a:r>
            <a:r>
              <a:rPr lang="en-US" sz="5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About Hinduism - What You Need to Know About Hinduism</a:t>
            </a:r>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 Web. 22 Nov. 2009. &lt;http://hinduism.about.com/od/godsgoddesses/tp/deities.htm&gt;.</a:t>
            </a:r>
          </a:p>
          <a:p>
            <a:pPr>
              <a:buNone/>
            </a:pP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50000">
              <a:srgbClr val="002060"/>
            </a:gs>
            <a:gs pos="100000">
              <a:srgbClr val="00B05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Dusshehra</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
        <p:nvSpPr>
          <p:cNvPr id="3" name="Content Placeholder 2"/>
          <p:cNvSpPr>
            <a:spLocks noGrp="1"/>
          </p:cNvSpPr>
          <p:nvPr>
            <p:ph idx="1"/>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rPr>
              <a:t>H</a:t>
            </a: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rPr>
              <a:t>oliday exactly twenty days before Diwali; the exact date that Ram destroyed the demon Ravan. On this day people make a  huge “Ravan” and destroy him, as Ram did.</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ndParaRPr>
          </a:p>
        </p:txBody>
      </p:sp>
      <p:pic>
        <p:nvPicPr>
          <p:cNvPr id="6146" name="Picture 2" descr="http://kshetrapuranas.files.wordpress.com/2009/09/festivals_dussehra.jpg"/>
          <p:cNvPicPr>
            <a:picLocks noChangeAspect="1" noChangeArrowheads="1"/>
          </p:cNvPicPr>
          <p:nvPr/>
        </p:nvPicPr>
        <p:blipFill>
          <a:blip r:embed="rId2" cstate="print"/>
          <a:srcRect/>
          <a:stretch>
            <a:fillRect/>
          </a:stretch>
        </p:blipFill>
        <p:spPr bwMode="auto">
          <a:xfrm>
            <a:off x="6172200" y="3733800"/>
            <a:ext cx="2562225" cy="2752725"/>
          </a:xfrm>
          <a:prstGeom prst="rect">
            <a:avLst/>
          </a:prstGeom>
          <a:noFill/>
        </p:spPr>
      </p:pic>
      <p:pic>
        <p:nvPicPr>
          <p:cNvPr id="10242" name="Picture 2" descr="http://www.sanatan.org/marathi/dainik/visheshank/navratri/images/70_ram-ravan_yuddha_300.jpg"/>
          <p:cNvPicPr>
            <a:picLocks noChangeAspect="1" noChangeArrowheads="1"/>
          </p:cNvPicPr>
          <p:nvPr/>
        </p:nvPicPr>
        <p:blipFill>
          <a:blip r:embed="rId3" cstate="print"/>
          <a:srcRect/>
          <a:stretch>
            <a:fillRect/>
          </a:stretch>
        </p:blipFill>
        <p:spPr bwMode="auto">
          <a:xfrm>
            <a:off x="762000" y="4191000"/>
            <a:ext cx="1538144" cy="2209800"/>
          </a:xfrm>
          <a:prstGeom prst="rect">
            <a:avLst/>
          </a:prstGeom>
          <a:noFill/>
        </p:spPr>
      </p:pic>
      <p:sp>
        <p:nvSpPr>
          <p:cNvPr id="6" name="Rectangle 5"/>
          <p:cNvSpPr/>
          <p:nvPr/>
        </p:nvSpPr>
        <p:spPr>
          <a:xfrm>
            <a:off x="2362200" y="5715000"/>
            <a:ext cx="37338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Comic Sans MS" pitchFamily="66" charset="0"/>
              </a:rPr>
              <a:t>Plum-</a:t>
            </a:r>
            <a:r>
              <a:rPr lang="en-US" dirty="0" err="1" smtClean="0">
                <a:latin typeface="Comic Sans MS" pitchFamily="66" charset="0"/>
              </a:rPr>
              <a:t>Ucci</a:t>
            </a:r>
            <a:r>
              <a:rPr lang="en-US" dirty="0" smtClean="0">
                <a:latin typeface="Comic Sans MS" pitchFamily="66" charset="0"/>
              </a:rPr>
              <a:t>, Carol. </a:t>
            </a:r>
            <a:r>
              <a:rPr lang="en-US" i="1" dirty="0" smtClean="0">
                <a:latin typeface="Comic Sans MS" pitchFamily="66" charset="0"/>
              </a:rPr>
              <a:t>Celebrate </a:t>
            </a:r>
            <a:r>
              <a:rPr lang="en-US" i="1" dirty="0" err="1" smtClean="0">
                <a:latin typeface="Comic Sans MS" pitchFamily="66" charset="0"/>
              </a:rPr>
              <a:t>Diwali</a:t>
            </a:r>
            <a:r>
              <a:rPr lang="en-US" i="1" dirty="0" smtClean="0">
                <a:latin typeface="Comic Sans MS" pitchFamily="66" charset="0"/>
              </a:rPr>
              <a:t> (Celebrate Holidays)</a:t>
            </a:r>
            <a:r>
              <a:rPr lang="en-US" dirty="0" smtClean="0">
                <a:latin typeface="Comic Sans MS" pitchFamily="66" charset="0"/>
              </a:rPr>
              <a:t>. New York: </a:t>
            </a:r>
            <a:r>
              <a:rPr lang="en-US" dirty="0" err="1" smtClean="0">
                <a:latin typeface="Comic Sans MS" pitchFamily="66" charset="0"/>
              </a:rPr>
              <a:t>Enslow</a:t>
            </a:r>
            <a:r>
              <a:rPr lang="en-US" dirty="0" smtClean="0">
                <a:latin typeface="Comic Sans MS" pitchFamily="66" charset="0"/>
              </a:rPr>
              <a:t>, 2007. Print.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Deepavali</a:t>
            </a:r>
            <a:endParaRPr lang="en-US"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p:txBody>
      </p:sp>
      <p:sp>
        <p:nvSpPr>
          <p:cNvPr id="3" name="Content Placeholder 2"/>
          <p:cNvSpPr>
            <a:spLocks noGrp="1"/>
          </p:cNvSpPr>
          <p:nvPr>
            <p:ph idx="1"/>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Another word for Diwali meaning “an array of lights”.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Diwali</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can be referred to as either one.</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p:txBody>
      </p:sp>
      <p:sp>
        <p:nvSpPr>
          <p:cNvPr id="4" name="Rectangle 3"/>
          <p:cNvSpPr/>
          <p:nvPr/>
        </p:nvSpPr>
        <p:spPr>
          <a:xfrm>
            <a:off x="2590800" y="5562600"/>
            <a:ext cx="5181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Comic Sans MS" pitchFamily="66" charset="0"/>
              </a:rPr>
              <a:t>Plum-</a:t>
            </a:r>
            <a:r>
              <a:rPr lang="en-US" dirty="0" err="1" smtClean="0">
                <a:latin typeface="Comic Sans MS" pitchFamily="66" charset="0"/>
              </a:rPr>
              <a:t>Ucci</a:t>
            </a:r>
            <a:r>
              <a:rPr lang="en-US" dirty="0" smtClean="0">
                <a:latin typeface="Comic Sans MS" pitchFamily="66" charset="0"/>
              </a:rPr>
              <a:t>, Carol. </a:t>
            </a:r>
            <a:r>
              <a:rPr lang="en-US" i="1" dirty="0" smtClean="0">
                <a:latin typeface="Comic Sans MS" pitchFamily="66" charset="0"/>
              </a:rPr>
              <a:t>Celebrate </a:t>
            </a:r>
            <a:r>
              <a:rPr lang="en-US" i="1" dirty="0" err="1" smtClean="0">
                <a:latin typeface="Comic Sans MS" pitchFamily="66" charset="0"/>
              </a:rPr>
              <a:t>Diwali</a:t>
            </a:r>
            <a:r>
              <a:rPr lang="en-US" i="1" dirty="0" smtClean="0">
                <a:latin typeface="Comic Sans MS" pitchFamily="66" charset="0"/>
              </a:rPr>
              <a:t> (Celebrate Holidays)</a:t>
            </a:r>
            <a:r>
              <a:rPr lang="en-US" dirty="0" smtClean="0">
                <a:latin typeface="Comic Sans MS" pitchFamily="66" charset="0"/>
              </a:rPr>
              <a:t>. New York: </a:t>
            </a:r>
            <a:r>
              <a:rPr lang="en-US" dirty="0" err="1" smtClean="0">
                <a:latin typeface="Comic Sans MS" pitchFamily="66" charset="0"/>
              </a:rPr>
              <a:t>Enslow</a:t>
            </a:r>
            <a:r>
              <a:rPr lang="en-US" dirty="0" smtClean="0">
                <a:latin typeface="Comic Sans MS" pitchFamily="66" charset="0"/>
              </a:rPr>
              <a:t>, 2007. Print.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0000">
              <a:srgbClr val="FF3399"/>
            </a:gs>
            <a:gs pos="100000">
              <a:srgbClr val="7030A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Puja</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endParaRPr>
          </a:p>
        </p:txBody>
      </p:sp>
      <p:sp>
        <p:nvSpPr>
          <p:cNvPr id="3" name="Content Placeholder 2"/>
          <p:cNvSpPr>
            <a:spLocks noGrp="1"/>
          </p:cNvSpPr>
          <p:nvPr>
            <p:ph idx="1"/>
          </p:nvPr>
        </p:nvSpPr>
        <p:spPr/>
        <p:txBody>
          <a:bodyPr/>
          <a:lstStyle/>
          <a:p>
            <a:r>
              <a:rPr lang="en-US" dirty="0">
                <a:solidFill>
                  <a:schemeClr val="bg1"/>
                </a:solidFill>
                <a:latin typeface="Comic Sans MS" pitchFamily="66" charset="0"/>
              </a:rPr>
              <a:t>R</a:t>
            </a:r>
            <a:r>
              <a:rPr lang="en-US" dirty="0" smtClean="0">
                <a:solidFill>
                  <a:schemeClr val="bg1"/>
                </a:solidFill>
                <a:latin typeface="Comic Sans MS" pitchFamily="66" charset="0"/>
              </a:rPr>
              <a:t>ituals of worship that honor the Hindu deities. </a:t>
            </a:r>
            <a:endParaRPr lang="en-US" dirty="0">
              <a:solidFill>
                <a:schemeClr val="bg1"/>
              </a:solidFill>
              <a:latin typeface="Comic Sans MS" pitchFamily="66" charset="0"/>
            </a:endParaRPr>
          </a:p>
        </p:txBody>
      </p:sp>
      <p:pic>
        <p:nvPicPr>
          <p:cNvPr id="4098" name="Picture 2" descr="http://diwali.indiangiftsportal.com/myshop/images/products-big/tokenz-dwlhmp012.jpg"/>
          <p:cNvPicPr>
            <a:picLocks noChangeAspect="1" noChangeArrowheads="1"/>
          </p:cNvPicPr>
          <p:nvPr/>
        </p:nvPicPr>
        <p:blipFill>
          <a:blip r:embed="rId2" cstate="print"/>
          <a:srcRect/>
          <a:stretch>
            <a:fillRect/>
          </a:stretch>
        </p:blipFill>
        <p:spPr bwMode="auto">
          <a:xfrm>
            <a:off x="5943600" y="3962400"/>
            <a:ext cx="2590800" cy="2590800"/>
          </a:xfrm>
          <a:prstGeom prst="rect">
            <a:avLst/>
          </a:prstGeom>
          <a:noFill/>
        </p:spPr>
      </p:pic>
      <p:pic>
        <p:nvPicPr>
          <p:cNvPr id="4100" name="Picture 4" descr="http://sathyasaibaba.files.wordpress.com/2008/10/lakshmi-maa.jpg"/>
          <p:cNvPicPr>
            <a:picLocks noChangeAspect="1" noChangeArrowheads="1"/>
          </p:cNvPicPr>
          <p:nvPr/>
        </p:nvPicPr>
        <p:blipFill>
          <a:blip r:embed="rId3" cstate="print"/>
          <a:srcRect/>
          <a:stretch>
            <a:fillRect/>
          </a:stretch>
        </p:blipFill>
        <p:spPr bwMode="auto">
          <a:xfrm>
            <a:off x="2590800" y="2667000"/>
            <a:ext cx="2362200" cy="3160386"/>
          </a:xfrm>
          <a:prstGeom prst="rect">
            <a:avLst/>
          </a:prstGeom>
          <a:noFill/>
        </p:spPr>
      </p:pic>
      <p:sp>
        <p:nvSpPr>
          <p:cNvPr id="6" name="Rectangle 5"/>
          <p:cNvSpPr/>
          <p:nvPr/>
        </p:nvSpPr>
        <p:spPr>
          <a:xfrm>
            <a:off x="685800" y="5943600"/>
            <a:ext cx="44958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Comic Sans MS" pitchFamily="66" charset="0"/>
              </a:rPr>
              <a:t>Plum-</a:t>
            </a:r>
            <a:r>
              <a:rPr lang="en-US" dirty="0" err="1" smtClean="0">
                <a:latin typeface="Comic Sans MS" pitchFamily="66" charset="0"/>
              </a:rPr>
              <a:t>Ucci</a:t>
            </a:r>
            <a:r>
              <a:rPr lang="en-US" dirty="0" smtClean="0">
                <a:latin typeface="Comic Sans MS" pitchFamily="66" charset="0"/>
              </a:rPr>
              <a:t>, Carol. </a:t>
            </a:r>
            <a:r>
              <a:rPr lang="en-US" i="1" dirty="0" smtClean="0">
                <a:latin typeface="Comic Sans MS" pitchFamily="66" charset="0"/>
              </a:rPr>
              <a:t>Celebrate </a:t>
            </a:r>
            <a:r>
              <a:rPr lang="en-US" i="1" dirty="0" err="1" smtClean="0">
                <a:latin typeface="Comic Sans MS" pitchFamily="66" charset="0"/>
              </a:rPr>
              <a:t>Diwali</a:t>
            </a:r>
            <a:r>
              <a:rPr lang="en-US" i="1" dirty="0" smtClean="0">
                <a:latin typeface="Comic Sans MS" pitchFamily="66" charset="0"/>
              </a:rPr>
              <a:t> (Celebrate Holidays)</a:t>
            </a:r>
            <a:r>
              <a:rPr lang="en-US" dirty="0" smtClean="0">
                <a:latin typeface="Comic Sans MS" pitchFamily="66" charset="0"/>
              </a:rPr>
              <a:t>. New York: </a:t>
            </a:r>
            <a:r>
              <a:rPr lang="en-US" dirty="0" err="1" smtClean="0">
                <a:latin typeface="Comic Sans MS" pitchFamily="66" charset="0"/>
              </a:rPr>
              <a:t>Enslow</a:t>
            </a:r>
            <a:r>
              <a:rPr lang="en-US" dirty="0" smtClean="0">
                <a:latin typeface="Comic Sans MS" pitchFamily="66" charset="0"/>
              </a:rPr>
              <a:t>, 2007. Print.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scene3d>
            <a:sp3d contourW="19050" prstMaterial="clear">
              <a:bevelT w="50800" h="50800"/>
              <a:contourClr>
                <a:schemeClr val="accent5">
                  <a:tint val="70000"/>
                  <a:satMod val="180000"/>
                  <a:alpha val="70000"/>
                </a:schemeClr>
              </a:contourClr>
            </a:sp3d>
          </a:bodyPr>
          <a:lstStyle/>
          <a:p>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omic Sans MS" pitchFamily="66" charset="0"/>
              </a:rPr>
              <a:t>Rangoli</a:t>
            </a:r>
            <a:endParaRPr lang="en-US" b="1" dirty="0">
              <a:ln/>
              <a:solidFill>
                <a:schemeClr val="accent1">
                  <a:lumMod val="20000"/>
                  <a:lumOff val="80000"/>
                </a:schemeClr>
              </a:solidFill>
              <a:latin typeface="Comic Sans MS" pitchFamily="66" charset="0"/>
            </a:endParaRPr>
          </a:p>
        </p:txBody>
      </p:sp>
      <p:sp>
        <p:nvSpPr>
          <p:cNvPr id="3" name="Content Placeholder 2"/>
          <p:cNvSpPr>
            <a:spLocks noGrp="1"/>
          </p:cNvSpPr>
          <p:nvPr>
            <p:ph idx="1"/>
          </p:nvPr>
        </p:nvSpPr>
        <p:spPr/>
        <p:txBody>
          <a:bodyPr>
            <a:normAutofit/>
          </a:bodyPr>
          <a:lstStyle/>
          <a:p>
            <a:r>
              <a:rPr lang="en-US" sz="29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omic Sans MS" pitchFamily="66" charset="0"/>
              </a:rPr>
              <a:t>A powder used to make colorful designs on houses and sidewalks(these are made by hand). They are really made just </a:t>
            </a:r>
          </a:p>
          <a:p>
            <a:pPr>
              <a:buNone/>
            </a:pPr>
            <a:r>
              <a:rPr lang="en-US" sz="29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omic Sans MS" pitchFamily="66" charset="0"/>
              </a:rPr>
              <a:t>	to make the house look more</a:t>
            </a:r>
          </a:p>
          <a:p>
            <a:pPr>
              <a:buNone/>
            </a:pPr>
            <a:r>
              <a:rPr lang="en-US" sz="29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omic Sans MS" pitchFamily="66" charset="0"/>
              </a:rPr>
              <a:t>	 attractive.</a:t>
            </a:r>
          </a:p>
        </p:txBody>
      </p:sp>
      <p:pic>
        <p:nvPicPr>
          <p:cNvPr id="5122" name="Picture 2" descr="http://navvis.files.wordpress.com/2008/10/diwali-rangoli.jpg"/>
          <p:cNvPicPr>
            <a:picLocks noChangeAspect="1" noChangeArrowheads="1"/>
          </p:cNvPicPr>
          <p:nvPr/>
        </p:nvPicPr>
        <p:blipFill>
          <a:blip r:embed="rId2" cstate="print"/>
          <a:srcRect/>
          <a:stretch>
            <a:fillRect/>
          </a:stretch>
        </p:blipFill>
        <p:spPr bwMode="auto">
          <a:xfrm>
            <a:off x="6553200" y="2667000"/>
            <a:ext cx="2235200" cy="1676400"/>
          </a:xfrm>
          <a:prstGeom prst="rect">
            <a:avLst/>
          </a:prstGeom>
          <a:noFill/>
        </p:spPr>
      </p:pic>
      <p:pic>
        <p:nvPicPr>
          <p:cNvPr id="5124" name="Picture 4" descr="http://www.indiastudychannel.com/pictures/gallery/ushan__rangoli%20-2.GIF"/>
          <p:cNvPicPr>
            <a:picLocks noChangeAspect="1" noChangeArrowheads="1"/>
          </p:cNvPicPr>
          <p:nvPr/>
        </p:nvPicPr>
        <p:blipFill>
          <a:blip r:embed="rId3" cstate="print"/>
          <a:srcRect/>
          <a:stretch>
            <a:fillRect/>
          </a:stretch>
        </p:blipFill>
        <p:spPr bwMode="auto">
          <a:xfrm>
            <a:off x="5181600" y="4495800"/>
            <a:ext cx="2971800" cy="2226721"/>
          </a:xfrm>
          <a:prstGeom prst="rect">
            <a:avLst/>
          </a:prstGeom>
          <a:noFill/>
        </p:spPr>
      </p:pic>
      <p:pic>
        <p:nvPicPr>
          <p:cNvPr id="5126" name="Picture 6" descr="Ganesh by Dr Bhavin Jadav."/>
          <p:cNvPicPr>
            <a:picLocks noChangeAspect="1" noChangeArrowheads="1"/>
          </p:cNvPicPr>
          <p:nvPr/>
        </p:nvPicPr>
        <p:blipFill>
          <a:blip r:embed="rId4" cstate="print"/>
          <a:srcRect/>
          <a:stretch>
            <a:fillRect/>
          </a:stretch>
        </p:blipFill>
        <p:spPr bwMode="auto">
          <a:xfrm>
            <a:off x="457200" y="4038600"/>
            <a:ext cx="2286399" cy="2181225"/>
          </a:xfrm>
          <a:prstGeom prst="rect">
            <a:avLst/>
          </a:prstGeom>
          <a:noFill/>
        </p:spPr>
      </p:pic>
      <p:pic>
        <p:nvPicPr>
          <p:cNvPr id="5128" name="Picture 8" descr="http://www.xomba.com/files/images/diwali-rangoli-b1.preview.jpg"/>
          <p:cNvPicPr>
            <a:picLocks noChangeAspect="1" noChangeArrowheads="1"/>
          </p:cNvPicPr>
          <p:nvPr/>
        </p:nvPicPr>
        <p:blipFill>
          <a:blip r:embed="rId5" cstate="print"/>
          <a:srcRect/>
          <a:stretch>
            <a:fillRect/>
          </a:stretch>
        </p:blipFill>
        <p:spPr bwMode="auto">
          <a:xfrm>
            <a:off x="3048000" y="3505200"/>
            <a:ext cx="1981200" cy="1485900"/>
          </a:xfrm>
          <a:prstGeom prst="rect">
            <a:avLst/>
          </a:prstGeom>
          <a:noFill/>
        </p:spPr>
      </p:pic>
      <p:pic>
        <p:nvPicPr>
          <p:cNvPr id="5130" name="Picture 10" descr="http://festivals.iloveindia.com/janmashtmi/pics/janmashtami-rangoli.jpg"/>
          <p:cNvPicPr>
            <a:picLocks noChangeAspect="1" noChangeArrowheads="1"/>
          </p:cNvPicPr>
          <p:nvPr/>
        </p:nvPicPr>
        <p:blipFill>
          <a:blip r:embed="rId6" cstate="print"/>
          <a:srcRect/>
          <a:stretch>
            <a:fillRect/>
          </a:stretch>
        </p:blipFill>
        <p:spPr bwMode="auto">
          <a:xfrm>
            <a:off x="457200" y="228600"/>
            <a:ext cx="1752600" cy="1314450"/>
          </a:xfrm>
          <a:prstGeom prst="rect">
            <a:avLst/>
          </a:prstGeom>
          <a:noFill/>
        </p:spPr>
      </p:pic>
      <p:sp>
        <p:nvSpPr>
          <p:cNvPr id="9" name="Rectangle 8"/>
          <p:cNvSpPr/>
          <p:nvPr/>
        </p:nvSpPr>
        <p:spPr>
          <a:xfrm>
            <a:off x="685800" y="6400800"/>
            <a:ext cx="4343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latin typeface="Comic Sans MS" pitchFamily="66" charset="0"/>
              </a:rPr>
              <a:t>Plum-</a:t>
            </a:r>
            <a:r>
              <a:rPr lang="en-US" sz="1400" dirty="0" err="1" smtClean="0">
                <a:latin typeface="Comic Sans MS" pitchFamily="66" charset="0"/>
              </a:rPr>
              <a:t>Ucci</a:t>
            </a:r>
            <a:r>
              <a:rPr lang="en-US" sz="1400" dirty="0" smtClean="0">
                <a:latin typeface="Comic Sans MS" pitchFamily="66" charset="0"/>
              </a:rPr>
              <a:t>, Carol. </a:t>
            </a:r>
            <a:r>
              <a:rPr lang="en-US" sz="1400" i="1" dirty="0" smtClean="0">
                <a:latin typeface="Comic Sans MS" pitchFamily="66" charset="0"/>
              </a:rPr>
              <a:t>Celebrate </a:t>
            </a:r>
            <a:r>
              <a:rPr lang="en-US" sz="1400" i="1" dirty="0" err="1" smtClean="0">
                <a:latin typeface="Comic Sans MS" pitchFamily="66" charset="0"/>
              </a:rPr>
              <a:t>Diwali</a:t>
            </a:r>
            <a:r>
              <a:rPr lang="en-US" sz="1400" i="1" dirty="0" smtClean="0">
                <a:latin typeface="Comic Sans MS" pitchFamily="66" charset="0"/>
              </a:rPr>
              <a:t> (Celebrate Holidays)</a:t>
            </a:r>
            <a:r>
              <a:rPr lang="en-US" sz="1400" dirty="0" smtClean="0">
                <a:latin typeface="Comic Sans MS" pitchFamily="66" charset="0"/>
              </a:rPr>
              <a:t>. New York: </a:t>
            </a:r>
            <a:r>
              <a:rPr lang="en-US" sz="1400" dirty="0" err="1" smtClean="0">
                <a:latin typeface="Comic Sans MS" pitchFamily="66" charset="0"/>
              </a:rPr>
              <a:t>Enslow</a:t>
            </a:r>
            <a:r>
              <a:rPr lang="en-US" sz="1400" dirty="0" smtClean="0">
                <a:latin typeface="Comic Sans MS" pitchFamily="66" charset="0"/>
              </a:rPr>
              <a:t>, 2007. Print.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rPr>
              <a:t>Diyas</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endParaRPr>
          </a:p>
        </p:txBody>
      </p:sp>
      <p:sp>
        <p:nvSpPr>
          <p:cNvPr id="3" name="Content Placeholder 2"/>
          <p:cNvSpPr>
            <a:spLocks noGrp="1"/>
          </p:cNvSpPr>
          <p:nvPr>
            <p:ph idx="1"/>
          </p:nvPr>
        </p:nvSpPr>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rPr>
              <a:t>Clay lamps traditionally used as lights for Diwali (sometimes also referred to as </a:t>
            </a:r>
            <a:r>
              <a:rPr lang="en-US"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rPr>
              <a:t>Deepavali</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rPr>
              <a:t>). </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omic Sans MS" pitchFamily="66" charset="0"/>
            </a:endParaRPr>
          </a:p>
        </p:txBody>
      </p:sp>
      <p:sp>
        <p:nvSpPr>
          <p:cNvPr id="4" name="Rectangle 3"/>
          <p:cNvSpPr/>
          <p:nvPr/>
        </p:nvSpPr>
        <p:spPr>
          <a:xfrm>
            <a:off x="1447800" y="5562600"/>
            <a:ext cx="4953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B0F0"/>
                </a:solidFill>
                <a:effectLst>
                  <a:outerShdw blurRad="38100" dist="38100" dir="2700000" algn="tl">
                    <a:srgbClr val="000000">
                      <a:alpha val="43137"/>
                    </a:srgbClr>
                  </a:outerShdw>
                </a:effectLst>
                <a:latin typeface="Comic Sans MS" pitchFamily="66" charset="0"/>
              </a:rPr>
              <a:t>Plum-</a:t>
            </a:r>
            <a:r>
              <a:rPr lang="en-US" dirty="0" err="1" smtClean="0">
                <a:solidFill>
                  <a:srgbClr val="00B0F0"/>
                </a:solidFill>
                <a:effectLst>
                  <a:outerShdw blurRad="38100" dist="38100" dir="2700000" algn="tl">
                    <a:srgbClr val="000000">
                      <a:alpha val="43137"/>
                    </a:srgbClr>
                  </a:outerShdw>
                </a:effectLst>
                <a:latin typeface="Comic Sans MS" pitchFamily="66" charset="0"/>
              </a:rPr>
              <a:t>Ucci</a:t>
            </a:r>
            <a:r>
              <a:rPr lang="en-US" dirty="0" smtClean="0">
                <a:solidFill>
                  <a:srgbClr val="00B0F0"/>
                </a:solidFill>
                <a:effectLst>
                  <a:outerShdw blurRad="38100" dist="38100" dir="2700000" algn="tl">
                    <a:srgbClr val="000000">
                      <a:alpha val="43137"/>
                    </a:srgbClr>
                  </a:outerShdw>
                </a:effectLst>
                <a:latin typeface="Comic Sans MS" pitchFamily="66" charset="0"/>
              </a:rPr>
              <a:t>, Carol. </a:t>
            </a:r>
            <a:r>
              <a:rPr lang="en-US" i="1" dirty="0" smtClean="0">
                <a:solidFill>
                  <a:srgbClr val="00B0F0"/>
                </a:solidFill>
                <a:effectLst>
                  <a:outerShdw blurRad="38100" dist="38100" dir="2700000" algn="tl">
                    <a:srgbClr val="000000">
                      <a:alpha val="43137"/>
                    </a:srgbClr>
                  </a:outerShdw>
                </a:effectLst>
                <a:latin typeface="Comic Sans MS" pitchFamily="66" charset="0"/>
              </a:rPr>
              <a:t>Celebrate </a:t>
            </a:r>
            <a:r>
              <a:rPr lang="en-US" i="1" dirty="0" err="1" smtClean="0">
                <a:solidFill>
                  <a:srgbClr val="00B0F0"/>
                </a:solidFill>
                <a:effectLst>
                  <a:outerShdw blurRad="38100" dist="38100" dir="2700000" algn="tl">
                    <a:srgbClr val="000000">
                      <a:alpha val="43137"/>
                    </a:srgbClr>
                  </a:outerShdw>
                </a:effectLst>
                <a:latin typeface="Comic Sans MS" pitchFamily="66" charset="0"/>
              </a:rPr>
              <a:t>Diwali</a:t>
            </a:r>
            <a:r>
              <a:rPr lang="en-US" i="1" dirty="0" smtClean="0">
                <a:solidFill>
                  <a:srgbClr val="00B0F0"/>
                </a:solidFill>
                <a:effectLst>
                  <a:outerShdw blurRad="38100" dist="38100" dir="2700000" algn="tl">
                    <a:srgbClr val="000000">
                      <a:alpha val="43137"/>
                    </a:srgbClr>
                  </a:outerShdw>
                </a:effectLst>
                <a:latin typeface="Comic Sans MS" pitchFamily="66" charset="0"/>
              </a:rPr>
              <a:t> (Celebrate Holidays)</a:t>
            </a:r>
            <a:r>
              <a:rPr lang="en-US" dirty="0" smtClean="0">
                <a:solidFill>
                  <a:srgbClr val="00B0F0"/>
                </a:solidFill>
                <a:effectLst>
                  <a:outerShdw blurRad="38100" dist="38100" dir="2700000" algn="tl">
                    <a:srgbClr val="000000">
                      <a:alpha val="43137"/>
                    </a:srgbClr>
                  </a:outerShdw>
                </a:effectLst>
                <a:latin typeface="Comic Sans MS" pitchFamily="66" charset="0"/>
              </a:rPr>
              <a:t>. New York: </a:t>
            </a:r>
            <a:r>
              <a:rPr lang="en-US" dirty="0" err="1" smtClean="0">
                <a:solidFill>
                  <a:srgbClr val="00B0F0"/>
                </a:solidFill>
                <a:effectLst>
                  <a:outerShdw blurRad="38100" dist="38100" dir="2700000" algn="tl">
                    <a:srgbClr val="000000">
                      <a:alpha val="43137"/>
                    </a:srgbClr>
                  </a:outerShdw>
                </a:effectLst>
                <a:latin typeface="Comic Sans MS" pitchFamily="66" charset="0"/>
              </a:rPr>
              <a:t>Enslow</a:t>
            </a:r>
            <a:r>
              <a:rPr lang="en-US" dirty="0" smtClean="0">
                <a:solidFill>
                  <a:srgbClr val="00B0F0"/>
                </a:solidFill>
                <a:effectLst>
                  <a:outerShdw blurRad="38100" dist="38100" dir="2700000" algn="tl">
                    <a:srgbClr val="000000">
                      <a:alpha val="43137"/>
                    </a:srgbClr>
                  </a:outerShdw>
                </a:effectLst>
                <a:latin typeface="Comic Sans MS" pitchFamily="66" charset="0"/>
              </a:rPr>
              <a:t>, 2007. Print.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6858000" cy="715962"/>
          </a:xfrm>
        </p:spPr>
        <p:txBody>
          <a:bodyPr>
            <a:normAutofit fontScale="90000"/>
          </a:bodyPr>
          <a:lstStyle/>
          <a:p>
            <a:r>
              <a:rPr lang="en-US" dirty="0" smtClean="0">
                <a:latin typeface="Comic Sans MS" pitchFamily="66" charset="0"/>
              </a:rPr>
              <a:t>How Diwali Began</a:t>
            </a:r>
            <a:endParaRPr lang="en-US" dirty="0">
              <a:latin typeface="Comic Sans MS" pitchFamily="66" charset="0"/>
            </a:endParaRPr>
          </a:p>
        </p:txBody>
      </p:sp>
      <p:sp>
        <p:nvSpPr>
          <p:cNvPr id="3" name="Content Placeholder 2"/>
          <p:cNvSpPr>
            <a:spLocks noGrp="1"/>
          </p:cNvSpPr>
          <p:nvPr>
            <p:ph idx="1"/>
          </p:nvPr>
        </p:nvSpPr>
        <p:spPr>
          <a:xfrm>
            <a:off x="0" y="1066800"/>
            <a:ext cx="9144000" cy="5943600"/>
          </a:xfrm>
        </p:spPr>
        <p:txBody>
          <a:bodyPr>
            <a:normAutofit lnSpcReduction="10000"/>
          </a:bodyPr>
          <a:lstStyle/>
          <a:p>
            <a:pPr>
              <a:buNone/>
            </a:pPr>
            <a:r>
              <a:rPr lang="en-US" sz="1600" dirty="0" smtClean="0"/>
              <a:t>	</a:t>
            </a:r>
            <a:r>
              <a:rPr lang="en-US" sz="1600" dirty="0" smtClean="0">
                <a:latin typeface="Comic Sans MS" pitchFamily="66" charset="0"/>
              </a:rPr>
              <a:t>Ram &amp; Sita lived in the royal capital (Ayodhya). Ever since they got married, Ayodhya began to prosper. Ram’s father, King Dashrath, wished to make Ram the heir to his throne, as Ram was the eldest of his sons. The people of Ayodhaya loved Ram and celebrated the anticipation of his crowing with great pomp. But one of Dashrath’s wives, Kaikeyi, wanted her son, Bharat to be king. She had got the King to promise that he would grant her any wish. And Dashrath never went back on his word. Kaikeyi told him to make Bharat king, and Ram to be a hermit in the woods for 14 years. Dashrath told Ram this and ram said he would go. Sita came along with him( even though Ram didn’t like this). For safety, they took Ram’s favorite Brother, Lakshman.  Then one day, Ram &amp; Sita were sitting under a tree, and then a giantess named Surpanaka came along. She fell in love with Ram and tried to get him to leave Sita. Ram simply laughed and rejected her. Surpanaka started to envy 			Sita &amp; tried to kill her.  But then Lakshman came to the rescue! 			He cut off Surpanaka’s nose and ears. Then Surpanaka decided 			to go to her brother Ravan, the demon King, to kidnap Sita. Ravan 			managed to kidnap her and keep her trapped as a prisoner in his 			palace. Ravan fell in love with Sita</a:t>
            </a:r>
            <a:r>
              <a:rPr lang="en-US" sz="1600" dirty="0">
                <a:latin typeface="Comic Sans MS" pitchFamily="66" charset="0"/>
              </a:rPr>
              <a:t> </a:t>
            </a:r>
            <a:r>
              <a:rPr lang="en-US" sz="1600" dirty="0" smtClean="0">
                <a:latin typeface="Comic Sans MS" pitchFamily="66" charset="0"/>
              </a:rPr>
              <a:t>and did everything he could to 			take her from Ram. Meanwhile, Ram and Lakshman looked for Sita 			everywhere; they fought many demons and evil spirits. Then 			Hanuman, a god, became a loyal friend and with great leaps, he 			located Sita. Hanuman then ordered a tribe of servants to make 			a bridge( it was made in 5 days).  Then a war took place. Ram won 			Sita back, and they returned to Ayodhya in a chariot. The people 			of Ayodhya lit candles &amp; oil lamps to symbolize that good wins 			over evil.  This happiness then created the holiday of Diwali! We 			still celebrate Diwali today!</a:t>
            </a:r>
            <a:endParaRPr lang="en-US" sz="1800" dirty="0">
              <a:latin typeface="Comic Sans MS" pitchFamily="66" charset="0"/>
            </a:endParaRPr>
          </a:p>
        </p:txBody>
      </p:sp>
      <p:pic>
        <p:nvPicPr>
          <p:cNvPr id="7170" name="Picture 2" descr="http://bhaktiyoga.files.wordpress.com/2009/04/lord_rama_pg16_l1.jpg"/>
          <p:cNvPicPr>
            <a:picLocks noChangeAspect="1" noChangeArrowheads="1"/>
          </p:cNvPicPr>
          <p:nvPr/>
        </p:nvPicPr>
        <p:blipFill>
          <a:blip r:embed="rId3" cstate="print"/>
          <a:srcRect/>
          <a:stretch>
            <a:fillRect/>
          </a:stretch>
        </p:blipFill>
        <p:spPr bwMode="auto">
          <a:xfrm>
            <a:off x="381000" y="3581400"/>
            <a:ext cx="2209800" cy="2977993"/>
          </a:xfrm>
          <a:prstGeom prst="rect">
            <a:avLst/>
          </a:prstGeom>
          <a:noFill/>
        </p:spPr>
      </p:pic>
      <p:sp>
        <p:nvSpPr>
          <p:cNvPr id="5" name="Rectangle 4"/>
          <p:cNvSpPr/>
          <p:nvPr/>
        </p:nvSpPr>
        <p:spPr>
          <a:xfrm>
            <a:off x="5334000" y="6248400"/>
            <a:ext cx="41148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solidFill>
                  <a:schemeClr val="tx1"/>
                </a:solidFill>
                <a:latin typeface="Comic Sans MS" pitchFamily="66" charset="0"/>
              </a:rPr>
              <a:t>Plum-</a:t>
            </a:r>
            <a:r>
              <a:rPr lang="en-US" sz="1050" dirty="0" err="1" smtClean="0">
                <a:solidFill>
                  <a:schemeClr val="tx1"/>
                </a:solidFill>
                <a:latin typeface="Comic Sans MS" pitchFamily="66" charset="0"/>
              </a:rPr>
              <a:t>Ucci</a:t>
            </a:r>
            <a:r>
              <a:rPr lang="en-US" sz="1050" dirty="0" smtClean="0">
                <a:solidFill>
                  <a:schemeClr val="tx1"/>
                </a:solidFill>
                <a:latin typeface="Comic Sans MS" pitchFamily="66" charset="0"/>
              </a:rPr>
              <a:t>, Carol. </a:t>
            </a:r>
            <a:r>
              <a:rPr lang="en-US" sz="1050" i="1" dirty="0" smtClean="0">
                <a:solidFill>
                  <a:schemeClr val="tx1"/>
                </a:solidFill>
                <a:latin typeface="Comic Sans MS" pitchFamily="66" charset="0"/>
              </a:rPr>
              <a:t>Celebrate </a:t>
            </a:r>
            <a:r>
              <a:rPr lang="en-US" sz="1050" i="1" dirty="0" err="1" smtClean="0">
                <a:solidFill>
                  <a:schemeClr val="tx1"/>
                </a:solidFill>
                <a:latin typeface="Comic Sans MS" pitchFamily="66" charset="0"/>
              </a:rPr>
              <a:t>Diwali</a:t>
            </a:r>
            <a:r>
              <a:rPr lang="en-US" sz="1050" i="1" dirty="0" smtClean="0">
                <a:solidFill>
                  <a:schemeClr val="tx1"/>
                </a:solidFill>
                <a:latin typeface="Comic Sans MS" pitchFamily="66" charset="0"/>
              </a:rPr>
              <a:t> (Celebrate Holidays)</a:t>
            </a:r>
            <a:r>
              <a:rPr lang="en-US" sz="1050" dirty="0" smtClean="0">
                <a:solidFill>
                  <a:schemeClr val="tx1"/>
                </a:solidFill>
                <a:latin typeface="Comic Sans MS" pitchFamily="66" charset="0"/>
              </a:rPr>
              <a:t>. New York: </a:t>
            </a:r>
            <a:r>
              <a:rPr lang="en-US" sz="1050" dirty="0" err="1" smtClean="0">
                <a:solidFill>
                  <a:schemeClr val="tx1"/>
                </a:solidFill>
                <a:latin typeface="Comic Sans MS" pitchFamily="66" charset="0"/>
              </a:rPr>
              <a:t>Enslow</a:t>
            </a:r>
            <a:r>
              <a:rPr lang="en-US" sz="1050" dirty="0" smtClean="0">
                <a:solidFill>
                  <a:schemeClr val="tx1"/>
                </a:solidFill>
                <a:latin typeface="Comic Sans MS" pitchFamily="66" charset="0"/>
              </a:rPr>
              <a:t>, 2007. Print.</a:t>
            </a:r>
          </a:p>
        </p:txBody>
      </p:sp>
      <p:pic>
        <p:nvPicPr>
          <p:cNvPr id="11266" name="Picture 2" descr="http://caccioppoli.com/Gif%20animated%20icons%20added%202/Flowers_blink.gif"/>
          <p:cNvPicPr>
            <a:picLocks noChangeAspect="1" noChangeArrowheads="1" noCrop="1"/>
          </p:cNvPicPr>
          <p:nvPr/>
        </p:nvPicPr>
        <p:blipFill>
          <a:blip r:embed="rId4" cstate="print"/>
          <a:srcRect/>
          <a:stretch>
            <a:fillRect/>
          </a:stretch>
        </p:blipFill>
        <p:spPr bwMode="auto">
          <a:xfrm>
            <a:off x="2286000" y="762000"/>
            <a:ext cx="4800600" cy="278662"/>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dirty="0" smtClean="0">
                <a:ln/>
                <a:solidFill>
                  <a:schemeClr val="accent3"/>
                </a:solidFill>
                <a:latin typeface="Comic Sans MS" pitchFamily="66" charset="0"/>
              </a:rPr>
              <a:t>Special Welcoming</a:t>
            </a:r>
          </a:p>
        </p:txBody>
      </p:sp>
      <p:sp>
        <p:nvSpPr>
          <p:cNvPr id="3075" name="Content Placeholder 2"/>
          <p:cNvSpPr>
            <a:spLocks noGrp="1"/>
          </p:cNvSpPr>
          <p:nvPr>
            <p:ph idx="1"/>
          </p:nvPr>
        </p:nvSpPr>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buFont typeface="Arial" charset="0"/>
              <a:buNone/>
            </a:pPr>
            <a:r>
              <a:rPr lang="en-US" sz="2400" b="1" dirty="0" smtClean="0">
                <a:ln/>
                <a:solidFill>
                  <a:schemeClr val="accent3"/>
                </a:solidFill>
                <a:latin typeface="Comic Sans MS" pitchFamily="66" charset="0"/>
              </a:rPr>
              <a:t>Many parts of India welcomes a different god.</a:t>
            </a:r>
          </a:p>
          <a:p>
            <a:r>
              <a:rPr lang="en-US" sz="2400" b="1" dirty="0" smtClean="0">
                <a:ln/>
                <a:solidFill>
                  <a:schemeClr val="accent3"/>
                </a:solidFill>
                <a:latin typeface="Comic Sans MS" pitchFamily="66" charset="0"/>
              </a:rPr>
              <a:t>North India welcomes Ram and his return to Ayodhya after defeating Ravan</a:t>
            </a:r>
          </a:p>
          <a:p>
            <a:r>
              <a:rPr lang="en-US" sz="2400" b="1" dirty="0" smtClean="0">
                <a:ln/>
                <a:solidFill>
                  <a:schemeClr val="accent3"/>
                </a:solidFill>
                <a:latin typeface="Comic Sans MS" pitchFamily="66" charset="0"/>
              </a:rPr>
              <a:t>Gujarat welcomes Lakshmi, the goddess of wealth</a:t>
            </a:r>
          </a:p>
          <a:p>
            <a:r>
              <a:rPr lang="en-US" sz="2400" b="1" dirty="0" smtClean="0">
                <a:ln/>
                <a:solidFill>
                  <a:schemeClr val="accent3"/>
                </a:solidFill>
                <a:latin typeface="Comic Sans MS" pitchFamily="66" charset="0"/>
              </a:rPr>
              <a:t>Bengal welcomes Kali, another goddess</a:t>
            </a:r>
          </a:p>
          <a:p>
            <a:endParaRPr lang="en-US" sz="2800" b="1" dirty="0" smtClean="0">
              <a:ln/>
              <a:solidFill>
                <a:schemeClr val="accent3"/>
              </a:solidFill>
            </a:endParaRPr>
          </a:p>
        </p:txBody>
      </p:sp>
      <p:pic>
        <p:nvPicPr>
          <p:cNvPr id="4098" name="Picture 2" descr="http://momstinfoilhat.files.wordpress.com/2009/08/hindu-gods-kali1.jpg"/>
          <p:cNvPicPr>
            <a:picLocks noChangeAspect="1" noChangeArrowheads="1"/>
          </p:cNvPicPr>
          <p:nvPr/>
        </p:nvPicPr>
        <p:blipFill>
          <a:blip r:embed="rId3" cstate="print"/>
          <a:srcRect/>
          <a:stretch>
            <a:fillRect/>
          </a:stretch>
        </p:blipFill>
        <p:spPr bwMode="auto">
          <a:xfrm>
            <a:off x="6705600" y="3886200"/>
            <a:ext cx="1752600" cy="2463719"/>
          </a:xfrm>
          <a:prstGeom prst="rect">
            <a:avLst/>
          </a:prstGeom>
          <a:noFill/>
        </p:spPr>
      </p:pic>
      <p:pic>
        <p:nvPicPr>
          <p:cNvPr id="4100" name="Picture 4" descr="http://ganeshwallpapers.com/wp-content/uploads/2008/10/laksmi4.jpg"/>
          <p:cNvPicPr>
            <a:picLocks noChangeAspect="1" noChangeArrowheads="1"/>
          </p:cNvPicPr>
          <p:nvPr/>
        </p:nvPicPr>
        <p:blipFill>
          <a:blip r:embed="rId4" cstate="print"/>
          <a:srcRect/>
          <a:stretch>
            <a:fillRect/>
          </a:stretch>
        </p:blipFill>
        <p:spPr bwMode="auto">
          <a:xfrm>
            <a:off x="3352800" y="4114800"/>
            <a:ext cx="2209800" cy="1768432"/>
          </a:xfrm>
          <a:prstGeom prst="rect">
            <a:avLst/>
          </a:prstGeom>
          <a:noFill/>
        </p:spPr>
      </p:pic>
      <p:pic>
        <p:nvPicPr>
          <p:cNvPr id="4102" name="Picture 6" descr="http://www.theholidayspot.com/ramnavami/images/ram.gif"/>
          <p:cNvPicPr>
            <a:picLocks noChangeAspect="1" noChangeArrowheads="1"/>
          </p:cNvPicPr>
          <p:nvPr/>
        </p:nvPicPr>
        <p:blipFill>
          <a:blip r:embed="rId5" cstate="print"/>
          <a:srcRect/>
          <a:stretch>
            <a:fillRect/>
          </a:stretch>
        </p:blipFill>
        <p:spPr bwMode="auto">
          <a:xfrm>
            <a:off x="152400" y="3810000"/>
            <a:ext cx="2209800" cy="2371852"/>
          </a:xfrm>
          <a:prstGeom prst="rect">
            <a:avLst/>
          </a:prstGeom>
          <a:noFill/>
        </p:spPr>
      </p:pic>
      <p:sp>
        <p:nvSpPr>
          <p:cNvPr id="7" name="Rectangle 6"/>
          <p:cNvSpPr/>
          <p:nvPr/>
        </p:nvSpPr>
        <p:spPr>
          <a:xfrm>
            <a:off x="1905000" y="6400800"/>
            <a:ext cx="5029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omic Sans MS" pitchFamily="66" charset="0"/>
              </a:rPr>
              <a:t>Plum-</a:t>
            </a:r>
            <a:r>
              <a:rPr lang="en-US" sz="1600" dirty="0" err="1" smtClean="0">
                <a:latin typeface="Comic Sans MS" pitchFamily="66" charset="0"/>
              </a:rPr>
              <a:t>Ucci</a:t>
            </a:r>
            <a:r>
              <a:rPr lang="en-US" sz="1600" dirty="0" smtClean="0">
                <a:latin typeface="Comic Sans MS" pitchFamily="66" charset="0"/>
              </a:rPr>
              <a:t>, Carol. </a:t>
            </a:r>
            <a:r>
              <a:rPr lang="en-US" sz="1600" i="1" dirty="0" smtClean="0">
                <a:latin typeface="Comic Sans MS" pitchFamily="66" charset="0"/>
              </a:rPr>
              <a:t>Celebrate </a:t>
            </a:r>
            <a:r>
              <a:rPr lang="en-US" sz="1600" i="1" dirty="0" err="1" smtClean="0">
                <a:latin typeface="Comic Sans MS" pitchFamily="66" charset="0"/>
              </a:rPr>
              <a:t>Diwali</a:t>
            </a:r>
            <a:r>
              <a:rPr lang="en-US" sz="1600" i="1" dirty="0" smtClean="0">
                <a:latin typeface="Comic Sans MS" pitchFamily="66" charset="0"/>
              </a:rPr>
              <a:t> (Celebrate Holidays)</a:t>
            </a:r>
            <a:r>
              <a:rPr lang="en-US" sz="1600" dirty="0" smtClean="0">
                <a:latin typeface="Comic Sans MS" pitchFamily="66" charset="0"/>
              </a:rPr>
              <a:t>. New York: </a:t>
            </a:r>
            <a:r>
              <a:rPr lang="en-US" sz="1600" dirty="0" err="1" smtClean="0">
                <a:latin typeface="Comic Sans MS" pitchFamily="66" charset="0"/>
              </a:rPr>
              <a:t>Enslow</a:t>
            </a:r>
            <a:r>
              <a:rPr lang="en-US" sz="1600" dirty="0" smtClean="0">
                <a:latin typeface="Comic Sans MS" pitchFamily="66" charset="0"/>
              </a:rPr>
              <a:t>, 2007. Print</a:t>
            </a:r>
            <a:endParaRPr lang="en-US" sz="16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Not only a Hindu Holiday</a:t>
            </a:r>
            <a:endPar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endParaRPr>
          </a:p>
        </p:txBody>
      </p:sp>
      <p:sp>
        <p:nvSpPr>
          <p:cNvPr id="3" name="Content Placeholder 2"/>
          <p:cNvSpPr>
            <a:spLocks noGrp="1"/>
          </p:cNvSpPr>
          <p:nvPr>
            <p:ph idx="1"/>
          </p:nvPr>
        </p:nvSpPr>
        <p:spPr/>
        <p:txBody>
          <a:bodyPr>
            <a:normAutofit fontScale="85000" lnSpcReduction="20000"/>
          </a:bodyPr>
          <a:lstStyle/>
          <a:p>
            <a:r>
              <a:rPr lang="en-US" dirty="0" smtClean="0">
                <a:ln w="10160">
                  <a:solidFill>
                    <a:schemeClr val="bg1"/>
                  </a:solidFill>
                  <a:prstDash val="solid"/>
                </a:ln>
                <a:solidFill>
                  <a:srgbClr val="CCFF99"/>
                </a:solidFill>
                <a:effectLst>
                  <a:glow rad="228600">
                    <a:schemeClr val="accent4">
                      <a:satMod val="175000"/>
                      <a:alpha val="40000"/>
                    </a:schemeClr>
                  </a:glow>
                  <a:outerShdw blurRad="38100" dist="32000" dir="5400000" algn="tl">
                    <a:srgbClr val="000000">
                      <a:alpha val="30000"/>
                    </a:srgbClr>
                  </a:outerShdw>
                </a:effectLst>
                <a:latin typeface="Comic Sans MS" pitchFamily="66" charset="0"/>
              </a:rPr>
              <a:t>Not only Hindus celebrate Diwali. </a:t>
            </a:r>
          </a:p>
          <a:p>
            <a:r>
              <a:rPr lang="en-US" dirty="0" smtClean="0">
                <a:ln w="10160">
                  <a:solidFill>
                    <a:schemeClr val="bg1"/>
                  </a:solidFill>
                  <a:prstDash val="solid"/>
                </a:ln>
                <a:solidFill>
                  <a:srgbClr val="CCFF99"/>
                </a:solidFill>
                <a:effectLst>
                  <a:glow rad="228600">
                    <a:schemeClr val="accent4">
                      <a:satMod val="175000"/>
                      <a:alpha val="40000"/>
                    </a:schemeClr>
                  </a:glow>
                  <a:outerShdw blurRad="38100" dist="32000" dir="5400000" algn="tl">
                    <a:srgbClr val="000000">
                      <a:alpha val="30000"/>
                    </a:srgbClr>
                  </a:outerShdw>
                </a:effectLst>
                <a:latin typeface="Comic Sans MS" pitchFamily="66" charset="0"/>
              </a:rPr>
              <a:t>The Diwali Season is also significant to Sikhs. In 1620, the sixth Guru, Hargobind Singh, successfully released 52  Hindu princes, who had been imprisoned under false accusations. To welcome their Guru, Sikhs on this day light many diyas at the golden temple of Amritsar. Sikhs still follow this tradition today; it means just as much to them.</a:t>
            </a:r>
          </a:p>
          <a:p>
            <a:r>
              <a:rPr lang="en-US" dirty="0" smtClean="0">
                <a:ln w="10160">
                  <a:solidFill>
                    <a:schemeClr val="bg1"/>
                  </a:solidFill>
                  <a:prstDash val="solid"/>
                </a:ln>
                <a:solidFill>
                  <a:srgbClr val="CCFF99"/>
                </a:solidFill>
                <a:effectLst>
                  <a:glow rad="228600">
                    <a:schemeClr val="accent4">
                      <a:satMod val="175000"/>
                      <a:alpha val="40000"/>
                    </a:schemeClr>
                  </a:glow>
                  <a:outerShdw blurRad="38100" dist="32000" dir="5400000" algn="tl">
                    <a:srgbClr val="000000">
                      <a:alpha val="30000"/>
                    </a:srgbClr>
                  </a:outerShdw>
                </a:effectLst>
                <a:latin typeface="Comic Sans MS" pitchFamily="66" charset="0"/>
              </a:rPr>
              <a:t>Jains also celebrate Diwali. Mahavir Tirthankar, Jainism's founder, also attained nirvana on Diwali.</a:t>
            </a:r>
            <a:endParaRPr lang="en-US" dirty="0">
              <a:ln w="10160">
                <a:solidFill>
                  <a:schemeClr val="bg1"/>
                </a:solidFill>
                <a:prstDash val="solid"/>
              </a:ln>
              <a:solidFill>
                <a:srgbClr val="CCFF99"/>
              </a:solidFill>
              <a:effectLst>
                <a:glow rad="228600">
                  <a:schemeClr val="accent4">
                    <a:satMod val="175000"/>
                    <a:alpha val="40000"/>
                  </a:schemeClr>
                </a:glow>
                <a:outerShdw blurRad="38100" dist="32000" dir="5400000" algn="tl">
                  <a:srgbClr val="000000">
                    <a:alpha val="30000"/>
                  </a:srgbClr>
                </a:outerShdw>
              </a:effectLst>
              <a:latin typeface="Comic Sans MS" pitchFamily="66" charset="0"/>
            </a:endParaRPr>
          </a:p>
        </p:txBody>
      </p:sp>
      <p:sp>
        <p:nvSpPr>
          <p:cNvPr id="4" name="Rectangle 3"/>
          <p:cNvSpPr/>
          <p:nvPr/>
        </p:nvSpPr>
        <p:spPr>
          <a:xfrm>
            <a:off x="1066800" y="5867400"/>
            <a:ext cx="6934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B050"/>
                </a:solidFill>
                <a:latin typeface="Comic Sans MS" pitchFamily="66" charset="0"/>
              </a:rPr>
              <a:t>"10 Reasons to Celebrate </a:t>
            </a:r>
            <a:r>
              <a:rPr lang="en-US" dirty="0" err="1" smtClean="0">
                <a:solidFill>
                  <a:srgbClr val="00B050"/>
                </a:solidFill>
                <a:latin typeface="Comic Sans MS" pitchFamily="66" charset="0"/>
              </a:rPr>
              <a:t>Diwali</a:t>
            </a:r>
            <a:r>
              <a:rPr lang="en-US" dirty="0" smtClean="0">
                <a:solidFill>
                  <a:srgbClr val="00B050"/>
                </a:solidFill>
                <a:latin typeface="Comic Sans MS" pitchFamily="66" charset="0"/>
              </a:rPr>
              <a:t>." </a:t>
            </a:r>
            <a:r>
              <a:rPr lang="en-US" i="1" dirty="0" smtClean="0">
                <a:solidFill>
                  <a:srgbClr val="00B050"/>
                </a:solidFill>
                <a:latin typeface="Comic Sans MS" pitchFamily="66" charset="0"/>
              </a:rPr>
              <a:t>About Hinduism - What You Need to Know About Hinduism</a:t>
            </a:r>
            <a:r>
              <a:rPr lang="en-US" dirty="0" smtClean="0">
                <a:solidFill>
                  <a:srgbClr val="00B050"/>
                </a:solidFill>
                <a:latin typeface="Comic Sans MS" pitchFamily="66" charset="0"/>
              </a:rPr>
              <a:t>. Web. 19 Nov. 2009. &lt;http://hinduism.about.com/cs/diwali/a/aa102003a.htm&gt;.</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484</TotalTime>
  <Words>1179</Words>
  <Application>Microsoft Office PowerPoint</Application>
  <PresentationFormat>On-screen Show (4:3)</PresentationFormat>
  <Paragraphs>97</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What is Diwali?</vt:lpstr>
      <vt:lpstr>Dusshehra</vt:lpstr>
      <vt:lpstr>Deepavali</vt:lpstr>
      <vt:lpstr>Puja</vt:lpstr>
      <vt:lpstr>Rangoli</vt:lpstr>
      <vt:lpstr>Diyas</vt:lpstr>
      <vt:lpstr>How Diwali Began</vt:lpstr>
      <vt:lpstr>Special Welcoming</vt:lpstr>
      <vt:lpstr>Not only a Hindu Holiday</vt:lpstr>
      <vt:lpstr>Diwali Facts to Know</vt:lpstr>
      <vt:lpstr>Timeline</vt:lpstr>
      <vt:lpstr>Slide 12</vt:lpstr>
      <vt:lpstr>Slide 13</vt:lpstr>
      <vt:lpstr>My View Of Diwali…</vt:lpstr>
      <vt:lpstr>Major Cause and Effect</vt:lpstr>
      <vt:lpstr>MLA Bibliography</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Diwali?</dc:title>
  <dc:creator>MEHU</dc:creator>
  <cp:lastModifiedBy>200172896</cp:lastModifiedBy>
  <cp:revision>78</cp:revision>
  <dcterms:created xsi:type="dcterms:W3CDTF">2009-11-17T22:58:14Z</dcterms:created>
  <dcterms:modified xsi:type="dcterms:W3CDTF">2009-11-24T16:33:41Z</dcterms:modified>
</cp:coreProperties>
</file>