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2" r:id="rId5"/>
    <p:sldId id="264" r:id="rId6"/>
    <p:sldId id="261" r:id="rId7"/>
    <p:sldId id="263" r:id="rId8"/>
    <p:sldId id="2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6FAF9"/>
    <a:srgbClr val="00EAE4"/>
    <a:srgbClr val="00F0EA"/>
    <a:srgbClr val="FF9BDE"/>
    <a:srgbClr val="FBC1E8"/>
    <a:srgbClr val="FF5DC9"/>
    <a:srgbClr val="FCC0DD"/>
    <a:srgbClr val="FF7C80"/>
    <a:srgbClr val="75BA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9" autoAdjust="0"/>
    <p:restoredTop sz="94660"/>
  </p:normalViewPr>
  <p:slideViewPr>
    <p:cSldViewPr>
      <p:cViewPr varScale="1">
        <p:scale>
          <a:sx n="54" d="100"/>
          <a:sy n="54" d="100"/>
        </p:scale>
        <p:origin x="-109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676C78-4EFE-44F6-B65E-31B775F50815}" type="datetimeFigureOut">
              <a:rPr lang="en-US" smtClean="0"/>
              <a:pPr/>
              <a:t>11/15/2010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4AE29-0C11-4C09-87C3-0B7C8C612B1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676C78-4EFE-44F6-B65E-31B775F50815}" type="datetimeFigureOut">
              <a:rPr lang="en-US" smtClean="0"/>
              <a:pPr/>
              <a:t>11/15/2010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4AE29-0C11-4C09-87C3-0B7C8C612B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676C78-4EFE-44F6-B65E-31B775F50815}" type="datetimeFigureOut">
              <a:rPr lang="en-US" smtClean="0"/>
              <a:pPr/>
              <a:t>11/15/2010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4AE29-0C11-4C09-87C3-0B7C8C612B1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676C78-4EFE-44F6-B65E-31B775F50815}" type="datetimeFigureOut">
              <a:rPr lang="en-US" smtClean="0"/>
              <a:pPr/>
              <a:t>11/15/2010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4AE29-0C11-4C09-87C3-0B7C8C612B1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676C78-4EFE-44F6-B65E-31B775F50815}" type="datetimeFigureOut">
              <a:rPr lang="en-US" smtClean="0"/>
              <a:pPr/>
              <a:t>11/15/2010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4AE29-0C11-4C09-87C3-0B7C8C612B1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676C78-4EFE-44F6-B65E-31B775F50815}" type="datetimeFigureOut">
              <a:rPr lang="en-US" smtClean="0"/>
              <a:pPr/>
              <a:t>11/15/2010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4AE29-0C11-4C09-87C3-0B7C8C612B1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676C78-4EFE-44F6-B65E-31B775F50815}" type="datetimeFigureOut">
              <a:rPr lang="en-US" smtClean="0"/>
              <a:pPr/>
              <a:t>11/15/2010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94AE29-0C11-4C09-87C3-0B7C8C612B1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676C78-4EFE-44F6-B65E-31B775F50815}" type="datetimeFigureOut">
              <a:rPr lang="en-US" smtClean="0"/>
              <a:pPr/>
              <a:t>11/15/2010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94AE29-0C11-4C09-87C3-0B7C8C612B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76C78-4EFE-44F6-B65E-31B775F50815}" type="datetimeFigureOut">
              <a:rPr lang="en-US" smtClean="0"/>
              <a:pPr/>
              <a:t>11/15/2010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94AE29-0C11-4C09-87C3-0B7C8C612B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676C78-4EFE-44F6-B65E-31B775F50815}" type="datetimeFigureOut">
              <a:rPr lang="en-US" smtClean="0"/>
              <a:pPr/>
              <a:t>11/15/2010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4AE29-0C11-4C09-87C3-0B7C8C612B1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676C78-4EFE-44F6-B65E-31B775F50815}" type="datetimeFigureOut">
              <a:rPr lang="en-US" smtClean="0"/>
              <a:pPr/>
              <a:t>11/15/2010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4AE29-0C11-4C09-87C3-0B7C8C612B1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676C78-4EFE-44F6-B65E-31B775F50815}" type="datetimeFigureOut">
              <a:rPr lang="en-US" smtClean="0"/>
              <a:pPr/>
              <a:t>11/15/2010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94AE29-0C11-4C09-87C3-0B7C8C612B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2.wmf"/><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wm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wmf"/><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wmf"/></Relationships>
</file>

<file path=ppt/slides/_rels/slide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gif"/><Relationship Id="rId1" Type="http://schemas.openxmlformats.org/officeDocument/2006/relationships/slideLayout" Target="../slideLayouts/slideLayout4.xml"/><Relationship Id="rId6" Type="http://schemas.openxmlformats.org/officeDocument/2006/relationships/image" Target="../media/image17.gif"/><Relationship Id="rId5" Type="http://schemas.openxmlformats.org/officeDocument/2006/relationships/image" Target="../media/image16.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gif"/><Relationship Id="rId1" Type="http://schemas.openxmlformats.org/officeDocument/2006/relationships/slideLayout" Target="../slideLayouts/slideLayout9.xml"/><Relationship Id="rId6" Type="http://schemas.openxmlformats.org/officeDocument/2006/relationships/image" Target="../media/image22.jpeg"/><Relationship Id="rId11" Type="http://schemas.openxmlformats.org/officeDocument/2006/relationships/image" Target="../media/image27.wmf"/><Relationship Id="rId5" Type="http://schemas.openxmlformats.org/officeDocument/2006/relationships/image" Target="../media/image21.jpeg"/><Relationship Id="rId10" Type="http://schemas.openxmlformats.org/officeDocument/2006/relationships/image" Target="../media/image26.gif"/><Relationship Id="rId4" Type="http://schemas.openxmlformats.org/officeDocument/2006/relationships/image" Target="../media/image20.jpeg"/><Relationship Id="rId9"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wmf"/><Relationship Id="rId2" Type="http://schemas.openxmlformats.org/officeDocument/2006/relationships/image" Target="../media/image28.gif"/><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gif"/></Relationships>
</file>

<file path=ppt/slides/_rels/slide5.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gif"/><Relationship Id="rId7" Type="http://schemas.openxmlformats.org/officeDocument/2006/relationships/image" Target="../media/image39.png"/><Relationship Id="rId2" Type="http://schemas.openxmlformats.org/officeDocument/2006/relationships/image" Target="../media/image34.gif"/><Relationship Id="rId1" Type="http://schemas.openxmlformats.org/officeDocument/2006/relationships/slideLayout" Target="../slideLayouts/slideLayout2.xml"/><Relationship Id="rId6" Type="http://schemas.openxmlformats.org/officeDocument/2006/relationships/image" Target="../media/image38.wmf"/><Relationship Id="rId5" Type="http://schemas.openxmlformats.org/officeDocument/2006/relationships/image" Target="../media/image37.gif"/><Relationship Id="rId4" Type="http://schemas.openxmlformats.org/officeDocument/2006/relationships/image" Target="../media/image36.jpeg"/><Relationship Id="rId9" Type="http://schemas.openxmlformats.org/officeDocument/2006/relationships/image" Target="../media/image41.wmf"/></Relationships>
</file>

<file path=ppt/slides/_rels/slide6.xml.rels><?xml version="1.0" encoding="UTF-8" standalone="yes"?>
<Relationships xmlns="http://schemas.openxmlformats.org/package/2006/relationships"><Relationship Id="rId3" Type="http://schemas.openxmlformats.org/officeDocument/2006/relationships/image" Target="../media/image43.gif"/><Relationship Id="rId7" Type="http://schemas.openxmlformats.org/officeDocument/2006/relationships/image" Target="../media/image47.pn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gif"/><Relationship Id="rId5" Type="http://schemas.openxmlformats.org/officeDocument/2006/relationships/image" Target="../media/image45.jpeg"/><Relationship Id="rId4" Type="http://schemas.openxmlformats.org/officeDocument/2006/relationships/image" Target="../media/image44.jpeg"/></Relationships>
</file>

<file path=ppt/slides/_rels/slide7.xml.rels><?xml version="1.0" encoding="UTF-8" standalone="yes"?>
<Relationships xmlns="http://schemas.openxmlformats.org/package/2006/relationships"><Relationship Id="rId8" Type="http://schemas.openxmlformats.org/officeDocument/2006/relationships/image" Target="../media/image53.jpeg"/><Relationship Id="rId13" Type="http://schemas.openxmlformats.org/officeDocument/2006/relationships/image" Target="../media/image58.jpeg"/><Relationship Id="rId3" Type="http://schemas.openxmlformats.org/officeDocument/2006/relationships/image" Target="../media/image49.jpeg"/><Relationship Id="rId7" Type="http://schemas.openxmlformats.org/officeDocument/2006/relationships/hyperlink" Target="http://en.wikipedia.org/wiki/File:Zad-Cairo.jpg" TargetMode="External"/><Relationship Id="rId12" Type="http://schemas.openxmlformats.org/officeDocument/2006/relationships/image" Target="../media/image57.jpeg"/><Relationship Id="rId2" Type="http://schemas.openxmlformats.org/officeDocument/2006/relationships/image" Target="../media/image48.jpeg"/><Relationship Id="rId16" Type="http://schemas.openxmlformats.org/officeDocument/2006/relationships/image" Target="../media/image61.wmf"/><Relationship Id="rId1" Type="http://schemas.openxmlformats.org/officeDocument/2006/relationships/slideLayout" Target="../slideLayouts/slideLayout2.xml"/><Relationship Id="rId6" Type="http://schemas.openxmlformats.org/officeDocument/2006/relationships/image" Target="../media/image52.gif"/><Relationship Id="rId11" Type="http://schemas.openxmlformats.org/officeDocument/2006/relationships/image" Target="../media/image56.jpeg"/><Relationship Id="rId5" Type="http://schemas.openxmlformats.org/officeDocument/2006/relationships/image" Target="../media/image51.jpeg"/><Relationship Id="rId15" Type="http://schemas.openxmlformats.org/officeDocument/2006/relationships/image" Target="../media/image60.wmf"/><Relationship Id="rId10" Type="http://schemas.openxmlformats.org/officeDocument/2006/relationships/image" Target="../media/image55.jpeg"/><Relationship Id="rId4" Type="http://schemas.openxmlformats.org/officeDocument/2006/relationships/image" Target="../media/image50.jpeg"/><Relationship Id="rId9" Type="http://schemas.openxmlformats.org/officeDocument/2006/relationships/image" Target="../media/image54.gif"/><Relationship Id="rId14" Type="http://schemas.openxmlformats.org/officeDocument/2006/relationships/image" Target="../media/image59.jpeg"/></Relationships>
</file>

<file path=ppt/slides/_rels/slide8.xml.rels><?xml version="1.0" encoding="UTF-8" standalone="yes"?>
<Relationships xmlns="http://schemas.openxmlformats.org/package/2006/relationships"><Relationship Id="rId8" Type="http://schemas.openxmlformats.org/officeDocument/2006/relationships/hyperlink" Target="http://www.reshafim.org.il/" TargetMode="External"/><Relationship Id="rId3" Type="http://schemas.openxmlformats.org/officeDocument/2006/relationships/hyperlink" Target="http://www.woodlands-junior.kent.sch.uk/" TargetMode="External"/><Relationship Id="rId7" Type="http://schemas.openxmlformats.org/officeDocument/2006/relationships/hyperlink" Target="http://www.infoplease.com/" TargetMode="External"/><Relationship Id="rId2" Type="http://schemas.openxmlformats.org/officeDocument/2006/relationships/hyperlink" Target="http://www.king-tut.org.uk/" TargetMode="External"/><Relationship Id="rId1" Type="http://schemas.openxmlformats.org/officeDocument/2006/relationships/slideLayout" Target="../slideLayouts/slideLayout2.xml"/><Relationship Id="rId6" Type="http://schemas.openxmlformats.org/officeDocument/2006/relationships/hyperlink" Target="http://www.asiarooms.com/" TargetMode="External"/><Relationship Id="rId5" Type="http://schemas.openxmlformats.org/officeDocument/2006/relationships/hyperlink" Target="http://www.state.gov/" TargetMode="External"/><Relationship Id="rId4" Type="http://schemas.openxmlformats.org/officeDocument/2006/relationships/hyperlink" Target="http://www.suite101.com/" TargetMode="External"/><Relationship Id="rId9" Type="http://schemas.openxmlformats.org/officeDocument/2006/relationships/image" Target="../media/image6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gs>
            <a:gs pos="39999">
              <a:srgbClr val="75BAFF"/>
            </a:gs>
            <a:gs pos="70000">
              <a:srgbClr val="00EAE4"/>
            </a:gs>
            <a:gs pos="100000">
              <a:srgbClr val="C6FAF9"/>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6172200"/>
            <a:ext cx="4267200" cy="685800"/>
          </a:xfrm>
        </p:spPr>
        <p:txBody>
          <a:bodyPr>
            <a:normAutofit fontScale="92500" lnSpcReduction="20000"/>
          </a:bodyPr>
          <a:lstStyle/>
          <a:p>
            <a:r>
              <a:rPr lang="en-US" sz="4800" b="1" dirty="0" smtClean="0">
                <a:gradFill>
                  <a:gsLst>
                    <a:gs pos="0">
                      <a:srgbClr val="000082"/>
                    </a:gs>
                    <a:gs pos="30000">
                      <a:srgbClr val="66008F"/>
                    </a:gs>
                    <a:gs pos="64999">
                      <a:srgbClr val="BA0066"/>
                    </a:gs>
                    <a:gs pos="89999">
                      <a:srgbClr val="FF0000"/>
                    </a:gs>
                    <a:gs pos="100000">
                      <a:srgbClr val="FF8200"/>
                    </a:gs>
                  </a:gsLst>
                  <a:lin ang="5400000" scaled="0"/>
                </a:gradFill>
              </a:rPr>
              <a:t>By: Shine Lee</a:t>
            </a:r>
            <a:endParaRPr lang="en-US" sz="4800" b="1" dirty="0">
              <a:gradFill>
                <a:gsLst>
                  <a:gs pos="0">
                    <a:srgbClr val="000082"/>
                  </a:gs>
                  <a:gs pos="30000">
                    <a:srgbClr val="66008F"/>
                  </a:gs>
                  <a:gs pos="64999">
                    <a:srgbClr val="BA0066"/>
                  </a:gs>
                  <a:gs pos="89999">
                    <a:srgbClr val="FF0000"/>
                  </a:gs>
                  <a:gs pos="100000">
                    <a:srgbClr val="FF8200"/>
                  </a:gs>
                </a:gsLst>
                <a:lin ang="5400000" scaled="0"/>
              </a:gradFill>
            </a:endParaRPr>
          </a:p>
        </p:txBody>
      </p:sp>
      <p:sp>
        <p:nvSpPr>
          <p:cNvPr id="13313" name="WordArt 1"/>
          <p:cNvSpPr>
            <a:spLocks noChangeArrowheads="1" noChangeShapeType="1" noTextEdit="1"/>
          </p:cNvSpPr>
          <p:nvPr/>
        </p:nvSpPr>
        <p:spPr bwMode="auto">
          <a:xfrm>
            <a:off x="3352800" y="4191000"/>
            <a:ext cx="2286000" cy="911807"/>
          </a:xfrm>
          <a:prstGeom prst="rect">
            <a:avLst/>
          </a:prstGeom>
        </p:spPr>
        <p:txBody>
          <a:bodyPr wrap="none" fromWordArt="1">
            <a:prstTxWarp prst="textPlain">
              <a:avLst>
                <a:gd name="adj" fmla="val 50000"/>
              </a:avLst>
            </a:prstTxWarp>
          </a:bodyPr>
          <a:lstStyle/>
          <a:p>
            <a:pPr algn="ctr" rtl="0"/>
            <a:r>
              <a:rPr lang="en-US" sz="6600" kern="10" spc="0" dirty="0" smtClean="0">
                <a:ln w="9525">
                  <a:noFill/>
                  <a:round/>
                  <a:headEnd/>
                  <a:tailEnd/>
                </a:ln>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effectLst>
                  <a:outerShdw dist="35921" dir="2700000" algn="ctr" rotWithShape="0">
                    <a:srgbClr val="C0C0C0">
                      <a:alpha val="80000"/>
                    </a:srgbClr>
                  </a:outerShdw>
                </a:effectLst>
                <a:latin typeface="Impact"/>
              </a:rPr>
              <a:t>Climate</a:t>
            </a:r>
            <a:endParaRPr lang="en-US" sz="6600" kern="10" spc="0" dirty="0">
              <a:ln w="9525">
                <a:noFill/>
                <a:round/>
                <a:headEnd/>
                <a:tailEnd/>
              </a:ln>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effectLst>
                <a:outerShdw dist="35921" dir="2700000" algn="ctr" rotWithShape="0">
                  <a:srgbClr val="C0C0C0">
                    <a:alpha val="80000"/>
                  </a:srgbClr>
                </a:outerShdw>
              </a:effectLst>
              <a:latin typeface="Impact"/>
            </a:endParaRPr>
          </a:p>
        </p:txBody>
      </p:sp>
      <p:sp>
        <p:nvSpPr>
          <p:cNvPr id="13314" name="WordArt 2" descr="Green marble"/>
          <p:cNvSpPr>
            <a:spLocks noChangeArrowheads="1" noChangeShapeType="1" noTextEdit="1"/>
          </p:cNvSpPr>
          <p:nvPr/>
        </p:nvSpPr>
        <p:spPr bwMode="auto">
          <a:xfrm rot="1051134">
            <a:off x="5415652" y="216785"/>
            <a:ext cx="1560984" cy="783020"/>
          </a:xfrm>
          <a:prstGeom prst="rect">
            <a:avLst/>
          </a:prstGeom>
        </p:spPr>
        <p:txBody>
          <a:bodyPr wrap="none" fromWordArt="1">
            <a:prstTxWarp prst="textPlain">
              <a:avLst>
                <a:gd name="adj" fmla="val 50000"/>
              </a:avLst>
            </a:prstTxWarp>
          </a:bodyPr>
          <a:lstStyle/>
          <a:p>
            <a:pPr algn="ctr" rtl="0"/>
            <a:r>
              <a:rPr lang="en-US" sz="3600" kern="10" spc="0" dirty="0" smtClean="0">
                <a:ln w="9525">
                  <a:noFill/>
                  <a:round/>
                  <a:headEnd/>
                  <a:tailEnd/>
                </a:ln>
                <a:blipFill dpi="0" rotWithShape="0">
                  <a:blip r:embed="rId2"/>
                  <a:srcRect/>
                  <a:tile tx="0" ty="0" sx="100000" sy="100000" flip="none" algn="tl"/>
                </a:blipFill>
                <a:effectLst>
                  <a:outerShdw dist="35921" dir="2700000" algn="ctr" rotWithShape="0">
                    <a:srgbClr val="C0C0C0">
                      <a:alpha val="80000"/>
                    </a:srgbClr>
                  </a:outerShdw>
                </a:effectLst>
                <a:latin typeface="Impact"/>
              </a:rPr>
              <a:t>Land</a:t>
            </a:r>
            <a:endParaRPr lang="en-US" sz="3600" kern="10" spc="0" dirty="0">
              <a:ln w="9525">
                <a:noFill/>
                <a:round/>
                <a:headEnd/>
                <a:tailEnd/>
              </a:ln>
              <a:blipFill dpi="0" rotWithShape="0">
                <a:blip r:embed="rId2"/>
                <a:srcRect/>
                <a:tile tx="0" ty="0" sx="100000" sy="100000" flip="none" algn="tl"/>
              </a:blipFill>
              <a:effectLst>
                <a:outerShdw dist="35921" dir="2700000" algn="ctr" rotWithShape="0">
                  <a:srgbClr val="C0C0C0">
                    <a:alpha val="80000"/>
                  </a:srgbClr>
                </a:outerShdw>
              </a:effectLst>
              <a:latin typeface="Impact"/>
            </a:endParaRPr>
          </a:p>
        </p:txBody>
      </p:sp>
      <p:sp>
        <p:nvSpPr>
          <p:cNvPr id="13315" name="WordArt 3" descr="Brown marble"/>
          <p:cNvSpPr>
            <a:spLocks noChangeArrowheads="1" noChangeShapeType="1" noTextEdit="1"/>
          </p:cNvSpPr>
          <p:nvPr/>
        </p:nvSpPr>
        <p:spPr bwMode="auto">
          <a:xfrm rot="1320245">
            <a:off x="7131495" y="578882"/>
            <a:ext cx="382924" cy="720848"/>
          </a:xfrm>
          <a:prstGeom prst="rect">
            <a:avLst/>
          </a:prstGeom>
        </p:spPr>
        <p:txBody>
          <a:bodyPr wrap="none" fromWordArt="1">
            <a:prstTxWarp prst="textPlain">
              <a:avLst>
                <a:gd name="adj" fmla="val 50000"/>
              </a:avLst>
            </a:prstTxWarp>
          </a:bodyPr>
          <a:lstStyle/>
          <a:p>
            <a:pPr algn="ctr" rtl="0"/>
            <a:r>
              <a:rPr lang="en-US" sz="3600" kern="10" spc="0" dirty="0" smtClean="0">
                <a:ln w="9525">
                  <a:noFill/>
                  <a:round/>
                  <a:headEnd/>
                  <a:tailEnd/>
                </a:ln>
                <a:blipFill dpi="0" rotWithShape="0">
                  <a:blip r:embed="rId3"/>
                  <a:srcRect/>
                  <a:tile tx="0" ty="0" sx="100000" sy="100000" flip="none" algn="tl"/>
                </a:blipFill>
                <a:effectLst>
                  <a:outerShdw dist="35921" dir="2700000" algn="ctr" rotWithShape="0">
                    <a:srgbClr val="C0C0C0">
                      <a:alpha val="80000"/>
                    </a:srgbClr>
                  </a:outerShdw>
                </a:effectLst>
                <a:latin typeface="Impact"/>
              </a:rPr>
              <a:t>&amp;</a:t>
            </a:r>
            <a:endParaRPr lang="en-US" sz="3600" kern="10" spc="0" dirty="0">
              <a:ln w="9525">
                <a:noFill/>
                <a:round/>
                <a:headEnd/>
                <a:tailEnd/>
              </a:ln>
              <a:blipFill dpi="0" rotWithShape="0">
                <a:blip r:embed="rId3"/>
                <a:srcRect/>
                <a:tile tx="0" ty="0" sx="100000" sy="100000" flip="none" algn="tl"/>
              </a:blipFill>
              <a:effectLst>
                <a:outerShdw dist="35921" dir="2700000" algn="ctr" rotWithShape="0">
                  <a:srgbClr val="C0C0C0">
                    <a:alpha val="80000"/>
                  </a:srgbClr>
                </a:outerShdw>
              </a:effectLst>
              <a:latin typeface="Impact"/>
            </a:endParaRPr>
          </a:p>
        </p:txBody>
      </p:sp>
      <p:sp>
        <p:nvSpPr>
          <p:cNvPr id="13316" name="WordArt 4" descr="Water droplets"/>
          <p:cNvSpPr>
            <a:spLocks noChangeArrowheads="1" noChangeShapeType="1" noTextEdit="1"/>
          </p:cNvSpPr>
          <p:nvPr/>
        </p:nvSpPr>
        <p:spPr bwMode="auto">
          <a:xfrm rot="1124554">
            <a:off x="7528506" y="989457"/>
            <a:ext cx="1537640" cy="738365"/>
          </a:xfrm>
          <a:prstGeom prst="rect">
            <a:avLst/>
          </a:prstGeom>
        </p:spPr>
        <p:txBody>
          <a:bodyPr wrap="none" fromWordArt="1">
            <a:prstTxWarp prst="textPlain">
              <a:avLst>
                <a:gd name="adj" fmla="val 50000"/>
              </a:avLst>
            </a:prstTxWarp>
          </a:bodyPr>
          <a:lstStyle/>
          <a:p>
            <a:pPr algn="ctr" rtl="0"/>
            <a:r>
              <a:rPr lang="en-US" sz="3600" kern="10" spc="0" dirty="0" smtClean="0">
                <a:ln w="9525">
                  <a:noFill/>
                  <a:round/>
                  <a:headEnd/>
                  <a:tailEnd/>
                </a:ln>
                <a:blipFill dpi="0" rotWithShape="0">
                  <a:blip r:embed="rId4"/>
                  <a:srcRect/>
                  <a:tile tx="0" ty="0" sx="100000" sy="100000" flip="none" algn="tl"/>
                </a:blipFill>
                <a:effectLst>
                  <a:outerShdw dist="35921" dir="2700000" algn="ctr" rotWithShape="0">
                    <a:srgbClr val="C0C0C0">
                      <a:alpha val="80000"/>
                    </a:srgbClr>
                  </a:outerShdw>
                </a:effectLst>
                <a:latin typeface="Impact"/>
              </a:rPr>
              <a:t>Water</a:t>
            </a:r>
            <a:endParaRPr lang="en-US" sz="3600" kern="10" spc="0" dirty="0">
              <a:ln w="9525">
                <a:noFill/>
                <a:round/>
                <a:headEnd/>
                <a:tailEnd/>
              </a:ln>
              <a:blipFill dpi="0" rotWithShape="0">
                <a:blip r:embed="rId4"/>
                <a:srcRect/>
                <a:tile tx="0" ty="0" sx="100000" sy="100000" flip="none" algn="tl"/>
              </a:blipFill>
              <a:effectLst>
                <a:outerShdw dist="35921" dir="2700000" algn="ctr" rotWithShape="0">
                  <a:srgbClr val="C0C0C0">
                    <a:alpha val="80000"/>
                  </a:srgbClr>
                </a:outerShdw>
              </a:effectLst>
              <a:latin typeface="Impact"/>
            </a:endParaRPr>
          </a:p>
        </p:txBody>
      </p:sp>
      <p:sp>
        <p:nvSpPr>
          <p:cNvPr id="13317" name="WordArt 5" descr="Brown marble"/>
          <p:cNvSpPr>
            <a:spLocks noChangeArrowheads="1" noChangeShapeType="1" noTextEdit="1"/>
          </p:cNvSpPr>
          <p:nvPr/>
        </p:nvSpPr>
        <p:spPr bwMode="auto">
          <a:xfrm rot="1018839">
            <a:off x="5781385" y="1290977"/>
            <a:ext cx="2173330" cy="779045"/>
          </a:xfrm>
          <a:prstGeom prst="rect">
            <a:avLst/>
          </a:prstGeom>
        </p:spPr>
        <p:txBody>
          <a:bodyPr wrap="none" fromWordArt="1">
            <a:prstTxWarp prst="textPlain">
              <a:avLst>
                <a:gd name="adj" fmla="val 50000"/>
              </a:avLst>
            </a:prstTxWarp>
          </a:bodyPr>
          <a:lstStyle/>
          <a:p>
            <a:pPr algn="ctr" rtl="0"/>
            <a:r>
              <a:rPr lang="en-US" sz="3600" kern="10" spc="0" dirty="0" smtClean="0">
                <a:ln w="9525">
                  <a:noFill/>
                  <a:round/>
                  <a:headEnd/>
                  <a:tailEnd/>
                </a:ln>
                <a:blipFill dpi="0" rotWithShape="0">
                  <a:blip r:embed="rId3"/>
                  <a:srcRect/>
                  <a:tile tx="0" ty="0" sx="100000" sy="100000" flip="none" algn="tl"/>
                </a:blipFill>
                <a:effectLst>
                  <a:outerShdw dist="35921" dir="2700000" algn="ctr" rotWithShape="0">
                    <a:srgbClr val="C0C0C0">
                      <a:alpha val="80000"/>
                    </a:srgbClr>
                  </a:outerShdw>
                </a:effectLst>
                <a:latin typeface="Impact"/>
              </a:rPr>
              <a:t>Features</a:t>
            </a:r>
            <a:endParaRPr lang="en-US" sz="3600" kern="10" spc="0" dirty="0">
              <a:ln w="9525">
                <a:noFill/>
                <a:round/>
                <a:headEnd/>
                <a:tailEnd/>
              </a:ln>
              <a:blipFill dpi="0" rotWithShape="0">
                <a:blip r:embed="rId3"/>
                <a:srcRect/>
                <a:tile tx="0" ty="0" sx="100000" sy="100000" flip="none" algn="tl"/>
              </a:blipFill>
              <a:effectLst>
                <a:outerShdw dist="35921" dir="2700000" algn="ctr" rotWithShape="0">
                  <a:srgbClr val="C0C0C0">
                    <a:alpha val="80000"/>
                  </a:srgbClr>
                </a:outerShdw>
              </a:effectLst>
              <a:latin typeface="Impact"/>
            </a:endParaRPr>
          </a:p>
        </p:txBody>
      </p:sp>
      <p:sp>
        <p:nvSpPr>
          <p:cNvPr id="13319" name="WordArt 7" descr="Denim"/>
          <p:cNvSpPr>
            <a:spLocks noChangeArrowheads="1" noChangeShapeType="1" noTextEdit="1"/>
          </p:cNvSpPr>
          <p:nvPr/>
        </p:nvSpPr>
        <p:spPr bwMode="auto">
          <a:xfrm rot="530764">
            <a:off x="6466095" y="3751436"/>
            <a:ext cx="2290799" cy="1026403"/>
          </a:xfrm>
          <a:prstGeom prst="rect">
            <a:avLst/>
          </a:prstGeom>
        </p:spPr>
        <p:txBody>
          <a:bodyPr wrap="none" fromWordArt="1">
            <a:prstTxWarp prst="textPlain">
              <a:avLst>
                <a:gd name="adj" fmla="val 50000"/>
              </a:avLst>
            </a:prstTxWarp>
          </a:bodyPr>
          <a:lstStyle/>
          <a:p>
            <a:pPr algn="ctr" rtl="0"/>
            <a:r>
              <a:rPr lang="en-US" sz="3600" kern="10" spc="0" dirty="0" smtClean="0">
                <a:ln w="9525">
                  <a:solidFill>
                    <a:srgbClr val="04559E"/>
                  </a:solidFill>
                  <a:round/>
                  <a:headEnd/>
                  <a:tailEnd/>
                </a:ln>
                <a:blipFill dpi="0" rotWithShape="0">
                  <a:blip r:embed="rId5"/>
                  <a:srcRect/>
                  <a:tile tx="0" ty="0" sx="100000" sy="100000" flip="none" algn="tl"/>
                </a:blipFill>
                <a:effectLst>
                  <a:outerShdw dist="35921" dir="2700000" algn="ctr" rotWithShape="0">
                    <a:srgbClr val="C0C0C0">
                      <a:alpha val="80000"/>
                    </a:srgbClr>
                  </a:outerShdw>
                </a:effectLst>
                <a:latin typeface="Impact"/>
              </a:rPr>
              <a:t>Economy</a:t>
            </a:r>
            <a:endParaRPr lang="en-US" sz="3600" kern="10" spc="0" dirty="0">
              <a:ln w="9525">
                <a:solidFill>
                  <a:srgbClr val="04559E"/>
                </a:solidFill>
                <a:round/>
                <a:headEnd/>
                <a:tailEnd/>
              </a:ln>
              <a:blipFill dpi="0" rotWithShape="0">
                <a:blip r:embed="rId5"/>
                <a:srcRect/>
                <a:tile tx="0" ty="0" sx="100000" sy="100000" flip="none" algn="tl"/>
              </a:blipFill>
              <a:effectLst>
                <a:outerShdw dist="35921" dir="2700000" algn="ctr" rotWithShape="0">
                  <a:srgbClr val="C0C0C0">
                    <a:alpha val="80000"/>
                  </a:srgbClr>
                </a:outerShdw>
              </a:effectLst>
              <a:latin typeface="Impact"/>
            </a:endParaRPr>
          </a:p>
        </p:txBody>
      </p:sp>
      <p:sp>
        <p:nvSpPr>
          <p:cNvPr id="13320" name="WordArt 8" descr="Medium wood"/>
          <p:cNvSpPr>
            <a:spLocks noChangeArrowheads="1" noChangeShapeType="1" noTextEdit="1"/>
          </p:cNvSpPr>
          <p:nvPr/>
        </p:nvSpPr>
        <p:spPr bwMode="auto">
          <a:xfrm rot="20913750">
            <a:off x="235541" y="3815672"/>
            <a:ext cx="2471573" cy="1086047"/>
          </a:xfrm>
          <a:prstGeom prst="rect">
            <a:avLst/>
          </a:prstGeom>
        </p:spPr>
        <p:txBody>
          <a:bodyPr wrap="none" fromWordArt="1">
            <a:prstTxWarp prst="textPlain">
              <a:avLst>
                <a:gd name="adj" fmla="val 50000"/>
              </a:avLst>
            </a:prstTxWarp>
          </a:bodyPr>
          <a:lstStyle/>
          <a:p>
            <a:pPr algn="ctr" rtl="0"/>
            <a:r>
              <a:rPr lang="en-US" sz="3600" kern="10" spc="0" dirty="0" smtClean="0">
                <a:ln w="9525">
                  <a:solidFill>
                    <a:srgbClr val="996633"/>
                  </a:solidFill>
                  <a:round/>
                  <a:headEnd/>
                  <a:tailEnd/>
                </a:ln>
                <a:blipFill dpi="0" rotWithShape="0">
                  <a:blip r:embed="rId6"/>
                  <a:srcRect/>
                  <a:tile tx="0" ty="0" sx="100000" sy="100000" flip="none" algn="tl"/>
                </a:blipFill>
                <a:effectLst>
                  <a:outerShdw dist="35921" dir="2700000" algn="ctr" rotWithShape="0">
                    <a:srgbClr val="C0C0C0">
                      <a:alpha val="80000"/>
                    </a:srgbClr>
                  </a:outerShdw>
                </a:effectLst>
                <a:latin typeface="Impact"/>
              </a:rPr>
              <a:t>Inventions</a:t>
            </a:r>
            <a:endParaRPr lang="en-US" sz="3600" kern="10" spc="0" dirty="0">
              <a:ln w="9525">
                <a:solidFill>
                  <a:srgbClr val="996633"/>
                </a:solidFill>
                <a:round/>
                <a:headEnd/>
                <a:tailEnd/>
              </a:ln>
              <a:blipFill dpi="0" rotWithShape="0">
                <a:blip r:embed="rId6"/>
                <a:srcRect/>
                <a:tile tx="0" ty="0" sx="100000" sy="100000" flip="none" algn="tl"/>
              </a:blipFill>
              <a:effectLst>
                <a:outerShdw dist="35921" dir="2700000" algn="ctr" rotWithShape="0">
                  <a:srgbClr val="C0C0C0">
                    <a:alpha val="80000"/>
                  </a:srgbClr>
                </a:outerShdw>
              </a:effectLst>
              <a:latin typeface="Impact"/>
            </a:endParaRPr>
          </a:p>
        </p:txBody>
      </p:sp>
      <p:sp>
        <p:nvSpPr>
          <p:cNvPr id="13326" name="WordArt 14"/>
          <p:cNvSpPr>
            <a:spLocks noChangeArrowheads="1" noChangeShapeType="1" noTextEdit="1"/>
          </p:cNvSpPr>
          <p:nvPr/>
        </p:nvSpPr>
        <p:spPr bwMode="auto">
          <a:xfrm>
            <a:off x="3124200" y="2133600"/>
            <a:ext cx="2819400" cy="1374775"/>
          </a:xfrm>
          <a:prstGeom prst="rect">
            <a:avLst/>
          </a:prstGeom>
        </p:spPr>
        <p:txBody>
          <a:bodyPr wrap="none" fromWordArt="1">
            <a:prstTxWarp prst="textPlain">
              <a:avLst>
                <a:gd name="adj" fmla="val 50000"/>
              </a:avLst>
            </a:prstTxWarp>
          </a:bodyPr>
          <a:lstStyle/>
          <a:p>
            <a:pPr algn="ctr" rtl="0"/>
            <a:r>
              <a:rPr lang="en-US" sz="3600" u="sng" kern="10" spc="0" dirty="0" smtClean="0">
                <a:ln w="9525">
                  <a:solidFill>
                    <a:srgbClr val="FF0000"/>
                  </a:solidFill>
                  <a:round/>
                  <a:headEnd/>
                  <a:tailEnd/>
                </a:ln>
                <a:gradFill rotWithShape="0">
                  <a:gsLst>
                    <a:gs pos="0">
                      <a:srgbClr val="FFFF00"/>
                    </a:gs>
                    <a:gs pos="100000">
                      <a:srgbClr val="FF9933"/>
                    </a:gs>
                  </a:gsLst>
                  <a:path path="rect">
                    <a:fillToRect l="50000" t="50000" r="50000" b="50000"/>
                  </a:path>
                </a:gradFill>
                <a:effectLst>
                  <a:glow rad="101600">
                    <a:schemeClr val="accent6">
                      <a:satMod val="175000"/>
                      <a:alpha val="40000"/>
                    </a:schemeClr>
                  </a:glow>
                  <a:outerShdw dist="35921" dir="2700000" algn="ctr" rotWithShape="0">
                    <a:srgbClr val="C0C0C0">
                      <a:alpha val="80000"/>
                    </a:srgbClr>
                  </a:outerShdw>
                </a:effectLst>
                <a:latin typeface="Impact"/>
              </a:rPr>
              <a:t>EGYPT</a:t>
            </a:r>
            <a:endParaRPr lang="en-US" sz="3600" u="sng" kern="10" spc="0" dirty="0">
              <a:ln w="9525">
                <a:solidFill>
                  <a:srgbClr val="FF0000"/>
                </a:solidFill>
                <a:round/>
                <a:headEnd/>
                <a:tailEnd/>
              </a:ln>
              <a:gradFill rotWithShape="0">
                <a:gsLst>
                  <a:gs pos="0">
                    <a:srgbClr val="FFFF00"/>
                  </a:gs>
                  <a:gs pos="100000">
                    <a:srgbClr val="FF9933"/>
                  </a:gs>
                </a:gsLst>
                <a:path path="rect">
                  <a:fillToRect l="50000" t="50000" r="50000" b="50000"/>
                </a:path>
              </a:gradFill>
              <a:effectLst>
                <a:glow rad="101600">
                  <a:schemeClr val="accent6">
                    <a:satMod val="175000"/>
                    <a:alpha val="40000"/>
                  </a:schemeClr>
                </a:glow>
                <a:outerShdw dist="35921" dir="2700000" algn="ctr" rotWithShape="0">
                  <a:srgbClr val="C0C0C0">
                    <a:alpha val="80000"/>
                  </a:srgbClr>
                </a:outerShdw>
              </a:effectLst>
              <a:latin typeface="Impact"/>
            </a:endParaRPr>
          </a:p>
        </p:txBody>
      </p:sp>
      <p:sp>
        <p:nvSpPr>
          <p:cNvPr id="13327" name="WordArt 15" descr="Purple mesh"/>
          <p:cNvSpPr>
            <a:spLocks noChangeArrowheads="1" noChangeShapeType="1" noTextEdit="1"/>
          </p:cNvSpPr>
          <p:nvPr/>
        </p:nvSpPr>
        <p:spPr bwMode="auto">
          <a:xfrm rot="20809742">
            <a:off x="85588" y="924568"/>
            <a:ext cx="2889850" cy="1084870"/>
          </a:xfrm>
          <a:prstGeom prst="rect">
            <a:avLst/>
          </a:prstGeom>
        </p:spPr>
        <p:txBody>
          <a:bodyPr wrap="none" fromWordArt="1">
            <a:prstTxWarp prst="textPlain">
              <a:avLst>
                <a:gd name="adj" fmla="val 50000"/>
              </a:avLst>
            </a:prstTxWarp>
          </a:bodyPr>
          <a:lstStyle/>
          <a:p>
            <a:pPr algn="ctr" rtl="0"/>
            <a:r>
              <a:rPr lang="en-US" sz="3600" kern="10" spc="0" dirty="0" smtClean="0">
                <a:ln w="9525">
                  <a:solidFill>
                    <a:srgbClr val="7030A0"/>
                  </a:solidFill>
                  <a:round/>
                  <a:headEnd/>
                  <a:tailEnd/>
                </a:ln>
                <a:blipFill dpi="0" rotWithShape="0">
                  <a:blip r:embed="rId7"/>
                  <a:srcRect/>
                  <a:tile tx="0" ty="0" sx="100000" sy="100000" flip="none" algn="tl"/>
                </a:blipFill>
                <a:effectLst>
                  <a:outerShdw dist="35921" dir="2700000" algn="ctr" rotWithShape="0">
                    <a:srgbClr val="C0C0C0">
                      <a:alpha val="80000"/>
                    </a:srgbClr>
                  </a:outerShdw>
                </a:effectLst>
                <a:latin typeface="Impact"/>
              </a:rPr>
              <a:t>Government</a:t>
            </a:r>
            <a:endParaRPr lang="en-US" sz="3600" kern="10" spc="0" dirty="0">
              <a:ln w="9525">
                <a:solidFill>
                  <a:srgbClr val="7030A0"/>
                </a:solidFill>
                <a:round/>
                <a:headEnd/>
                <a:tailEnd/>
              </a:ln>
              <a:blipFill dpi="0" rotWithShape="0">
                <a:blip r:embed="rId7"/>
                <a:srcRect/>
                <a:tile tx="0" ty="0" sx="100000" sy="100000" flip="none" algn="tl"/>
              </a:blipFill>
              <a:effectLst>
                <a:outerShdw dist="35921" dir="2700000" algn="ctr" rotWithShape="0">
                  <a:srgbClr val="C0C0C0">
                    <a:alpha val="80000"/>
                  </a:srgbClr>
                </a:outerShdw>
              </a:effectLst>
              <a:latin typeface="Impact"/>
            </a:endParaRPr>
          </a:p>
        </p:txBody>
      </p:sp>
      <p:cxnSp>
        <p:nvCxnSpPr>
          <p:cNvPr id="24" name="Straight Arrow Connector 23"/>
          <p:cNvCxnSpPr/>
          <p:nvPr/>
        </p:nvCxnSpPr>
        <p:spPr>
          <a:xfrm rot="10800000">
            <a:off x="2133600" y="1981200"/>
            <a:ext cx="838200" cy="60960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3326" idx="3"/>
          </p:cNvCxnSpPr>
          <p:nvPr/>
        </p:nvCxnSpPr>
        <p:spPr>
          <a:xfrm flipV="1">
            <a:off x="5943600" y="2133600"/>
            <a:ext cx="685800" cy="687388"/>
          </a:xfrm>
          <a:prstGeom prst="straightConnector1">
            <a:avLst/>
          </a:prstGeom>
          <a:ln w="38100">
            <a:solidFill>
              <a:srgbClr val="04559E"/>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2781300" y="3619500"/>
            <a:ext cx="533400" cy="457200"/>
          </a:xfrm>
          <a:prstGeom prst="straightConnector1">
            <a:avLst/>
          </a:prstGeom>
          <a:ln w="38100">
            <a:solidFill>
              <a:srgbClr val="996633"/>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4344194" y="3961606"/>
            <a:ext cx="4572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019800" y="3352800"/>
            <a:ext cx="381000" cy="3048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1039" name="Picture 15" descr="C:\Documents and Settings\Shine\Local Settings\Temporary Internet Files\Content.IE5\9EEJK2VZ\MC900058193[1].wmf"/>
          <p:cNvPicPr>
            <a:picLocks noChangeAspect="1" noChangeArrowheads="1"/>
          </p:cNvPicPr>
          <p:nvPr/>
        </p:nvPicPr>
        <p:blipFill>
          <a:blip r:embed="rId8" cstate="print"/>
          <a:srcRect/>
          <a:stretch>
            <a:fillRect/>
          </a:stretch>
        </p:blipFill>
        <p:spPr bwMode="auto">
          <a:xfrm rot="1032471">
            <a:off x="7041074" y="138074"/>
            <a:ext cx="2057400" cy="619077"/>
          </a:xfrm>
          <a:prstGeom prst="rect">
            <a:avLst/>
          </a:prstGeom>
          <a:noFill/>
        </p:spPr>
      </p:pic>
      <p:pic>
        <p:nvPicPr>
          <p:cNvPr id="1041" name="Picture 17" descr="C:\Documents and Settings\Shine\Local Settings\Temporary Internet Files\Content.IE5\L4MP5QMO\MC900240749[1].wmf"/>
          <p:cNvPicPr>
            <a:picLocks noChangeAspect="1" noChangeArrowheads="1"/>
          </p:cNvPicPr>
          <p:nvPr/>
        </p:nvPicPr>
        <p:blipFill>
          <a:blip r:embed="rId9" cstate="print"/>
          <a:srcRect/>
          <a:stretch>
            <a:fillRect/>
          </a:stretch>
        </p:blipFill>
        <p:spPr bwMode="auto">
          <a:xfrm rot="315961">
            <a:off x="7239000" y="5257800"/>
            <a:ext cx="1187196" cy="1088775"/>
          </a:xfrm>
          <a:prstGeom prst="rect">
            <a:avLst/>
          </a:prstGeom>
          <a:noFill/>
        </p:spPr>
      </p:pic>
      <p:pic>
        <p:nvPicPr>
          <p:cNvPr id="1043" name="Picture 19" descr="C:\Documents and Settings\Shine\Local Settings\Temporary Internet Files\Content.IE5\3JSQCFCW\MC900440405[1].png"/>
          <p:cNvPicPr>
            <a:picLocks noChangeAspect="1" noChangeArrowheads="1"/>
          </p:cNvPicPr>
          <p:nvPr/>
        </p:nvPicPr>
        <p:blipFill>
          <a:blip r:embed="rId10" cstate="print"/>
          <a:srcRect/>
          <a:stretch>
            <a:fillRect/>
          </a:stretch>
        </p:blipFill>
        <p:spPr bwMode="auto">
          <a:xfrm>
            <a:off x="4038600" y="5105400"/>
            <a:ext cx="990600" cy="990600"/>
          </a:xfrm>
          <a:prstGeom prst="rect">
            <a:avLst/>
          </a:prstGeom>
          <a:noFill/>
        </p:spPr>
      </p:pic>
      <p:pic>
        <p:nvPicPr>
          <p:cNvPr id="1046" name="Picture 22" descr="C:\Documents and Settings\Shine\Local Settings\Temporary Internet Files\Content.IE5\9EEJK2VZ\MC900241163[1].wmf"/>
          <p:cNvPicPr>
            <a:picLocks noChangeAspect="1" noChangeArrowheads="1"/>
          </p:cNvPicPr>
          <p:nvPr/>
        </p:nvPicPr>
        <p:blipFill>
          <a:blip r:embed="rId11" cstate="print"/>
          <a:srcRect/>
          <a:stretch>
            <a:fillRect/>
          </a:stretch>
        </p:blipFill>
        <p:spPr bwMode="auto">
          <a:xfrm rot="20749794">
            <a:off x="320552" y="200805"/>
            <a:ext cx="1244714" cy="874758"/>
          </a:xfrm>
          <a:prstGeom prst="rect">
            <a:avLst/>
          </a:prstGeom>
          <a:noFill/>
          <a:ln>
            <a:noFill/>
          </a:ln>
        </p:spPr>
      </p:pic>
      <p:pic>
        <p:nvPicPr>
          <p:cNvPr id="1053" name="Picture 29" descr="C:\Documents and Settings\Shine\Local Settings\Temporary Internet Files\Content.IE5\10UL9TDC\MC900290930[1].wmf"/>
          <p:cNvPicPr>
            <a:picLocks noChangeAspect="1" noChangeArrowheads="1"/>
          </p:cNvPicPr>
          <p:nvPr/>
        </p:nvPicPr>
        <p:blipFill>
          <a:blip r:embed="rId12" cstate="print"/>
          <a:srcRect/>
          <a:stretch>
            <a:fillRect/>
          </a:stretch>
        </p:blipFill>
        <p:spPr bwMode="auto">
          <a:xfrm rot="20975292">
            <a:off x="1556989" y="3601571"/>
            <a:ext cx="258641" cy="388640"/>
          </a:xfrm>
          <a:prstGeom prst="rect">
            <a:avLst/>
          </a:prstGeom>
          <a:noFill/>
        </p:spPr>
      </p:pic>
      <p:pic>
        <p:nvPicPr>
          <p:cNvPr id="1060" name="Picture 36" descr="C:\Documents and Settings\Shine\Local Settings\Temporary Internet Files\Content.IE5\J13RZNEH\MC900187569[1].wmf"/>
          <p:cNvPicPr>
            <a:picLocks noChangeAspect="1" noChangeArrowheads="1"/>
          </p:cNvPicPr>
          <p:nvPr/>
        </p:nvPicPr>
        <p:blipFill>
          <a:blip r:embed="rId13" cstate="print"/>
          <a:srcRect/>
          <a:stretch>
            <a:fillRect/>
          </a:stretch>
        </p:blipFill>
        <p:spPr bwMode="auto">
          <a:xfrm rot="21011530">
            <a:off x="1282468" y="5063828"/>
            <a:ext cx="1066800" cy="127578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5257800" cy="990600"/>
          </a:xfrm>
        </p:spPr>
        <p:txBody>
          <a:bodyPr>
            <a:normAutofit fontScale="90000"/>
          </a:bodyPr>
          <a:lstStyle/>
          <a:p>
            <a:r>
              <a:rPr lang="en-US" b="1" dirty="0" smtClean="0">
                <a:solidFill>
                  <a:schemeClr val="bg1"/>
                </a:solidFill>
                <a:latin typeface="Arial Narrow" pitchFamily="34" charset="0"/>
              </a:rPr>
              <a:t>What is the climate like?</a:t>
            </a:r>
            <a:endParaRPr lang="en-US" b="1" dirty="0">
              <a:solidFill>
                <a:schemeClr val="bg1"/>
              </a:solidFill>
              <a:latin typeface="Arial Narrow" pitchFamily="34" charset="0"/>
            </a:endParaRPr>
          </a:p>
        </p:txBody>
      </p:sp>
      <p:sp>
        <p:nvSpPr>
          <p:cNvPr id="3" name="Content Placeholder 2"/>
          <p:cNvSpPr>
            <a:spLocks noGrp="1"/>
          </p:cNvSpPr>
          <p:nvPr>
            <p:ph sz="half" idx="1"/>
          </p:nvPr>
        </p:nvSpPr>
        <p:spPr>
          <a:xfrm>
            <a:off x="152400" y="1524000"/>
            <a:ext cx="4572000" cy="4876800"/>
          </a:xfrm>
        </p:spPr>
        <p:txBody>
          <a:bodyPr>
            <a:normAutofit fontScale="77500" lnSpcReduction="20000"/>
          </a:bodyPr>
          <a:lstStyle/>
          <a:p>
            <a:pPr>
              <a:buBlip>
                <a:blip r:embed="rId2"/>
              </a:buBlip>
            </a:pPr>
            <a:r>
              <a:rPr lang="en-US" sz="3000" dirty="0" smtClean="0">
                <a:solidFill>
                  <a:schemeClr val="bg1"/>
                </a:solidFill>
                <a:latin typeface="Arial Narrow" pitchFamily="34" charset="0"/>
              </a:rPr>
              <a:t>  Egypt usually has a hot and dry climate, because of it’s arid region.  But, the climate also varies based on the location, whether it’s on the coast (Upper Egypt), lower Egypt, or in between. </a:t>
            </a:r>
          </a:p>
          <a:p>
            <a:pPr>
              <a:buBlip>
                <a:blip r:embed="rId2"/>
              </a:buBlip>
            </a:pPr>
            <a:r>
              <a:rPr lang="en-US" sz="3000" dirty="0" smtClean="0">
                <a:solidFill>
                  <a:schemeClr val="bg1"/>
                </a:solidFill>
                <a:latin typeface="Arial Narrow" pitchFamily="34" charset="0"/>
              </a:rPr>
              <a:t> On the coast of Egypt, the climate is cool and warm, while in lower Egypt, it’s hot! But, in areas between upper and lower Egypt (like Cairo), there is a moderate climate annually.</a:t>
            </a:r>
          </a:p>
          <a:p>
            <a:pPr>
              <a:buBlip>
                <a:blip r:embed="rId2"/>
              </a:buBlip>
            </a:pPr>
            <a:r>
              <a:rPr lang="en-US" sz="3000" dirty="0" smtClean="0">
                <a:solidFill>
                  <a:schemeClr val="bg1"/>
                </a:solidFill>
                <a:latin typeface="Arial Narrow" pitchFamily="34" charset="0"/>
              </a:rPr>
              <a:t>  During the summer, it gets especially hot in the months of May-August.</a:t>
            </a:r>
          </a:p>
          <a:p>
            <a:pPr>
              <a:buBlip>
                <a:blip r:embed="rId2"/>
              </a:buBlip>
            </a:pPr>
            <a:r>
              <a:rPr lang="en-US" sz="3000" dirty="0" smtClean="0">
                <a:solidFill>
                  <a:schemeClr val="bg1"/>
                </a:solidFill>
                <a:latin typeface="Arial Narrow" pitchFamily="34" charset="0"/>
              </a:rPr>
              <a:t> In the winter, there is a warm and lovely climate for traveling.</a:t>
            </a:r>
          </a:p>
          <a:p>
            <a:endParaRPr lang="en-US" dirty="0"/>
          </a:p>
        </p:txBody>
      </p:sp>
      <p:pic>
        <p:nvPicPr>
          <p:cNvPr id="6148" name="Picture 4" descr="C:\Documents and Settings\Shine\Local Settings\Temporary Internet Files\Content.IE5\L4MP5QMO\MC900104564[1].wmf"/>
          <p:cNvPicPr>
            <a:picLocks noChangeAspect="1" noChangeArrowheads="1"/>
          </p:cNvPicPr>
          <p:nvPr/>
        </p:nvPicPr>
        <p:blipFill>
          <a:blip r:embed="rId3" cstate="print"/>
          <a:srcRect/>
          <a:stretch>
            <a:fillRect/>
          </a:stretch>
        </p:blipFill>
        <p:spPr bwMode="auto">
          <a:xfrm flipH="1">
            <a:off x="381000" y="152400"/>
            <a:ext cx="1163510" cy="1344441"/>
          </a:xfrm>
          <a:prstGeom prst="rect">
            <a:avLst/>
          </a:prstGeom>
          <a:noFill/>
        </p:spPr>
      </p:pic>
      <p:pic>
        <p:nvPicPr>
          <p:cNvPr id="18" name="Picture 17" descr="http://www.redseaproperties.net/images/bigimages/bigweather_A.jpg"/>
          <p:cNvPicPr/>
          <p:nvPr/>
        </p:nvPicPr>
        <p:blipFill>
          <a:blip r:embed="rId4" cstate="print"/>
          <a:srcRect/>
          <a:stretch>
            <a:fillRect/>
          </a:stretch>
        </p:blipFill>
        <p:spPr bwMode="auto">
          <a:xfrm>
            <a:off x="5029200" y="1219200"/>
            <a:ext cx="3587115" cy="2057400"/>
          </a:xfrm>
          <a:prstGeom prst="rect">
            <a:avLst/>
          </a:prstGeom>
          <a:solidFill>
            <a:srgbClr val="FFFFFF">
              <a:shade val="85000"/>
            </a:srgbClr>
          </a:solidFill>
          <a:ln w="190500" cap="sq">
            <a:solidFill>
              <a:srgbClr val="0070C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0" name="TextBox 19"/>
          <p:cNvSpPr txBox="1"/>
          <p:nvPr/>
        </p:nvSpPr>
        <p:spPr>
          <a:xfrm>
            <a:off x="6248400" y="3429000"/>
            <a:ext cx="1600200" cy="369332"/>
          </a:xfrm>
          <a:prstGeom prst="rect">
            <a:avLst/>
          </a:prstGeom>
          <a:noFill/>
        </p:spPr>
        <p:txBody>
          <a:bodyPr wrap="square" rtlCol="0">
            <a:spAutoFit/>
          </a:bodyPr>
          <a:lstStyle/>
          <a:p>
            <a:r>
              <a:rPr lang="en-US" dirty="0" smtClean="0">
                <a:solidFill>
                  <a:schemeClr val="bg1"/>
                </a:solidFill>
              </a:rPr>
              <a:t>Coastal climate</a:t>
            </a:r>
            <a:endParaRPr lang="en-US" dirty="0">
              <a:solidFill>
                <a:schemeClr val="bg1"/>
              </a:solidFill>
            </a:endParaRPr>
          </a:p>
        </p:txBody>
      </p:sp>
      <p:pic>
        <p:nvPicPr>
          <p:cNvPr id="6160" name="Picture 16" descr="http://www.craghoppers.com/wcsstore/ConsumerDirectStorefrontAssetStore/images/staticpages/CH_ClimateHot_230910.jpg"/>
          <p:cNvPicPr>
            <a:picLocks noChangeAspect="1" noChangeArrowheads="1"/>
          </p:cNvPicPr>
          <p:nvPr/>
        </p:nvPicPr>
        <p:blipFill>
          <a:blip r:embed="rId5" cstate="print"/>
          <a:srcRect/>
          <a:stretch>
            <a:fillRect/>
          </a:stretch>
        </p:blipFill>
        <p:spPr bwMode="auto">
          <a:xfrm rot="441199">
            <a:off x="5168022" y="4051262"/>
            <a:ext cx="3584372" cy="2244232"/>
          </a:xfrm>
          <a:prstGeom prst="rect">
            <a:avLst/>
          </a:prstGeom>
          <a:solidFill>
            <a:srgbClr val="FFFFFF">
              <a:shade val="85000"/>
            </a:srgbClr>
          </a:solidFill>
          <a:ln w="190500" cap="sq">
            <a:solidFill>
              <a:srgbClr val="00B0F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2" name="TextBox 21"/>
          <p:cNvSpPr txBox="1"/>
          <p:nvPr/>
        </p:nvSpPr>
        <p:spPr>
          <a:xfrm>
            <a:off x="6096000" y="6324600"/>
            <a:ext cx="1905000" cy="369332"/>
          </a:xfrm>
          <a:prstGeom prst="rect">
            <a:avLst/>
          </a:prstGeom>
          <a:noFill/>
        </p:spPr>
        <p:txBody>
          <a:bodyPr wrap="square" rtlCol="0">
            <a:spAutoFit/>
          </a:bodyPr>
          <a:lstStyle/>
          <a:p>
            <a:r>
              <a:rPr lang="en-US" dirty="0" smtClean="0">
                <a:solidFill>
                  <a:schemeClr val="bg1"/>
                </a:solidFill>
              </a:rPr>
              <a:t>Hot &amp; Dry Climate</a:t>
            </a:r>
            <a:endParaRPr lang="en-US" dirty="0">
              <a:solidFill>
                <a:schemeClr val="bg1"/>
              </a:solidFill>
            </a:endParaRPr>
          </a:p>
        </p:txBody>
      </p:sp>
      <p:pic>
        <p:nvPicPr>
          <p:cNvPr id="5122" name="Picture 2" descr="http://caccioppoli.com/gif%20animated%20icons/sunset1.gif"/>
          <p:cNvPicPr>
            <a:picLocks noChangeAspect="1" noChangeArrowheads="1" noCrop="1"/>
          </p:cNvPicPr>
          <p:nvPr/>
        </p:nvPicPr>
        <p:blipFill>
          <a:blip r:embed="rId6" cstate="print"/>
          <a:srcRect/>
          <a:stretch>
            <a:fillRect/>
          </a:stretch>
        </p:blipFill>
        <p:spPr bwMode="auto">
          <a:xfrm>
            <a:off x="0" y="0"/>
            <a:ext cx="9144000" cy="30480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2D050"/>
            </a:gs>
            <a:gs pos="100000">
              <a:srgbClr val="00B05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5410200" cy="838200"/>
          </a:xfrm>
        </p:spPr>
        <p:txBody>
          <a:bodyPr>
            <a:noAutofit/>
          </a:bodyPr>
          <a:lstStyle/>
          <a:p>
            <a:pPr algn="ctr"/>
            <a:r>
              <a:rPr lang="en-US" sz="4000" u="sng" dirty="0" smtClean="0">
                <a:latin typeface="Impact" pitchFamily="34" charset="0"/>
              </a:rPr>
              <a:t>Land &amp; Water Features</a:t>
            </a:r>
            <a:endParaRPr lang="en-US" sz="4000" u="sng" dirty="0">
              <a:latin typeface="Impact" pitchFamily="34" charset="0"/>
            </a:endParaRPr>
          </a:p>
        </p:txBody>
      </p:sp>
      <p:sp>
        <p:nvSpPr>
          <p:cNvPr id="3" name="Content Placeholder 2"/>
          <p:cNvSpPr>
            <a:spLocks noGrp="1"/>
          </p:cNvSpPr>
          <p:nvPr>
            <p:ph type="body" sz="half" idx="2"/>
          </p:nvPr>
        </p:nvSpPr>
        <p:spPr>
          <a:xfrm>
            <a:off x="457200" y="3200400"/>
            <a:ext cx="8153400" cy="3657600"/>
          </a:xfrm>
        </p:spPr>
        <p:txBody>
          <a:bodyPr>
            <a:noAutofit/>
          </a:bodyPr>
          <a:lstStyle/>
          <a:p>
            <a:pPr>
              <a:buSzPct val="90000"/>
              <a:buBlip>
                <a:blip r:embed="rId2"/>
              </a:buBlip>
            </a:pPr>
            <a:r>
              <a:rPr lang="en-US" sz="1800" dirty="0" smtClean="0"/>
              <a:t>  </a:t>
            </a:r>
            <a:r>
              <a:rPr lang="en-US" sz="1800" dirty="0" smtClean="0">
                <a:latin typeface="Impact" pitchFamily="34" charset="0"/>
              </a:rPr>
              <a:t>Egypt has several land and water features that are each special, and unique in their own way.  These features include the Sinai Peninsula, Mtn. Catherine, Red Sea, Nile River, and the Suez Canal.</a:t>
            </a:r>
          </a:p>
          <a:p>
            <a:pPr>
              <a:buSzPct val="90000"/>
              <a:buBlip>
                <a:blip r:embed="rId2"/>
              </a:buBlip>
            </a:pPr>
            <a:r>
              <a:rPr lang="en-US" sz="1800" dirty="0" smtClean="0">
                <a:latin typeface="Impact" pitchFamily="34" charset="0"/>
              </a:rPr>
              <a:t>  The Sinai Peninsula is a triangular peninsula that links Africa and Asia together.</a:t>
            </a:r>
          </a:p>
          <a:p>
            <a:pPr>
              <a:buSzPct val="90000"/>
              <a:buBlip>
                <a:blip r:embed="rId2"/>
              </a:buBlip>
            </a:pPr>
            <a:r>
              <a:rPr lang="en-US" sz="1800" dirty="0" smtClean="0">
                <a:latin typeface="Impact" pitchFamily="34" charset="0"/>
              </a:rPr>
              <a:t>  Next, is Mtn. Catherine, which is the highest point in Egypt, and has great views.</a:t>
            </a:r>
          </a:p>
          <a:p>
            <a:pPr>
              <a:buSzPct val="90000"/>
              <a:buBlip>
                <a:blip r:embed="rId2"/>
              </a:buBlip>
            </a:pPr>
            <a:r>
              <a:rPr lang="en-US" sz="1800" dirty="0" smtClean="0">
                <a:latin typeface="Impact" pitchFamily="34" charset="0"/>
              </a:rPr>
              <a:t>  The Red Sea is a body of water that borders the East coast of Egypt, and it is a big trade route in Africa and Asia.</a:t>
            </a:r>
          </a:p>
          <a:p>
            <a:pPr>
              <a:buSzPct val="90000"/>
              <a:buBlip>
                <a:blip r:embed="rId2"/>
              </a:buBlip>
            </a:pPr>
            <a:r>
              <a:rPr lang="en-US" sz="1800" dirty="0" smtClean="0">
                <a:latin typeface="Impact" pitchFamily="34" charset="0"/>
              </a:rPr>
              <a:t>  After that is the Nile River, which is the longest river in the world.  The Nile has many animals living there such as birds, hippos, and crocodiles.</a:t>
            </a:r>
          </a:p>
          <a:p>
            <a:pPr>
              <a:buSzPct val="90000"/>
              <a:buBlip>
                <a:blip r:embed="rId2"/>
              </a:buBlip>
            </a:pPr>
            <a:r>
              <a:rPr lang="en-US" sz="1800" dirty="0" smtClean="0">
                <a:latin typeface="Impact" pitchFamily="34" charset="0"/>
              </a:rPr>
              <a:t>   Last but not least, is the Suez Canal, which is a man-made canal that creates a shortcut from the Red Sea, to the Mediterranean Sea.</a:t>
            </a:r>
          </a:p>
          <a:p>
            <a:endParaRPr lang="en-US" sz="2400" dirty="0" smtClean="0"/>
          </a:p>
          <a:p>
            <a:endParaRPr lang="en-US" sz="2400" dirty="0" smtClean="0"/>
          </a:p>
        </p:txBody>
      </p:sp>
      <p:pic>
        <p:nvPicPr>
          <p:cNvPr id="5122" name="Picture 2" descr="http://www.multimedia-publishing.com/egypt_files/image008.jpg"/>
          <p:cNvPicPr>
            <a:picLocks noChangeAspect="1" noChangeArrowheads="1"/>
          </p:cNvPicPr>
          <p:nvPr/>
        </p:nvPicPr>
        <p:blipFill>
          <a:blip r:embed="rId3" cstate="print"/>
          <a:srcRect/>
          <a:stretch>
            <a:fillRect/>
          </a:stretch>
        </p:blipFill>
        <p:spPr bwMode="auto">
          <a:xfrm>
            <a:off x="-152400" y="0"/>
            <a:ext cx="2417348" cy="1676400"/>
          </a:xfrm>
          <a:prstGeom prst="rect">
            <a:avLst/>
          </a:prstGeom>
          <a:noFill/>
        </p:spPr>
      </p:pic>
      <p:pic>
        <p:nvPicPr>
          <p:cNvPr id="5126" name="Picture 6" descr="http://web.macam.ac.il/~arnon/Int-ME/me-sat/entire%20Sinai%20Peninsula.jpg"/>
          <p:cNvPicPr>
            <a:picLocks noChangeAspect="1" noChangeArrowheads="1"/>
          </p:cNvPicPr>
          <p:nvPr/>
        </p:nvPicPr>
        <p:blipFill>
          <a:blip r:embed="rId4" cstate="print"/>
          <a:srcRect/>
          <a:stretch>
            <a:fillRect/>
          </a:stretch>
        </p:blipFill>
        <p:spPr bwMode="auto">
          <a:xfrm>
            <a:off x="7162800" y="0"/>
            <a:ext cx="2240280" cy="1752600"/>
          </a:xfrm>
          <a:prstGeom prst="rect">
            <a:avLst/>
          </a:prstGeom>
          <a:noFill/>
        </p:spPr>
      </p:pic>
      <p:pic>
        <p:nvPicPr>
          <p:cNvPr id="9" name="Picture 4" descr="http://library.thinkquest.org/04oct/01218/pictures/Suez.jpg"/>
          <p:cNvPicPr>
            <a:picLocks noChangeAspect="1" noChangeArrowheads="1"/>
          </p:cNvPicPr>
          <p:nvPr/>
        </p:nvPicPr>
        <p:blipFill>
          <a:blip r:embed="rId5" cstate="print"/>
          <a:srcRect/>
          <a:stretch>
            <a:fillRect/>
          </a:stretch>
        </p:blipFill>
        <p:spPr bwMode="auto">
          <a:xfrm>
            <a:off x="3581400" y="609600"/>
            <a:ext cx="2514600" cy="1623800"/>
          </a:xfrm>
          <a:prstGeom prst="rect">
            <a:avLst/>
          </a:prstGeom>
          <a:noFill/>
        </p:spPr>
      </p:pic>
      <p:pic>
        <p:nvPicPr>
          <p:cNvPr id="5128" name="Picture 8" descr="http://blog.isango.com/wp-content/uploads/2009/08/red-sea.jpg"/>
          <p:cNvPicPr>
            <a:picLocks noChangeAspect="1" noChangeArrowheads="1"/>
          </p:cNvPicPr>
          <p:nvPr/>
        </p:nvPicPr>
        <p:blipFill>
          <a:blip r:embed="rId6" cstate="print"/>
          <a:srcRect/>
          <a:stretch>
            <a:fillRect/>
          </a:stretch>
        </p:blipFill>
        <p:spPr bwMode="auto">
          <a:xfrm>
            <a:off x="762000" y="1295400"/>
            <a:ext cx="2590800" cy="1752600"/>
          </a:xfrm>
          <a:prstGeom prst="rect">
            <a:avLst/>
          </a:prstGeom>
          <a:noFill/>
        </p:spPr>
      </p:pic>
      <p:pic>
        <p:nvPicPr>
          <p:cNvPr id="5130" name="Picture 10" descr="http://www.all-about-egypt.com/image-files/nile-egypt.jpg"/>
          <p:cNvPicPr>
            <a:picLocks noChangeAspect="1" noChangeArrowheads="1"/>
          </p:cNvPicPr>
          <p:nvPr/>
        </p:nvPicPr>
        <p:blipFill>
          <a:blip r:embed="rId7" cstate="print"/>
          <a:srcRect/>
          <a:stretch>
            <a:fillRect/>
          </a:stretch>
        </p:blipFill>
        <p:spPr bwMode="auto">
          <a:xfrm>
            <a:off x="6324600" y="1295400"/>
            <a:ext cx="2590800" cy="1752600"/>
          </a:xfrm>
          <a:prstGeom prst="rect">
            <a:avLst/>
          </a:prstGeom>
          <a:noFill/>
        </p:spPr>
      </p:pic>
      <p:pic>
        <p:nvPicPr>
          <p:cNvPr id="12" name="Picture 11" descr="http://www.livethemagicofafrica.com/wp-content/uploads/2009/07/nile_crocodile1.jpg"/>
          <p:cNvPicPr/>
          <p:nvPr/>
        </p:nvPicPr>
        <p:blipFill>
          <a:blip r:embed="rId8" cstate="print"/>
          <a:srcRect/>
          <a:stretch>
            <a:fillRect/>
          </a:stretch>
        </p:blipFill>
        <p:spPr bwMode="auto">
          <a:xfrm flipH="1">
            <a:off x="3429000" y="2286000"/>
            <a:ext cx="1371600" cy="838200"/>
          </a:xfrm>
          <a:prstGeom prst="rect">
            <a:avLst/>
          </a:prstGeom>
          <a:noFill/>
          <a:ln w="9525">
            <a:noFill/>
            <a:miter lim="800000"/>
            <a:headEnd/>
            <a:tailEnd/>
          </a:ln>
        </p:spPr>
      </p:pic>
      <p:pic>
        <p:nvPicPr>
          <p:cNvPr id="13" name="Picture 12" descr="http://www.livethemagicofafrica.com/wp-content/uploads/2009/04/hippo_teeth_yawn.jpg"/>
          <p:cNvPicPr/>
          <p:nvPr/>
        </p:nvPicPr>
        <p:blipFill>
          <a:blip r:embed="rId9" cstate="print"/>
          <a:srcRect/>
          <a:stretch>
            <a:fillRect/>
          </a:stretch>
        </p:blipFill>
        <p:spPr bwMode="auto">
          <a:xfrm>
            <a:off x="4876800" y="2286000"/>
            <a:ext cx="1371600" cy="838200"/>
          </a:xfrm>
          <a:prstGeom prst="rect">
            <a:avLst/>
          </a:prstGeom>
          <a:noFill/>
          <a:ln w="9525">
            <a:noFill/>
            <a:miter lim="800000"/>
            <a:headEnd/>
            <a:tailEnd/>
          </a:ln>
        </p:spPr>
      </p:pic>
      <p:pic>
        <p:nvPicPr>
          <p:cNvPr id="4098" name="Picture 2" descr="http://caccioppoli.com/Animated%20gifs/Hippo/0014.gif"/>
          <p:cNvPicPr>
            <a:picLocks noChangeAspect="1" noChangeArrowheads="1" noCrop="1"/>
          </p:cNvPicPr>
          <p:nvPr/>
        </p:nvPicPr>
        <p:blipFill>
          <a:blip r:embed="rId10" cstate="print"/>
          <a:srcRect/>
          <a:stretch>
            <a:fillRect/>
          </a:stretch>
        </p:blipFill>
        <p:spPr bwMode="auto">
          <a:xfrm>
            <a:off x="6248400" y="762000"/>
            <a:ext cx="733425" cy="409575"/>
          </a:xfrm>
          <a:prstGeom prst="rect">
            <a:avLst/>
          </a:prstGeom>
          <a:noFill/>
        </p:spPr>
      </p:pic>
      <p:pic>
        <p:nvPicPr>
          <p:cNvPr id="14" name="Picture 19" descr="C:\Documents and Settings\Shine\Local Settings\Temporary Internet Files\Content.IE5\L4MP5QMO\MC900339726[1].wmf"/>
          <p:cNvPicPr>
            <a:picLocks noChangeAspect="1" noChangeArrowheads="1"/>
          </p:cNvPicPr>
          <p:nvPr/>
        </p:nvPicPr>
        <p:blipFill>
          <a:blip r:embed="rId11" cstate="print"/>
          <a:srcRect/>
          <a:stretch>
            <a:fillRect/>
          </a:stretch>
        </p:blipFill>
        <p:spPr bwMode="auto">
          <a:xfrm flipH="1">
            <a:off x="2590800" y="762000"/>
            <a:ext cx="537972" cy="50503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solidFill>
                  <a:schemeClr val="bg1"/>
                </a:solidFill>
              </a:rPr>
              <a:t>Government of Egypt:</a:t>
            </a:r>
            <a:br>
              <a:rPr lang="en-US" dirty="0" smtClean="0">
                <a:solidFill>
                  <a:schemeClr val="bg1"/>
                </a:solidFill>
              </a:rPr>
            </a:br>
            <a:r>
              <a:rPr lang="en-US" dirty="0" smtClean="0">
                <a:solidFill>
                  <a:schemeClr val="bg1"/>
                </a:solidFill>
              </a:rPr>
              <a:t>(Past)</a:t>
            </a:r>
            <a:endParaRPr lang="en-US" dirty="0">
              <a:solidFill>
                <a:schemeClr val="bg1"/>
              </a:solidFill>
            </a:endParaRPr>
          </a:p>
        </p:txBody>
      </p:sp>
      <p:sp>
        <p:nvSpPr>
          <p:cNvPr id="12" name="Content Placeholder 11"/>
          <p:cNvSpPr>
            <a:spLocks noGrp="1"/>
          </p:cNvSpPr>
          <p:nvPr>
            <p:ph idx="1"/>
          </p:nvPr>
        </p:nvSpPr>
        <p:spPr>
          <a:xfrm>
            <a:off x="457200" y="1219200"/>
            <a:ext cx="8229600" cy="3657600"/>
          </a:xfrm>
        </p:spPr>
        <p:txBody>
          <a:bodyPr>
            <a:noAutofit/>
          </a:bodyPr>
          <a:lstStyle/>
          <a:p>
            <a:pPr>
              <a:buBlip>
                <a:blip r:embed="rId2"/>
              </a:buBlip>
            </a:pPr>
            <a:r>
              <a:rPr lang="en-US" sz="2000" b="1" dirty="0" smtClean="0">
                <a:latin typeface="PMingLiU" pitchFamily="18" charset="-120"/>
                <a:ea typeface="PMingLiU" pitchFamily="18" charset="-120"/>
              </a:rPr>
              <a:t>  </a:t>
            </a:r>
            <a:r>
              <a:rPr lang="en-US" sz="2000" b="1" dirty="0" smtClean="0">
                <a:solidFill>
                  <a:schemeClr val="bg1"/>
                </a:solidFill>
                <a:latin typeface="PMingLiU" pitchFamily="18" charset="-120"/>
                <a:ea typeface="PMingLiU" pitchFamily="18" charset="-120"/>
              </a:rPr>
              <a:t>During the time of the Ancient Egyptians, the supreme ruler was the pharaoh.  The pharaoh owned most of the power of Egypt.  </a:t>
            </a:r>
          </a:p>
          <a:p>
            <a:pPr>
              <a:buBlip>
                <a:blip r:embed="rId2"/>
              </a:buBlip>
            </a:pPr>
            <a:r>
              <a:rPr lang="en-US" sz="2000" b="1" dirty="0" smtClean="0">
                <a:solidFill>
                  <a:schemeClr val="bg1"/>
                </a:solidFill>
                <a:latin typeface="PMingLiU" pitchFamily="18" charset="-120"/>
                <a:ea typeface="PMingLiU" pitchFamily="18" charset="-120"/>
              </a:rPr>
              <a:t>  The second most powerful person in Egypt was the Vizier, or now known as the prime minister.    The vizier was a very rich person that was in charge of many things appointed to them by the pharaoh.  Some things that the vizier was responsible for were:  taxes, food supply and distribution, and the building of important monuments.</a:t>
            </a:r>
          </a:p>
          <a:p>
            <a:pPr>
              <a:buBlip>
                <a:blip r:embed="rId2"/>
              </a:buBlip>
            </a:pPr>
            <a:r>
              <a:rPr lang="en-US" sz="2000" b="1" dirty="0" smtClean="0">
                <a:solidFill>
                  <a:schemeClr val="bg1"/>
                </a:solidFill>
                <a:latin typeface="PMingLiU" pitchFamily="18" charset="-120"/>
                <a:ea typeface="PMingLiU" pitchFamily="18" charset="-120"/>
              </a:rPr>
              <a:t> (A famous Egyptian vizier was Imhotep.  He created the idea of step pyramids.)</a:t>
            </a:r>
          </a:p>
          <a:p>
            <a:pPr>
              <a:buBlip>
                <a:blip r:embed="rId2"/>
              </a:buBlip>
            </a:pPr>
            <a:r>
              <a:rPr lang="en-US" sz="2000" b="1" dirty="0" smtClean="0">
                <a:solidFill>
                  <a:schemeClr val="bg1"/>
                </a:solidFill>
                <a:latin typeface="PMingLiU" pitchFamily="18" charset="-120"/>
                <a:ea typeface="PMingLiU" pitchFamily="18" charset="-120"/>
              </a:rPr>
              <a:t>  So, the people who governed Egypt were the pharaoh, the vizier, and important nobles and officials.</a:t>
            </a:r>
            <a:endParaRPr lang="en-US" sz="2000" b="1" dirty="0">
              <a:solidFill>
                <a:schemeClr val="bg1"/>
              </a:solidFill>
              <a:latin typeface="PMingLiU" pitchFamily="18" charset="-120"/>
              <a:ea typeface="PMingLiU" pitchFamily="18" charset="-120"/>
            </a:endParaRPr>
          </a:p>
        </p:txBody>
      </p:sp>
      <p:pic>
        <p:nvPicPr>
          <p:cNvPr id="15" name="Content Placeholder 3" descr="http://turbo.inquisitr.com/wp-content/2010/02/king-tut.jpg"/>
          <p:cNvPicPr>
            <a:picLocks/>
          </p:cNvPicPr>
          <p:nvPr/>
        </p:nvPicPr>
        <p:blipFill>
          <a:blip r:embed="rId3" cstate="print"/>
          <a:stretch>
            <a:fillRect/>
          </a:stretch>
        </p:blipFill>
        <p:spPr bwMode="auto">
          <a:xfrm>
            <a:off x="3657600" y="5181600"/>
            <a:ext cx="1676400" cy="1676400"/>
          </a:xfrm>
          <a:prstGeom prst="rect">
            <a:avLst/>
          </a:prstGeom>
          <a:noFill/>
          <a:ln w="9525">
            <a:noFill/>
            <a:miter lim="800000"/>
            <a:headEnd/>
            <a:tailEnd/>
          </a:ln>
        </p:spPr>
      </p:pic>
      <p:pic>
        <p:nvPicPr>
          <p:cNvPr id="3076" name="Picture 4" descr="http://www.animationbuddy.com/Animation/Geography_and_History/Egypt/Egyptian_boy.gif"/>
          <p:cNvPicPr>
            <a:picLocks noChangeAspect="1" noChangeArrowheads="1" noCrop="1"/>
          </p:cNvPicPr>
          <p:nvPr/>
        </p:nvPicPr>
        <p:blipFill>
          <a:blip r:embed="rId4" cstate="print"/>
          <a:srcRect/>
          <a:stretch>
            <a:fillRect/>
          </a:stretch>
        </p:blipFill>
        <p:spPr bwMode="auto">
          <a:xfrm>
            <a:off x="1676400" y="228600"/>
            <a:ext cx="505598" cy="740874"/>
          </a:xfrm>
          <a:prstGeom prst="rect">
            <a:avLst/>
          </a:prstGeom>
          <a:noFill/>
        </p:spPr>
      </p:pic>
      <p:pic>
        <p:nvPicPr>
          <p:cNvPr id="21" name="Picture 4" descr="http://www.animationbuddy.com/Animation/Geography_and_History/Egypt/Egyptian_boy.gif"/>
          <p:cNvPicPr>
            <a:picLocks noChangeAspect="1" noChangeArrowheads="1" noCrop="1"/>
          </p:cNvPicPr>
          <p:nvPr/>
        </p:nvPicPr>
        <p:blipFill>
          <a:blip r:embed="rId4" cstate="print"/>
          <a:srcRect/>
          <a:stretch>
            <a:fillRect/>
          </a:stretch>
        </p:blipFill>
        <p:spPr bwMode="auto">
          <a:xfrm flipH="1">
            <a:off x="7086600" y="228600"/>
            <a:ext cx="533400" cy="781617"/>
          </a:xfrm>
          <a:prstGeom prst="rect">
            <a:avLst/>
          </a:prstGeom>
          <a:noFill/>
        </p:spPr>
      </p:pic>
      <p:pic>
        <p:nvPicPr>
          <p:cNvPr id="3078" name="Picture 6" descr="http://hisdudeness.com/Egypt/images/The%20Great%20Pyramid%20of%20Giza%202.JPG"/>
          <p:cNvPicPr>
            <a:picLocks noChangeAspect="1" noChangeArrowheads="1"/>
          </p:cNvPicPr>
          <p:nvPr/>
        </p:nvPicPr>
        <p:blipFill>
          <a:blip r:embed="rId5" cstate="print"/>
          <a:srcRect/>
          <a:stretch>
            <a:fillRect/>
          </a:stretch>
        </p:blipFill>
        <p:spPr bwMode="auto">
          <a:xfrm>
            <a:off x="6248400" y="5029200"/>
            <a:ext cx="2590800" cy="1828800"/>
          </a:xfrm>
          <a:prstGeom prst="rect">
            <a:avLst/>
          </a:prstGeom>
          <a:noFill/>
        </p:spPr>
      </p:pic>
      <p:pic>
        <p:nvPicPr>
          <p:cNvPr id="3080" name="Picture 8" descr="http://stud.euro.ubbcluj.ro/~pc2880/imhotep.jpg"/>
          <p:cNvPicPr>
            <a:picLocks noChangeAspect="1" noChangeArrowheads="1"/>
          </p:cNvPicPr>
          <p:nvPr/>
        </p:nvPicPr>
        <p:blipFill>
          <a:blip r:embed="rId6" cstate="print"/>
          <a:srcRect/>
          <a:stretch>
            <a:fillRect/>
          </a:stretch>
        </p:blipFill>
        <p:spPr bwMode="auto">
          <a:xfrm>
            <a:off x="990600" y="5105400"/>
            <a:ext cx="1600200" cy="1752601"/>
          </a:xfrm>
          <a:prstGeom prst="rect">
            <a:avLst/>
          </a:prstGeom>
          <a:noFill/>
        </p:spPr>
      </p:pic>
      <p:pic>
        <p:nvPicPr>
          <p:cNvPr id="4097" name="Picture 1" descr="C:\Documents and Settings\Shine\Local Settings\Temporary Internet Files\Content.IE5\10UL9TDC\MC900037405[1].wmf"/>
          <p:cNvPicPr>
            <a:picLocks noChangeAspect="1" noChangeArrowheads="1"/>
          </p:cNvPicPr>
          <p:nvPr/>
        </p:nvPicPr>
        <p:blipFill>
          <a:blip r:embed="rId7" cstate="print"/>
          <a:srcRect/>
          <a:stretch>
            <a:fillRect/>
          </a:stretch>
        </p:blipFill>
        <p:spPr bwMode="auto">
          <a:xfrm>
            <a:off x="8336737" y="0"/>
            <a:ext cx="807263" cy="993050"/>
          </a:xfrm>
          <a:prstGeom prst="rect">
            <a:avLst/>
          </a:prstGeom>
          <a:noFill/>
        </p:spPr>
      </p:pic>
      <p:pic>
        <p:nvPicPr>
          <p:cNvPr id="11" name="Picture 1" descr="C:\Documents and Settings\Shine\Local Settings\Temporary Internet Files\Content.IE5\10UL9TDC\MC900037405[1].wmf"/>
          <p:cNvPicPr>
            <a:picLocks noChangeAspect="1" noChangeArrowheads="1"/>
          </p:cNvPicPr>
          <p:nvPr/>
        </p:nvPicPr>
        <p:blipFill>
          <a:blip r:embed="rId7" cstate="print"/>
          <a:srcRect/>
          <a:stretch>
            <a:fillRect/>
          </a:stretch>
        </p:blipFill>
        <p:spPr bwMode="auto">
          <a:xfrm flipH="1">
            <a:off x="0" y="0"/>
            <a:ext cx="819458" cy="9604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7D8496"/>
            </a:gs>
            <a:gs pos="47000">
              <a:srgbClr val="E6E6E6"/>
            </a:gs>
            <a:gs pos="85001">
              <a:srgbClr val="7D8496"/>
            </a:gs>
            <a:gs pos="100000">
              <a:srgbClr val="E6E6E6"/>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524000" y="0"/>
            <a:ext cx="6400800" cy="1096962"/>
          </a:xfrm>
        </p:spPr>
        <p:txBody>
          <a:bodyPr/>
          <a:lstStyle/>
          <a:p>
            <a:r>
              <a:rPr lang="en-US" dirty="0" smtClean="0">
                <a:latin typeface="Constantia" pitchFamily="18" charset="0"/>
              </a:rPr>
              <a:t>Government today</a:t>
            </a:r>
            <a:endParaRPr lang="en-US" dirty="0">
              <a:latin typeface="Constantia" pitchFamily="18" charset="0"/>
            </a:endParaRPr>
          </a:p>
        </p:txBody>
      </p:sp>
      <p:sp>
        <p:nvSpPr>
          <p:cNvPr id="8" name="Content Placeholder 7"/>
          <p:cNvSpPr>
            <a:spLocks noGrp="1"/>
          </p:cNvSpPr>
          <p:nvPr>
            <p:ph idx="1"/>
          </p:nvPr>
        </p:nvSpPr>
        <p:spPr>
          <a:xfrm>
            <a:off x="685800" y="1143000"/>
            <a:ext cx="8229600" cy="4190999"/>
          </a:xfrm>
        </p:spPr>
        <p:txBody>
          <a:bodyPr>
            <a:normAutofit fontScale="70000" lnSpcReduction="20000"/>
          </a:bodyPr>
          <a:lstStyle/>
          <a:p>
            <a:pPr>
              <a:buSzPct val="84000"/>
              <a:buBlip>
                <a:blip r:embed="rId2"/>
              </a:buBlip>
            </a:pPr>
            <a:r>
              <a:rPr lang="en-US" dirty="0" smtClean="0">
                <a:latin typeface="Constantia" pitchFamily="18" charset="0"/>
              </a:rPr>
              <a:t>Today, the government of Egypt is very different from the government of the past.  Because of British influence, Egypt has a Parliamentary system of government.  There are also some branches of government known as the Executive, Legislative, and the Judicial branch. </a:t>
            </a:r>
          </a:p>
          <a:p>
            <a:pPr>
              <a:buSzPct val="84000"/>
              <a:buBlip>
                <a:blip r:embed="rId2"/>
              </a:buBlip>
            </a:pPr>
            <a:r>
              <a:rPr lang="en-US" dirty="0" smtClean="0">
                <a:latin typeface="Constantia" pitchFamily="18" charset="0"/>
              </a:rPr>
              <a:t>In the Executive branch, the Head of State is the president.  Currently, the president of Egypt is Mohamed Hosni Mubarak.  He was once vice president, until the last president, Sadat, got murdered.</a:t>
            </a:r>
          </a:p>
          <a:p>
            <a:pPr>
              <a:buSzPct val="84000"/>
              <a:buBlip>
                <a:blip r:embed="rId2"/>
              </a:buBlip>
            </a:pPr>
            <a:r>
              <a:rPr lang="en-US" dirty="0" smtClean="0">
                <a:latin typeface="Constantia" pitchFamily="18" charset="0"/>
              </a:rPr>
              <a:t>The Legislative branch is made up of The People’s Assembly &amp; the Consultative Council.</a:t>
            </a:r>
          </a:p>
          <a:p>
            <a:pPr>
              <a:buSzPct val="84000"/>
              <a:buBlip>
                <a:blip r:embed="rId2"/>
              </a:buBlip>
            </a:pPr>
            <a:r>
              <a:rPr lang="en-US" dirty="0" smtClean="0">
                <a:latin typeface="Constantia" pitchFamily="18" charset="0"/>
              </a:rPr>
              <a:t>  Last but not least, is the Judicial branch.  In this branch, laws are interpreted, or made.  Most of the laws are based on Islam or the national law.</a:t>
            </a:r>
            <a:endParaRPr lang="en-US" dirty="0">
              <a:latin typeface="Constantia" pitchFamily="18" charset="0"/>
            </a:endParaRPr>
          </a:p>
        </p:txBody>
      </p:sp>
      <p:pic>
        <p:nvPicPr>
          <p:cNvPr id="9" name="Picture 2" descr="C:\Documents and Settings\Shine\Local Settings\Temporary Internet Files\Content.IE5\10UL9TDC\MM900178245[1].gif"/>
          <p:cNvPicPr>
            <a:picLocks noChangeAspect="1" noChangeArrowheads="1" noCrop="1"/>
          </p:cNvPicPr>
          <p:nvPr/>
        </p:nvPicPr>
        <p:blipFill>
          <a:blip r:embed="rId3" cstate="print"/>
          <a:srcRect/>
          <a:stretch>
            <a:fillRect/>
          </a:stretch>
        </p:blipFill>
        <p:spPr bwMode="auto">
          <a:xfrm flipH="1">
            <a:off x="1600200" y="152400"/>
            <a:ext cx="838200" cy="942974"/>
          </a:xfrm>
          <a:prstGeom prst="rect">
            <a:avLst/>
          </a:prstGeom>
          <a:noFill/>
        </p:spPr>
      </p:pic>
      <p:pic>
        <p:nvPicPr>
          <p:cNvPr id="10" name="Picture 2" descr="C:\Documents and Settings\Shine\Local Settings\Temporary Internet Files\Content.IE5\10UL9TDC\MM900178245[1].gif"/>
          <p:cNvPicPr>
            <a:picLocks noChangeAspect="1" noChangeArrowheads="1" noCrop="1"/>
          </p:cNvPicPr>
          <p:nvPr/>
        </p:nvPicPr>
        <p:blipFill>
          <a:blip r:embed="rId3" cstate="print"/>
          <a:srcRect/>
          <a:stretch>
            <a:fillRect/>
          </a:stretch>
        </p:blipFill>
        <p:spPr bwMode="auto">
          <a:xfrm>
            <a:off x="7010400" y="152400"/>
            <a:ext cx="838200" cy="942974"/>
          </a:xfrm>
          <a:prstGeom prst="rect">
            <a:avLst/>
          </a:prstGeom>
          <a:noFill/>
        </p:spPr>
      </p:pic>
      <p:pic>
        <p:nvPicPr>
          <p:cNvPr id="11" name="Picture 10" descr="http://st-takla.org/Pix/People-Celebs/www-St-Takla-org___Mohamed-Husni-Mubarak-Egypt-President.jpg"/>
          <p:cNvPicPr/>
          <p:nvPr/>
        </p:nvPicPr>
        <p:blipFill>
          <a:blip r:embed="rId4" cstate="print"/>
          <a:srcRect/>
          <a:stretch>
            <a:fillRect/>
          </a:stretch>
        </p:blipFill>
        <p:spPr bwMode="auto">
          <a:xfrm>
            <a:off x="3810000" y="5029200"/>
            <a:ext cx="1524000" cy="1676400"/>
          </a:xfrm>
          <a:prstGeom prst="rect">
            <a:avLst/>
          </a:prstGeom>
          <a:noFill/>
          <a:ln w="9525">
            <a:noFill/>
            <a:miter lim="800000"/>
            <a:headEnd/>
            <a:tailEnd/>
          </a:ln>
        </p:spPr>
      </p:pic>
      <p:pic>
        <p:nvPicPr>
          <p:cNvPr id="3074" name="Picture 2" descr="http://caccioppoli.com/Gif%20linee%20animate/dancing_people.gif"/>
          <p:cNvPicPr>
            <a:picLocks noChangeAspect="1" noChangeArrowheads="1" noCrop="1"/>
          </p:cNvPicPr>
          <p:nvPr/>
        </p:nvPicPr>
        <p:blipFill>
          <a:blip r:embed="rId5" cstate="print"/>
          <a:srcRect/>
          <a:stretch>
            <a:fillRect/>
          </a:stretch>
        </p:blipFill>
        <p:spPr bwMode="auto">
          <a:xfrm>
            <a:off x="2743200" y="152400"/>
            <a:ext cx="4048125" cy="190500"/>
          </a:xfrm>
          <a:prstGeom prst="rect">
            <a:avLst/>
          </a:prstGeom>
          <a:noFill/>
        </p:spPr>
      </p:pic>
      <p:pic>
        <p:nvPicPr>
          <p:cNvPr id="3075" name="Picture 3" descr="C:\Documents and Settings\Shine\Local Settings\Temporary Internet Files\Content.IE5\J13RZNEH\MC900174327[1].wmf"/>
          <p:cNvPicPr>
            <a:picLocks noChangeAspect="1" noChangeArrowheads="1"/>
          </p:cNvPicPr>
          <p:nvPr/>
        </p:nvPicPr>
        <p:blipFill>
          <a:blip r:embed="rId6" cstate="print"/>
          <a:srcRect/>
          <a:stretch>
            <a:fillRect/>
          </a:stretch>
        </p:blipFill>
        <p:spPr bwMode="auto">
          <a:xfrm>
            <a:off x="7086600" y="5043830"/>
            <a:ext cx="1819656" cy="1814170"/>
          </a:xfrm>
          <a:prstGeom prst="rect">
            <a:avLst/>
          </a:prstGeom>
          <a:noFill/>
        </p:spPr>
      </p:pic>
      <p:pic>
        <p:nvPicPr>
          <p:cNvPr id="3079" name="Picture 7" descr="http://upload.wikimedia.org/wikipedia/commons/thumb/5/5e/Coat_of_arms_of_Egypt.svg/125px-Coat_of_arms_of_Egypt.svg.png"/>
          <p:cNvPicPr>
            <a:picLocks noChangeAspect="1" noChangeArrowheads="1"/>
          </p:cNvPicPr>
          <p:nvPr/>
        </p:nvPicPr>
        <p:blipFill>
          <a:blip r:embed="rId7" cstate="print"/>
          <a:srcRect/>
          <a:stretch>
            <a:fillRect/>
          </a:stretch>
        </p:blipFill>
        <p:spPr bwMode="auto">
          <a:xfrm>
            <a:off x="152400" y="5105400"/>
            <a:ext cx="1190625" cy="1619251"/>
          </a:xfrm>
          <a:prstGeom prst="rect">
            <a:avLst/>
          </a:prstGeom>
          <a:noFill/>
        </p:spPr>
      </p:pic>
      <p:pic>
        <p:nvPicPr>
          <p:cNvPr id="3092" name="Picture 20" descr="C:\Documents and Settings\Shine\Local Settings\Temporary Internet Files\Content.IE5\JCVMK3OL\MC900304689[1].wmf"/>
          <p:cNvPicPr>
            <a:picLocks noChangeAspect="1" noChangeArrowheads="1"/>
          </p:cNvPicPr>
          <p:nvPr/>
        </p:nvPicPr>
        <p:blipFill>
          <a:blip r:embed="rId8" cstate="print"/>
          <a:srcRect/>
          <a:stretch>
            <a:fillRect/>
          </a:stretch>
        </p:blipFill>
        <p:spPr bwMode="auto">
          <a:xfrm>
            <a:off x="152400" y="152400"/>
            <a:ext cx="914400" cy="911198"/>
          </a:xfrm>
          <a:prstGeom prst="rect">
            <a:avLst/>
          </a:prstGeom>
          <a:noFill/>
        </p:spPr>
      </p:pic>
      <p:pic>
        <p:nvPicPr>
          <p:cNvPr id="3093" name="Picture 21" descr="C:\Documents and Settings\Shine\Local Settings\Temporary Internet Files\Content.IE5\N7UAO3H1\MC900339254[1].wmf"/>
          <p:cNvPicPr>
            <a:picLocks noChangeAspect="1" noChangeArrowheads="1"/>
          </p:cNvPicPr>
          <p:nvPr/>
        </p:nvPicPr>
        <p:blipFill>
          <a:blip r:embed="rId9" cstate="print"/>
          <a:srcRect/>
          <a:stretch>
            <a:fillRect/>
          </a:stretch>
        </p:blipFill>
        <p:spPr bwMode="auto">
          <a:xfrm>
            <a:off x="8077200" y="152400"/>
            <a:ext cx="907085" cy="90799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http://static.wix.com/media/72da08dfb1563d024d0cca72a811090b.wix_mp"/>
          <p:cNvPicPr>
            <a:picLocks noChangeAspect="1" noChangeArrowheads="1"/>
          </p:cNvPicPr>
          <p:nvPr/>
        </p:nvPicPr>
        <p:blipFill>
          <a:blip r:embed="rId2" cstate="print"/>
          <a:srcRect/>
          <a:stretch>
            <a:fillRect/>
          </a:stretch>
        </p:blipFill>
        <p:spPr bwMode="auto">
          <a:xfrm>
            <a:off x="0" y="0"/>
            <a:ext cx="9346530" cy="7033091"/>
          </a:xfrm>
          <a:prstGeom prst="rect">
            <a:avLst/>
          </a:prstGeom>
          <a:noFill/>
        </p:spPr>
      </p:pic>
      <p:sp>
        <p:nvSpPr>
          <p:cNvPr id="2" name="Title 1"/>
          <p:cNvSpPr>
            <a:spLocks noGrp="1"/>
          </p:cNvSpPr>
          <p:nvPr>
            <p:ph type="title"/>
          </p:nvPr>
        </p:nvSpPr>
        <p:spPr>
          <a:xfrm>
            <a:off x="2209800" y="0"/>
            <a:ext cx="4876800" cy="1096962"/>
          </a:xfrm>
        </p:spPr>
        <p:txBody>
          <a:bodyPr/>
          <a:lstStyle/>
          <a:p>
            <a:r>
              <a:rPr lang="en-US" b="1" dirty="0" smtClean="0">
                <a:latin typeface="Bradley Hand ITC" pitchFamily="66" charset="0"/>
              </a:rPr>
              <a:t>Inventions of Egypt</a:t>
            </a:r>
            <a:endParaRPr lang="en-US" b="1" dirty="0">
              <a:latin typeface="Bradley Hand ITC" pitchFamily="66" charset="0"/>
            </a:endParaRPr>
          </a:p>
        </p:txBody>
      </p:sp>
      <p:pic>
        <p:nvPicPr>
          <p:cNvPr id="4" name="Content Placeholder 3" descr="http://ftp.aa.edu/lydon/egypt/matton1egypt/water%20clock.gif"/>
          <p:cNvPicPr>
            <a:picLocks noGrp="1"/>
          </p:cNvPicPr>
          <p:nvPr>
            <p:ph idx="1"/>
          </p:nvPr>
        </p:nvPicPr>
        <p:blipFill>
          <a:blip r:embed="rId3" cstate="print"/>
          <a:srcRect/>
          <a:stretch>
            <a:fillRect/>
          </a:stretch>
        </p:blipFill>
        <p:spPr bwMode="auto">
          <a:xfrm rot="761433">
            <a:off x="7604353" y="14049"/>
            <a:ext cx="1752600" cy="2133600"/>
          </a:xfrm>
          <a:prstGeom prst="rect">
            <a:avLst/>
          </a:prstGeom>
          <a:ln>
            <a:noFill/>
          </a:ln>
          <a:effectLst>
            <a:outerShdw blurRad="190500" algn="tl" rotWithShape="0">
              <a:srgbClr val="000000">
                <a:alpha val="70000"/>
              </a:srgbClr>
            </a:outerShdw>
          </a:effectLst>
        </p:spPr>
      </p:pic>
      <p:pic>
        <p:nvPicPr>
          <p:cNvPr id="2050" name="Picture 2" descr="http://gulfnews.com/polopoly_fs/cleopatra-1.565902!image/2135149077.jpg_gen/derivatives/box_475/2135149077.jpg"/>
          <p:cNvPicPr>
            <a:picLocks noChangeAspect="1" noChangeArrowheads="1"/>
          </p:cNvPicPr>
          <p:nvPr/>
        </p:nvPicPr>
        <p:blipFill>
          <a:blip r:embed="rId4" cstate="print"/>
          <a:srcRect/>
          <a:stretch>
            <a:fillRect/>
          </a:stretch>
        </p:blipFill>
        <p:spPr bwMode="auto">
          <a:xfrm rot="901008" flipH="1">
            <a:off x="7375239" y="5226518"/>
            <a:ext cx="1608665" cy="1447800"/>
          </a:xfrm>
          <a:prstGeom prst="rect">
            <a:avLst/>
          </a:prstGeom>
          <a:solidFill>
            <a:srgbClr val="FFFFFF">
              <a:shade val="85000"/>
            </a:srgbClr>
          </a:solidFill>
          <a:ln w="190500" cap="sq">
            <a:solidFill>
              <a:srgbClr val="6633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cxnSp>
        <p:nvCxnSpPr>
          <p:cNvPr id="7" name="Straight Arrow Connector 6"/>
          <p:cNvCxnSpPr>
            <a:stCxn id="11" idx="3"/>
          </p:cNvCxnSpPr>
          <p:nvPr/>
        </p:nvCxnSpPr>
        <p:spPr>
          <a:xfrm flipV="1">
            <a:off x="7086600" y="5943600"/>
            <a:ext cx="685800" cy="3993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715000" y="6019800"/>
            <a:ext cx="1371600" cy="646331"/>
          </a:xfrm>
          <a:prstGeom prst="rect">
            <a:avLst/>
          </a:prstGeom>
          <a:noFill/>
        </p:spPr>
        <p:txBody>
          <a:bodyPr wrap="square" rtlCol="0">
            <a:spAutoFit/>
          </a:bodyPr>
          <a:lstStyle/>
          <a:p>
            <a:pPr algn="ctr"/>
            <a:r>
              <a:rPr lang="en-US" dirty="0" smtClean="0">
                <a:latin typeface="Tempus Sans ITC" pitchFamily="82" charset="0"/>
              </a:rPr>
              <a:t>Eye makeup</a:t>
            </a:r>
          </a:p>
          <a:p>
            <a:pPr algn="ctr"/>
            <a:r>
              <a:rPr lang="en-US" dirty="0" smtClean="0">
                <a:latin typeface="Tempus Sans ITC" pitchFamily="82" charset="0"/>
              </a:rPr>
              <a:t>(Kohl)</a:t>
            </a:r>
            <a:endParaRPr lang="en-US" dirty="0">
              <a:latin typeface="Tempus Sans ITC" pitchFamily="82" charset="0"/>
            </a:endParaRPr>
          </a:p>
        </p:txBody>
      </p:sp>
      <p:sp>
        <p:nvSpPr>
          <p:cNvPr id="8" name="TextBox 7"/>
          <p:cNvSpPr txBox="1"/>
          <p:nvPr/>
        </p:nvSpPr>
        <p:spPr>
          <a:xfrm>
            <a:off x="1600200" y="838200"/>
            <a:ext cx="6019800" cy="5262979"/>
          </a:xfrm>
          <a:prstGeom prst="rect">
            <a:avLst/>
          </a:prstGeom>
          <a:noFill/>
        </p:spPr>
        <p:txBody>
          <a:bodyPr wrap="square" rtlCol="0">
            <a:spAutoFit/>
          </a:bodyPr>
          <a:lstStyle/>
          <a:p>
            <a:r>
              <a:rPr lang="en-US" sz="1600" b="1" dirty="0" smtClean="0">
                <a:solidFill>
                  <a:srgbClr val="000000"/>
                </a:solidFill>
                <a:latin typeface="Tempus Sans ITC" pitchFamily="82" charset="0"/>
              </a:rPr>
              <a:t>  There were many great and helpful inventions that were created by the Ancient Egyptians.  These inventions were:</a:t>
            </a:r>
          </a:p>
          <a:p>
            <a:r>
              <a:rPr lang="en-US" sz="1600" b="1" dirty="0" smtClean="0">
                <a:solidFill>
                  <a:srgbClr val="000000"/>
                </a:solidFill>
                <a:latin typeface="Tempus Sans ITC" pitchFamily="82" charset="0"/>
              </a:rPr>
              <a:t>The Water clock, Paper, the Shaduf, and Egyptian makeup. </a:t>
            </a:r>
          </a:p>
          <a:p>
            <a:r>
              <a:rPr lang="en-US" sz="1600" b="1" dirty="0" smtClean="0">
                <a:solidFill>
                  <a:srgbClr val="000000"/>
                </a:solidFill>
                <a:latin typeface="Tempus Sans ITC" pitchFamily="82" charset="0"/>
              </a:rPr>
              <a:t>  A water clock is a stone pot, that has long, slanted sides.  At the bottom, there is a tiny hole that drips out water at steady rates to tell time.</a:t>
            </a:r>
          </a:p>
          <a:p>
            <a:r>
              <a:rPr lang="en-US" sz="1600" b="1" dirty="0" smtClean="0">
                <a:solidFill>
                  <a:srgbClr val="000000"/>
                </a:solidFill>
                <a:latin typeface="Tempus Sans ITC" pitchFamily="82" charset="0"/>
              </a:rPr>
              <a:t>  Paper was made from papyrus plants that were weaved together. First, the papyrus stalk was cut into thin slices, then it was washed in water to get rid of the sugary taste. After that, it was pounded to take out the water, and lastly, it was woven together.</a:t>
            </a:r>
          </a:p>
          <a:p>
            <a:r>
              <a:rPr lang="en-US" sz="1600" b="1" dirty="0" smtClean="0">
                <a:solidFill>
                  <a:srgbClr val="000000"/>
                </a:solidFill>
                <a:latin typeface="Tempus Sans ITC" pitchFamily="82" charset="0"/>
              </a:rPr>
              <a:t>  A Shaduf is a simple machine that was used to irrigate farmland for crops.  It is basically a long pole balanced on a crossbeam, and on one end, there is a bucket and a rope, on the other end is something heavy.  Farmers would pull the rope and the bucket would lower into the Nile River, then they would pull it back up, and turn it around to water the land.</a:t>
            </a:r>
          </a:p>
          <a:p>
            <a:r>
              <a:rPr lang="en-US" sz="1600" b="1" dirty="0" smtClean="0">
                <a:solidFill>
                  <a:srgbClr val="000000"/>
                </a:solidFill>
                <a:latin typeface="Tempus Sans ITC" pitchFamily="82" charset="0"/>
              </a:rPr>
              <a:t>  Last of all, Egyptian makeup was popular at the time.  Everyone, whether they were rich or poor, would wear eye makeup (called Kohl).  It was made from a mixture of Galena, which is a mineral made of sulfur and lead, and soot.</a:t>
            </a:r>
          </a:p>
          <a:p>
            <a:r>
              <a:rPr lang="en-US" sz="1600" b="1" dirty="0" smtClean="0">
                <a:solidFill>
                  <a:srgbClr val="000000"/>
                </a:solidFill>
                <a:latin typeface="Tempus Sans ITC" pitchFamily="82" charset="0"/>
              </a:rPr>
              <a:t>  So, these were some of the inventions of the Ancient Egyptians.</a:t>
            </a:r>
          </a:p>
        </p:txBody>
      </p:sp>
      <p:pic>
        <p:nvPicPr>
          <p:cNvPr id="4100" name="Picture 4" descr="shaduf"/>
          <p:cNvPicPr>
            <a:picLocks noChangeAspect="1" noChangeArrowheads="1"/>
          </p:cNvPicPr>
          <p:nvPr/>
        </p:nvPicPr>
        <p:blipFill>
          <a:blip r:embed="rId5" cstate="print"/>
          <a:srcRect/>
          <a:stretch>
            <a:fillRect/>
          </a:stretch>
        </p:blipFill>
        <p:spPr bwMode="auto">
          <a:xfrm rot="20993674">
            <a:off x="0" y="152400"/>
            <a:ext cx="1613648" cy="1524000"/>
          </a:xfrm>
          <a:prstGeom prst="ellipse">
            <a:avLst/>
          </a:prstGeom>
          <a:ln>
            <a:noFill/>
          </a:ln>
          <a:effectLst>
            <a:softEdge rad="112500"/>
          </a:effectLst>
        </p:spPr>
      </p:pic>
      <p:pic>
        <p:nvPicPr>
          <p:cNvPr id="4098" name="Picture 2" descr="http://www.mathsnet.net/courses/dome/shaduf.gif"/>
          <p:cNvPicPr>
            <a:picLocks noChangeAspect="1" noChangeArrowheads="1"/>
          </p:cNvPicPr>
          <p:nvPr/>
        </p:nvPicPr>
        <p:blipFill>
          <a:blip r:embed="rId6" cstate="print"/>
          <a:srcRect/>
          <a:stretch>
            <a:fillRect/>
          </a:stretch>
        </p:blipFill>
        <p:spPr bwMode="auto">
          <a:xfrm rot="20798290">
            <a:off x="2040" y="5345875"/>
            <a:ext cx="1600200" cy="1524000"/>
          </a:xfrm>
          <a:prstGeom prst="rect">
            <a:avLst/>
          </a:prstGeom>
          <a:ln w="168275" cap="sq" cmpd="sng">
            <a:solidFill>
              <a:srgbClr val="0066CC"/>
            </a:solidFill>
            <a:prstDash val="solid"/>
            <a:miter lim="800000"/>
          </a:ln>
          <a:effectLst>
            <a:outerShdw blurRad="50800" dist="38100" dir="2700000" algn="tl" rotWithShape="0">
              <a:srgbClr val="000000">
                <a:alpha val="43000"/>
              </a:srgbClr>
            </a:outerShdw>
          </a:effectLst>
        </p:spPr>
      </p:pic>
      <p:pic>
        <p:nvPicPr>
          <p:cNvPr id="2052" name="Picture 4" descr="C:\Documents and Settings\Shine\Local Settings\Temporary Internet Files\Content.IE5\J13RZNEH\MC900432617[1].png"/>
          <p:cNvPicPr>
            <a:picLocks noChangeAspect="1" noChangeArrowheads="1"/>
          </p:cNvPicPr>
          <p:nvPr/>
        </p:nvPicPr>
        <p:blipFill>
          <a:blip r:embed="rId7" cstate="print"/>
          <a:srcRect/>
          <a:stretch>
            <a:fillRect/>
          </a:stretch>
        </p:blipFill>
        <p:spPr bwMode="auto">
          <a:xfrm>
            <a:off x="685800" y="2057400"/>
            <a:ext cx="609600" cy="609600"/>
          </a:xfrm>
          <a:prstGeom prst="rect">
            <a:avLst/>
          </a:prstGeom>
          <a:noFill/>
        </p:spPr>
      </p:pic>
      <p:pic>
        <p:nvPicPr>
          <p:cNvPr id="16" name="Picture 4" descr="C:\Documents and Settings\Shine\Local Settings\Temporary Internet Files\Content.IE5\J13RZNEH\MC900432617[1].png"/>
          <p:cNvPicPr>
            <a:picLocks noChangeAspect="1" noChangeArrowheads="1"/>
          </p:cNvPicPr>
          <p:nvPr/>
        </p:nvPicPr>
        <p:blipFill>
          <a:blip r:embed="rId7" cstate="print"/>
          <a:srcRect/>
          <a:stretch>
            <a:fillRect/>
          </a:stretch>
        </p:blipFill>
        <p:spPr bwMode="auto">
          <a:xfrm>
            <a:off x="685800" y="3581400"/>
            <a:ext cx="609600" cy="609600"/>
          </a:xfrm>
          <a:prstGeom prst="rect">
            <a:avLst/>
          </a:prstGeom>
          <a:noFill/>
        </p:spPr>
      </p:pic>
      <p:pic>
        <p:nvPicPr>
          <p:cNvPr id="17" name="Picture 4" descr="C:\Documents and Settings\Shine\Local Settings\Temporary Internet Files\Content.IE5\J13RZNEH\MC900432617[1].png"/>
          <p:cNvPicPr>
            <a:picLocks noChangeAspect="1" noChangeArrowheads="1"/>
          </p:cNvPicPr>
          <p:nvPr/>
        </p:nvPicPr>
        <p:blipFill>
          <a:blip r:embed="rId7" cstate="print"/>
          <a:srcRect/>
          <a:stretch>
            <a:fillRect/>
          </a:stretch>
        </p:blipFill>
        <p:spPr bwMode="auto">
          <a:xfrm>
            <a:off x="685800" y="2819400"/>
            <a:ext cx="609600" cy="609600"/>
          </a:xfrm>
          <a:prstGeom prst="rect">
            <a:avLst/>
          </a:prstGeom>
          <a:noFill/>
        </p:spPr>
      </p:pic>
      <p:pic>
        <p:nvPicPr>
          <p:cNvPr id="19" name="Picture 4" descr="C:\Documents and Settings\Shine\Local Settings\Temporary Internet Files\Content.IE5\J13RZNEH\MC900432617[1].png"/>
          <p:cNvPicPr>
            <a:picLocks noChangeAspect="1" noChangeArrowheads="1"/>
          </p:cNvPicPr>
          <p:nvPr/>
        </p:nvPicPr>
        <p:blipFill>
          <a:blip r:embed="rId7" cstate="print"/>
          <a:srcRect/>
          <a:stretch>
            <a:fillRect/>
          </a:stretch>
        </p:blipFill>
        <p:spPr bwMode="auto">
          <a:xfrm>
            <a:off x="8153400" y="4419600"/>
            <a:ext cx="609600" cy="609600"/>
          </a:xfrm>
          <a:prstGeom prst="rect">
            <a:avLst/>
          </a:prstGeom>
          <a:noFill/>
        </p:spPr>
      </p:pic>
      <p:pic>
        <p:nvPicPr>
          <p:cNvPr id="20" name="Picture 4" descr="C:\Documents and Settings\Shine\Local Settings\Temporary Internet Files\Content.IE5\J13RZNEH\MC900432617[1].png"/>
          <p:cNvPicPr>
            <a:picLocks noChangeAspect="1" noChangeArrowheads="1"/>
          </p:cNvPicPr>
          <p:nvPr/>
        </p:nvPicPr>
        <p:blipFill>
          <a:blip r:embed="rId7" cstate="print"/>
          <a:srcRect/>
          <a:stretch>
            <a:fillRect/>
          </a:stretch>
        </p:blipFill>
        <p:spPr bwMode="auto">
          <a:xfrm>
            <a:off x="8153400" y="3657600"/>
            <a:ext cx="609600" cy="609600"/>
          </a:xfrm>
          <a:prstGeom prst="rect">
            <a:avLst/>
          </a:prstGeom>
          <a:noFill/>
        </p:spPr>
      </p:pic>
      <p:pic>
        <p:nvPicPr>
          <p:cNvPr id="21" name="Picture 4" descr="C:\Documents and Settings\Shine\Local Settings\Temporary Internet Files\Content.IE5\J13RZNEH\MC900432617[1].png"/>
          <p:cNvPicPr>
            <a:picLocks noChangeAspect="1" noChangeArrowheads="1"/>
          </p:cNvPicPr>
          <p:nvPr/>
        </p:nvPicPr>
        <p:blipFill>
          <a:blip r:embed="rId7" cstate="print"/>
          <a:srcRect/>
          <a:stretch>
            <a:fillRect/>
          </a:stretch>
        </p:blipFill>
        <p:spPr bwMode="auto">
          <a:xfrm>
            <a:off x="8153400" y="2895600"/>
            <a:ext cx="609600" cy="609600"/>
          </a:xfrm>
          <a:prstGeom prst="rect">
            <a:avLst/>
          </a:prstGeom>
          <a:noFill/>
        </p:spPr>
      </p:pic>
      <p:pic>
        <p:nvPicPr>
          <p:cNvPr id="22" name="Picture 4" descr="C:\Documents and Settings\Shine\Local Settings\Temporary Internet Files\Content.IE5\J13RZNEH\MC900432617[1].png"/>
          <p:cNvPicPr>
            <a:picLocks noChangeAspect="1" noChangeArrowheads="1"/>
          </p:cNvPicPr>
          <p:nvPr/>
        </p:nvPicPr>
        <p:blipFill>
          <a:blip r:embed="rId7" cstate="print"/>
          <a:srcRect/>
          <a:stretch>
            <a:fillRect/>
          </a:stretch>
        </p:blipFill>
        <p:spPr bwMode="auto">
          <a:xfrm>
            <a:off x="8153400" y="2133600"/>
            <a:ext cx="609600" cy="609600"/>
          </a:xfrm>
          <a:prstGeom prst="rect">
            <a:avLst/>
          </a:prstGeom>
          <a:noFill/>
        </p:spPr>
      </p:pic>
      <p:pic>
        <p:nvPicPr>
          <p:cNvPr id="24" name="Picture 4" descr="C:\Documents and Settings\Shine\Local Settings\Temporary Internet Files\Content.IE5\J13RZNEH\MC900432617[1].png"/>
          <p:cNvPicPr>
            <a:picLocks noChangeAspect="1" noChangeArrowheads="1"/>
          </p:cNvPicPr>
          <p:nvPr/>
        </p:nvPicPr>
        <p:blipFill>
          <a:blip r:embed="rId7" cstate="print"/>
          <a:srcRect/>
          <a:stretch>
            <a:fillRect/>
          </a:stretch>
        </p:blipFill>
        <p:spPr bwMode="auto">
          <a:xfrm>
            <a:off x="685800" y="4343400"/>
            <a:ext cx="609600" cy="609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7000"/>
            <a:lum/>
          </a:blip>
          <a:srcRect/>
          <a:tile tx="0" ty="0" sx="100000" sy="100000" flip="none" algn="tl"/>
        </a:blipFill>
        <a:effectLst/>
      </p:bgPr>
    </p:bg>
    <p:spTree>
      <p:nvGrpSpPr>
        <p:cNvPr id="1" name=""/>
        <p:cNvGrpSpPr/>
        <p:nvPr/>
      </p:nvGrpSpPr>
      <p:grpSpPr>
        <a:xfrm>
          <a:off x="0" y="0"/>
          <a:ext cx="0" cy="0"/>
          <a:chOff x="0" y="0"/>
          <a:chExt cx="0" cy="0"/>
        </a:xfrm>
      </p:grpSpPr>
      <p:pic>
        <p:nvPicPr>
          <p:cNvPr id="1053" name="Picture 29" descr="Egyptian 5 pounds"/>
          <p:cNvPicPr>
            <a:picLocks noChangeAspect="1" noChangeArrowheads="1"/>
          </p:cNvPicPr>
          <p:nvPr/>
        </p:nvPicPr>
        <p:blipFill>
          <a:blip r:embed="rId3" cstate="print"/>
          <a:srcRect/>
          <a:stretch>
            <a:fillRect/>
          </a:stretch>
        </p:blipFill>
        <p:spPr bwMode="auto">
          <a:xfrm>
            <a:off x="3810000" y="5105400"/>
            <a:ext cx="1522220" cy="714375"/>
          </a:xfrm>
          <a:prstGeom prst="rect">
            <a:avLst/>
          </a:prstGeom>
          <a:noFill/>
        </p:spPr>
      </p:pic>
      <p:pic>
        <p:nvPicPr>
          <p:cNvPr id="1065" name="Picture 41" descr="Egyptian 200 pounds"/>
          <p:cNvPicPr>
            <a:picLocks noChangeAspect="1" noChangeArrowheads="1"/>
          </p:cNvPicPr>
          <p:nvPr/>
        </p:nvPicPr>
        <p:blipFill>
          <a:blip r:embed="rId4" cstate="print"/>
          <a:srcRect/>
          <a:stretch>
            <a:fillRect/>
          </a:stretch>
        </p:blipFill>
        <p:spPr bwMode="auto">
          <a:xfrm>
            <a:off x="3429000" y="5410200"/>
            <a:ext cx="1665673" cy="752475"/>
          </a:xfrm>
          <a:prstGeom prst="rect">
            <a:avLst/>
          </a:prstGeom>
          <a:noFill/>
        </p:spPr>
      </p:pic>
      <p:pic>
        <p:nvPicPr>
          <p:cNvPr id="1062" name="Picture 38" descr="Egyptian 100 pounds"/>
          <p:cNvPicPr>
            <a:picLocks noChangeAspect="1" noChangeArrowheads="1"/>
          </p:cNvPicPr>
          <p:nvPr/>
        </p:nvPicPr>
        <p:blipFill>
          <a:blip r:embed="rId5" cstate="print"/>
          <a:srcRect/>
          <a:stretch>
            <a:fillRect/>
          </a:stretch>
        </p:blipFill>
        <p:spPr bwMode="auto">
          <a:xfrm>
            <a:off x="3048000" y="5791200"/>
            <a:ext cx="1676400" cy="720558"/>
          </a:xfrm>
          <a:prstGeom prst="rect">
            <a:avLst/>
          </a:prstGeom>
          <a:noFill/>
        </p:spPr>
      </p:pic>
      <p:sp>
        <p:nvSpPr>
          <p:cNvPr id="2" name="Title 1"/>
          <p:cNvSpPr>
            <a:spLocks noGrp="1"/>
          </p:cNvSpPr>
          <p:nvPr>
            <p:ph type="title"/>
          </p:nvPr>
        </p:nvSpPr>
        <p:spPr>
          <a:xfrm>
            <a:off x="2133600" y="0"/>
            <a:ext cx="4800600" cy="1143000"/>
          </a:xfrm>
        </p:spPr>
        <p:txBody>
          <a:bodyPr/>
          <a:lstStyle/>
          <a:p>
            <a:r>
              <a:rPr lang="en-US" dirty="0" smtClean="0"/>
              <a:t>Egypt’s economy</a:t>
            </a:r>
            <a:endParaRPr lang="en-US" dirty="0"/>
          </a:p>
        </p:txBody>
      </p:sp>
      <p:sp>
        <p:nvSpPr>
          <p:cNvPr id="3" name="Content Placeholder 2"/>
          <p:cNvSpPr>
            <a:spLocks noGrp="1"/>
          </p:cNvSpPr>
          <p:nvPr>
            <p:ph idx="1"/>
          </p:nvPr>
        </p:nvSpPr>
        <p:spPr>
          <a:xfrm>
            <a:off x="381000" y="1066800"/>
            <a:ext cx="8229600" cy="4038600"/>
          </a:xfrm>
        </p:spPr>
        <p:txBody>
          <a:bodyPr>
            <a:normAutofit fontScale="70000" lnSpcReduction="20000"/>
          </a:bodyPr>
          <a:lstStyle/>
          <a:p>
            <a:pPr>
              <a:buClr>
                <a:srgbClr val="0070C0"/>
              </a:buClr>
              <a:buFont typeface="Webdings" pitchFamily="18" charset="2"/>
              <a:buChar char="þ"/>
            </a:pPr>
            <a:r>
              <a:rPr lang="en-US" sz="3100" dirty="0" smtClean="0"/>
              <a:t>  In the ancient times, Egypt was considered as an ancient command economy.  </a:t>
            </a:r>
          </a:p>
          <a:p>
            <a:pPr>
              <a:buClr>
                <a:srgbClr val="0070C0"/>
              </a:buClr>
              <a:buFont typeface="Webdings" pitchFamily="18" charset="2"/>
              <a:buChar char="þ"/>
            </a:pPr>
            <a:r>
              <a:rPr lang="en-US" sz="3100" dirty="0" smtClean="0"/>
              <a:t>  Even though Egypt had a command system, the government did not tell the Egyptian farmers what to produce.  Instead, they placed taxes on the goods produced, collected taxes from the people, and did other things.</a:t>
            </a:r>
          </a:p>
          <a:p>
            <a:pPr>
              <a:buClr>
                <a:srgbClr val="0070C0"/>
              </a:buClr>
              <a:buFont typeface="Webdings" pitchFamily="18" charset="2"/>
              <a:buChar char="þ"/>
            </a:pPr>
            <a:r>
              <a:rPr lang="en-US" sz="3100" dirty="0" smtClean="0"/>
              <a:t> Today, Egypt has a mixed economy (market plus command).  Like the USA, both the people and the government have power (power is shared).</a:t>
            </a:r>
          </a:p>
          <a:p>
            <a:pPr>
              <a:buClr>
                <a:srgbClr val="0070C0"/>
              </a:buClr>
              <a:buFont typeface="Webdings" pitchFamily="18" charset="2"/>
              <a:buChar char="þ"/>
            </a:pPr>
            <a:r>
              <a:rPr lang="en-US" sz="3100" dirty="0" smtClean="0"/>
              <a:t>  The economy of Egypt depends on tourism, oil, and exports such as: cotton, rice, beans, etc</a:t>
            </a:r>
          </a:p>
          <a:p>
            <a:pPr>
              <a:buClr>
                <a:srgbClr val="0070C0"/>
              </a:buClr>
              <a:buFont typeface="Webdings" pitchFamily="18" charset="2"/>
              <a:buChar char="þ"/>
            </a:pPr>
            <a:r>
              <a:rPr lang="en-US" sz="3100" dirty="0" smtClean="0"/>
              <a:t> Egypt’s economy has been improving over the years, and it’s growing stronger even today.</a:t>
            </a:r>
          </a:p>
          <a:p>
            <a:endParaRPr lang="en-US" dirty="0"/>
          </a:p>
        </p:txBody>
      </p:sp>
      <p:pic>
        <p:nvPicPr>
          <p:cNvPr id="1030" name="Picture 6" descr="http://caccioppoli.com/Animated%20gifs/Piggy%20bank/0011.gif"/>
          <p:cNvPicPr>
            <a:picLocks noChangeAspect="1" noChangeArrowheads="1" noCrop="1"/>
          </p:cNvPicPr>
          <p:nvPr/>
        </p:nvPicPr>
        <p:blipFill>
          <a:blip r:embed="rId6" cstate="print"/>
          <a:srcRect/>
          <a:stretch>
            <a:fillRect/>
          </a:stretch>
        </p:blipFill>
        <p:spPr bwMode="auto">
          <a:xfrm flipH="1">
            <a:off x="6553200" y="152400"/>
            <a:ext cx="927847" cy="685800"/>
          </a:xfrm>
          <a:prstGeom prst="rect">
            <a:avLst/>
          </a:prstGeom>
          <a:noFill/>
        </p:spPr>
      </p:pic>
      <p:pic>
        <p:nvPicPr>
          <p:cNvPr id="7" name="Picture 6" descr="http://caccioppoli.com/Animated%20gifs/Piggy%20bank/0011.gif"/>
          <p:cNvPicPr>
            <a:picLocks noChangeAspect="1" noChangeArrowheads="1" noCrop="1"/>
          </p:cNvPicPr>
          <p:nvPr/>
        </p:nvPicPr>
        <p:blipFill>
          <a:blip r:embed="rId6" cstate="print"/>
          <a:srcRect/>
          <a:stretch>
            <a:fillRect/>
          </a:stretch>
        </p:blipFill>
        <p:spPr bwMode="auto">
          <a:xfrm>
            <a:off x="1676400" y="152400"/>
            <a:ext cx="838200" cy="685800"/>
          </a:xfrm>
          <a:prstGeom prst="rect">
            <a:avLst/>
          </a:prstGeom>
          <a:noFill/>
        </p:spPr>
      </p:pic>
      <p:pic>
        <p:nvPicPr>
          <p:cNvPr id="1034" name="Picture 10" descr="Zad-Cairo.jpg">
            <a:hlinkClick r:id="rId7"/>
          </p:cNvPr>
          <p:cNvPicPr>
            <a:picLocks noChangeAspect="1" noChangeArrowheads="1"/>
          </p:cNvPicPr>
          <p:nvPr/>
        </p:nvPicPr>
        <p:blipFill>
          <a:blip r:embed="rId8" cstate="print"/>
          <a:srcRect/>
          <a:stretch>
            <a:fillRect/>
          </a:stretch>
        </p:blipFill>
        <p:spPr bwMode="auto">
          <a:xfrm>
            <a:off x="6172200" y="4953000"/>
            <a:ext cx="2971800" cy="1905000"/>
          </a:xfrm>
          <a:prstGeom prst="rect">
            <a:avLst/>
          </a:prstGeom>
          <a:noFill/>
        </p:spPr>
      </p:pic>
      <p:pic>
        <p:nvPicPr>
          <p:cNvPr id="1035" name="Picture 11" descr="http://i-cias.com/e.o/x/t.gif"/>
          <p:cNvPicPr>
            <a:picLocks noChangeAspect="1" noChangeArrowheads="1"/>
          </p:cNvPicPr>
          <p:nvPr/>
        </p:nvPicPr>
        <p:blipFill>
          <a:blip r:embed="rId9"/>
          <a:srcRect/>
          <a:stretch>
            <a:fillRect/>
          </a:stretch>
        </p:blipFill>
        <p:spPr bwMode="auto">
          <a:xfrm>
            <a:off x="0" y="0"/>
            <a:ext cx="76200" cy="9525"/>
          </a:xfrm>
          <a:prstGeom prst="rect">
            <a:avLst/>
          </a:prstGeom>
          <a:noFill/>
        </p:spPr>
      </p:pic>
      <p:pic>
        <p:nvPicPr>
          <p:cNvPr id="1036" name="Picture 12" descr="http://i-cias.com/e.o/x/t.gif"/>
          <p:cNvPicPr>
            <a:picLocks noChangeAspect="1" noChangeArrowheads="1"/>
          </p:cNvPicPr>
          <p:nvPr/>
        </p:nvPicPr>
        <p:blipFill>
          <a:blip r:embed="rId9"/>
          <a:srcRect/>
          <a:stretch>
            <a:fillRect/>
          </a:stretch>
        </p:blipFill>
        <p:spPr bwMode="auto">
          <a:xfrm>
            <a:off x="0" y="0"/>
            <a:ext cx="9525" cy="47625"/>
          </a:xfrm>
          <a:prstGeom prst="rect">
            <a:avLst/>
          </a:prstGeom>
          <a:noFill/>
        </p:spPr>
      </p:pic>
      <p:pic>
        <p:nvPicPr>
          <p:cNvPr id="1039" name="Picture 15" descr="http://i-cias.com/e.o/x/t.gif"/>
          <p:cNvPicPr>
            <a:picLocks noChangeAspect="1" noChangeArrowheads="1"/>
          </p:cNvPicPr>
          <p:nvPr/>
        </p:nvPicPr>
        <p:blipFill>
          <a:blip r:embed="rId9"/>
          <a:srcRect/>
          <a:stretch>
            <a:fillRect/>
          </a:stretch>
        </p:blipFill>
        <p:spPr bwMode="auto">
          <a:xfrm>
            <a:off x="0" y="0"/>
            <a:ext cx="9525" cy="76200"/>
          </a:xfrm>
          <a:prstGeom prst="rect">
            <a:avLst/>
          </a:prstGeom>
          <a:noFill/>
        </p:spPr>
      </p:pic>
      <p:pic>
        <p:nvPicPr>
          <p:cNvPr id="1041" name="Picture 17" descr="http://i-cias.com/e.o/x/t.gif"/>
          <p:cNvPicPr>
            <a:picLocks noChangeAspect="1" noChangeArrowheads="1"/>
          </p:cNvPicPr>
          <p:nvPr/>
        </p:nvPicPr>
        <p:blipFill>
          <a:blip r:embed="rId9"/>
          <a:srcRect/>
          <a:stretch>
            <a:fillRect/>
          </a:stretch>
        </p:blipFill>
        <p:spPr bwMode="auto">
          <a:xfrm>
            <a:off x="0" y="0"/>
            <a:ext cx="9525" cy="38100"/>
          </a:xfrm>
          <a:prstGeom prst="rect">
            <a:avLst/>
          </a:prstGeom>
          <a:noFill/>
        </p:spPr>
      </p:pic>
      <p:pic>
        <p:nvPicPr>
          <p:cNvPr id="1042" name="Picture 18" descr="http://i-cias.com/e.o/x/t.gif"/>
          <p:cNvPicPr>
            <a:picLocks noChangeAspect="1" noChangeArrowheads="1"/>
          </p:cNvPicPr>
          <p:nvPr/>
        </p:nvPicPr>
        <p:blipFill>
          <a:blip r:embed="rId9"/>
          <a:srcRect/>
          <a:stretch>
            <a:fillRect/>
          </a:stretch>
        </p:blipFill>
        <p:spPr bwMode="auto">
          <a:xfrm>
            <a:off x="0" y="0"/>
            <a:ext cx="9525" cy="38100"/>
          </a:xfrm>
          <a:prstGeom prst="rect">
            <a:avLst/>
          </a:prstGeom>
          <a:noFill/>
        </p:spPr>
      </p:pic>
      <p:pic>
        <p:nvPicPr>
          <p:cNvPr id="1043" name="Picture 19" descr="http://i-cias.com/e.o/x/t.gif"/>
          <p:cNvPicPr>
            <a:picLocks noChangeAspect="1" noChangeArrowheads="1"/>
          </p:cNvPicPr>
          <p:nvPr/>
        </p:nvPicPr>
        <p:blipFill>
          <a:blip r:embed="rId9"/>
          <a:srcRect/>
          <a:stretch>
            <a:fillRect/>
          </a:stretch>
        </p:blipFill>
        <p:spPr bwMode="auto">
          <a:xfrm>
            <a:off x="0" y="0"/>
            <a:ext cx="9525" cy="38100"/>
          </a:xfrm>
          <a:prstGeom prst="rect">
            <a:avLst/>
          </a:prstGeom>
          <a:noFill/>
        </p:spPr>
      </p:pic>
      <p:pic>
        <p:nvPicPr>
          <p:cNvPr id="1044" name="Picture 20" descr="http://i-cias.com/e.o/x/t.gif"/>
          <p:cNvPicPr>
            <a:picLocks noChangeAspect="1" noChangeArrowheads="1"/>
          </p:cNvPicPr>
          <p:nvPr/>
        </p:nvPicPr>
        <p:blipFill>
          <a:blip r:embed="rId9"/>
          <a:srcRect/>
          <a:stretch>
            <a:fillRect/>
          </a:stretch>
        </p:blipFill>
        <p:spPr bwMode="auto">
          <a:xfrm>
            <a:off x="0" y="0"/>
            <a:ext cx="9525" cy="38100"/>
          </a:xfrm>
          <a:prstGeom prst="rect">
            <a:avLst/>
          </a:prstGeom>
          <a:noFill/>
        </p:spPr>
      </p:pic>
      <p:pic>
        <p:nvPicPr>
          <p:cNvPr id="1045" name="Picture 21" descr="http://i-cias.com/e.o/x/t.gif"/>
          <p:cNvPicPr>
            <a:picLocks noChangeAspect="1" noChangeArrowheads="1"/>
          </p:cNvPicPr>
          <p:nvPr/>
        </p:nvPicPr>
        <p:blipFill>
          <a:blip r:embed="rId9"/>
          <a:srcRect/>
          <a:stretch>
            <a:fillRect/>
          </a:stretch>
        </p:blipFill>
        <p:spPr bwMode="auto">
          <a:xfrm>
            <a:off x="0" y="0"/>
            <a:ext cx="9525" cy="38100"/>
          </a:xfrm>
          <a:prstGeom prst="rect">
            <a:avLst/>
          </a:prstGeom>
          <a:noFill/>
        </p:spPr>
      </p:pic>
      <p:pic>
        <p:nvPicPr>
          <p:cNvPr id="1046" name="Picture 22" descr="http://i-cias.com/e.o/x/t.gif"/>
          <p:cNvPicPr>
            <a:picLocks noChangeAspect="1" noChangeArrowheads="1"/>
          </p:cNvPicPr>
          <p:nvPr/>
        </p:nvPicPr>
        <p:blipFill>
          <a:blip r:embed="rId9"/>
          <a:srcRect/>
          <a:stretch>
            <a:fillRect/>
          </a:stretch>
        </p:blipFill>
        <p:spPr bwMode="auto">
          <a:xfrm>
            <a:off x="0" y="0"/>
            <a:ext cx="9525" cy="38100"/>
          </a:xfrm>
          <a:prstGeom prst="rect">
            <a:avLst/>
          </a:prstGeom>
          <a:noFill/>
        </p:spPr>
      </p:pic>
      <p:pic>
        <p:nvPicPr>
          <p:cNvPr id="1047" name="Picture 23" descr="http://i-cias.com/e.o/x/t.gif"/>
          <p:cNvPicPr>
            <a:picLocks noChangeAspect="1" noChangeArrowheads="1"/>
          </p:cNvPicPr>
          <p:nvPr/>
        </p:nvPicPr>
        <p:blipFill>
          <a:blip r:embed="rId9"/>
          <a:srcRect/>
          <a:stretch>
            <a:fillRect/>
          </a:stretch>
        </p:blipFill>
        <p:spPr bwMode="auto">
          <a:xfrm>
            <a:off x="0" y="0"/>
            <a:ext cx="9525" cy="38100"/>
          </a:xfrm>
          <a:prstGeom prst="rect">
            <a:avLst/>
          </a:prstGeom>
          <a:noFill/>
        </p:spPr>
      </p:pic>
      <p:pic>
        <p:nvPicPr>
          <p:cNvPr id="1048" name="Picture 24" descr="http://i-cias.com/e.o/x/t.gif"/>
          <p:cNvPicPr>
            <a:picLocks noChangeAspect="1" noChangeArrowheads="1"/>
          </p:cNvPicPr>
          <p:nvPr/>
        </p:nvPicPr>
        <p:blipFill>
          <a:blip r:embed="rId9"/>
          <a:srcRect/>
          <a:stretch>
            <a:fillRect/>
          </a:stretch>
        </p:blipFill>
        <p:spPr bwMode="auto">
          <a:xfrm>
            <a:off x="0" y="0"/>
            <a:ext cx="9525" cy="76200"/>
          </a:xfrm>
          <a:prstGeom prst="rect">
            <a:avLst/>
          </a:prstGeom>
          <a:noFill/>
        </p:spPr>
      </p:pic>
      <p:pic>
        <p:nvPicPr>
          <p:cNvPr id="1049" name="Picture 25" descr="http://i-cias.com/e.o/x/t.gif"/>
          <p:cNvPicPr>
            <a:picLocks noChangeAspect="1" noChangeArrowheads="1"/>
          </p:cNvPicPr>
          <p:nvPr/>
        </p:nvPicPr>
        <p:blipFill>
          <a:blip r:embed="rId9"/>
          <a:srcRect/>
          <a:stretch>
            <a:fillRect/>
          </a:stretch>
        </p:blipFill>
        <p:spPr bwMode="auto">
          <a:xfrm>
            <a:off x="0" y="0"/>
            <a:ext cx="9525" cy="76200"/>
          </a:xfrm>
          <a:prstGeom prst="rect">
            <a:avLst/>
          </a:prstGeom>
          <a:noFill/>
        </p:spPr>
      </p:pic>
      <p:pic>
        <p:nvPicPr>
          <p:cNvPr id="1050" name="Picture 26" descr="Egyptian 1 pound"/>
          <p:cNvPicPr>
            <a:picLocks noChangeAspect="1" noChangeArrowheads="1"/>
          </p:cNvPicPr>
          <p:nvPr/>
        </p:nvPicPr>
        <p:blipFill>
          <a:blip r:embed="rId10" cstate="print"/>
          <a:srcRect/>
          <a:stretch>
            <a:fillRect/>
          </a:stretch>
        </p:blipFill>
        <p:spPr bwMode="auto">
          <a:xfrm>
            <a:off x="152400" y="5105400"/>
            <a:ext cx="1706336" cy="838200"/>
          </a:xfrm>
          <a:prstGeom prst="rect">
            <a:avLst/>
          </a:prstGeom>
          <a:noFill/>
        </p:spPr>
      </p:pic>
      <p:pic>
        <p:nvPicPr>
          <p:cNvPr id="1052" name="Picture 28" descr="http://i-cias.com/e.o/x/t.gif"/>
          <p:cNvPicPr>
            <a:picLocks noChangeAspect="1" noChangeArrowheads="1"/>
          </p:cNvPicPr>
          <p:nvPr/>
        </p:nvPicPr>
        <p:blipFill>
          <a:blip r:embed="rId9"/>
          <a:srcRect/>
          <a:stretch>
            <a:fillRect/>
          </a:stretch>
        </p:blipFill>
        <p:spPr bwMode="auto">
          <a:xfrm>
            <a:off x="0" y="0"/>
            <a:ext cx="9525" cy="76200"/>
          </a:xfrm>
          <a:prstGeom prst="rect">
            <a:avLst/>
          </a:prstGeom>
          <a:noFill/>
        </p:spPr>
      </p:pic>
      <p:pic>
        <p:nvPicPr>
          <p:cNvPr id="1055" name="Picture 31" descr="http://i-cias.com/e.o/x/t.gif"/>
          <p:cNvPicPr>
            <a:picLocks noChangeAspect="1" noChangeArrowheads="1"/>
          </p:cNvPicPr>
          <p:nvPr/>
        </p:nvPicPr>
        <p:blipFill>
          <a:blip r:embed="rId9"/>
          <a:srcRect/>
          <a:stretch>
            <a:fillRect/>
          </a:stretch>
        </p:blipFill>
        <p:spPr bwMode="auto">
          <a:xfrm>
            <a:off x="0" y="0"/>
            <a:ext cx="9525" cy="76200"/>
          </a:xfrm>
          <a:prstGeom prst="rect">
            <a:avLst/>
          </a:prstGeom>
          <a:noFill/>
        </p:spPr>
      </p:pic>
      <p:pic>
        <p:nvPicPr>
          <p:cNvPr id="1056" name="Picture 32" descr="Egyptian 10 pounds"/>
          <p:cNvPicPr>
            <a:picLocks noChangeAspect="1" noChangeArrowheads="1"/>
          </p:cNvPicPr>
          <p:nvPr/>
        </p:nvPicPr>
        <p:blipFill>
          <a:blip r:embed="rId11" cstate="print"/>
          <a:srcRect/>
          <a:stretch>
            <a:fillRect/>
          </a:stretch>
        </p:blipFill>
        <p:spPr bwMode="auto">
          <a:xfrm>
            <a:off x="457200" y="5410200"/>
            <a:ext cx="1840774" cy="847725"/>
          </a:xfrm>
          <a:prstGeom prst="rect">
            <a:avLst/>
          </a:prstGeom>
          <a:noFill/>
        </p:spPr>
      </p:pic>
      <p:pic>
        <p:nvPicPr>
          <p:cNvPr id="1058" name="Picture 34" descr="http://i-cias.com/e.o/x/t.gif"/>
          <p:cNvPicPr>
            <a:picLocks noChangeAspect="1" noChangeArrowheads="1"/>
          </p:cNvPicPr>
          <p:nvPr/>
        </p:nvPicPr>
        <p:blipFill>
          <a:blip r:embed="rId9"/>
          <a:srcRect/>
          <a:stretch>
            <a:fillRect/>
          </a:stretch>
        </p:blipFill>
        <p:spPr bwMode="auto">
          <a:xfrm>
            <a:off x="0" y="0"/>
            <a:ext cx="9525" cy="76200"/>
          </a:xfrm>
          <a:prstGeom prst="rect">
            <a:avLst/>
          </a:prstGeom>
          <a:noFill/>
        </p:spPr>
      </p:pic>
      <p:pic>
        <p:nvPicPr>
          <p:cNvPr id="1061" name="Picture 37" descr="http://i-cias.com/e.o/x/t.gif"/>
          <p:cNvPicPr>
            <a:picLocks noChangeAspect="1" noChangeArrowheads="1"/>
          </p:cNvPicPr>
          <p:nvPr/>
        </p:nvPicPr>
        <p:blipFill>
          <a:blip r:embed="rId9"/>
          <a:srcRect/>
          <a:stretch>
            <a:fillRect/>
          </a:stretch>
        </p:blipFill>
        <p:spPr bwMode="auto">
          <a:xfrm>
            <a:off x="0" y="0"/>
            <a:ext cx="9525" cy="76200"/>
          </a:xfrm>
          <a:prstGeom prst="rect">
            <a:avLst/>
          </a:prstGeom>
          <a:noFill/>
        </p:spPr>
      </p:pic>
      <p:pic>
        <p:nvPicPr>
          <p:cNvPr id="1064" name="Picture 40" descr="http://i-cias.com/e.o/x/t.gif"/>
          <p:cNvPicPr>
            <a:picLocks noChangeAspect="1" noChangeArrowheads="1"/>
          </p:cNvPicPr>
          <p:nvPr/>
        </p:nvPicPr>
        <p:blipFill>
          <a:blip r:embed="rId9"/>
          <a:srcRect/>
          <a:stretch>
            <a:fillRect/>
          </a:stretch>
        </p:blipFill>
        <p:spPr bwMode="auto">
          <a:xfrm>
            <a:off x="0" y="0"/>
            <a:ext cx="9525" cy="76200"/>
          </a:xfrm>
          <a:prstGeom prst="rect">
            <a:avLst/>
          </a:prstGeom>
          <a:noFill/>
        </p:spPr>
      </p:pic>
      <p:pic>
        <p:nvPicPr>
          <p:cNvPr id="1037" name="Picture 13" descr="Egyptian 20 pounds"/>
          <p:cNvPicPr>
            <a:picLocks noChangeAspect="1" noChangeArrowheads="1"/>
          </p:cNvPicPr>
          <p:nvPr/>
        </p:nvPicPr>
        <p:blipFill>
          <a:blip r:embed="rId12" cstate="print"/>
          <a:srcRect/>
          <a:stretch>
            <a:fillRect/>
          </a:stretch>
        </p:blipFill>
        <p:spPr bwMode="auto">
          <a:xfrm>
            <a:off x="914400" y="5791200"/>
            <a:ext cx="1737360" cy="762000"/>
          </a:xfrm>
          <a:prstGeom prst="rect">
            <a:avLst/>
          </a:prstGeom>
          <a:noFill/>
        </p:spPr>
      </p:pic>
      <p:pic>
        <p:nvPicPr>
          <p:cNvPr id="1059" name="Picture 35" descr="Egyptian 50 pounds"/>
          <p:cNvPicPr>
            <a:picLocks noChangeAspect="1" noChangeArrowheads="1"/>
          </p:cNvPicPr>
          <p:nvPr/>
        </p:nvPicPr>
        <p:blipFill>
          <a:blip r:embed="rId13" cstate="print"/>
          <a:srcRect/>
          <a:stretch>
            <a:fillRect/>
          </a:stretch>
        </p:blipFill>
        <p:spPr bwMode="auto">
          <a:xfrm>
            <a:off x="2057400" y="6019800"/>
            <a:ext cx="1600200" cy="680787"/>
          </a:xfrm>
          <a:prstGeom prst="rect">
            <a:avLst/>
          </a:prstGeom>
          <a:noFill/>
        </p:spPr>
      </p:pic>
      <p:pic>
        <p:nvPicPr>
          <p:cNvPr id="1068" name="Picture 44" descr="C:\Documents and Settings\Shine\Local Settings\Temporary Internet Files\Content.IE5\B5K6C6E4\MP900448674[1].jpg"/>
          <p:cNvPicPr>
            <a:picLocks noChangeAspect="1" noChangeArrowheads="1"/>
          </p:cNvPicPr>
          <p:nvPr/>
        </p:nvPicPr>
        <p:blipFill>
          <a:blip r:embed="rId14" cstate="print"/>
          <a:srcRect/>
          <a:stretch>
            <a:fillRect/>
          </a:stretch>
        </p:blipFill>
        <p:spPr bwMode="auto">
          <a:xfrm>
            <a:off x="7772400" y="152400"/>
            <a:ext cx="1219200" cy="812800"/>
          </a:xfrm>
          <a:prstGeom prst="rect">
            <a:avLst/>
          </a:prstGeom>
          <a:noFill/>
        </p:spPr>
      </p:pic>
      <p:pic>
        <p:nvPicPr>
          <p:cNvPr id="1069" name="Picture 45" descr="C:\Documents and Settings\Shine\Local Settings\Temporary Internet Files\Content.IE5\C3IVZPGI\MC900215105[1].wmf"/>
          <p:cNvPicPr>
            <a:picLocks noChangeAspect="1" noChangeArrowheads="1"/>
          </p:cNvPicPr>
          <p:nvPr/>
        </p:nvPicPr>
        <p:blipFill>
          <a:blip r:embed="rId15" cstate="print"/>
          <a:srcRect/>
          <a:stretch>
            <a:fillRect/>
          </a:stretch>
        </p:blipFill>
        <p:spPr bwMode="auto">
          <a:xfrm>
            <a:off x="152400" y="152400"/>
            <a:ext cx="533400" cy="772733"/>
          </a:xfrm>
          <a:prstGeom prst="rect">
            <a:avLst/>
          </a:prstGeom>
          <a:noFill/>
        </p:spPr>
      </p:pic>
      <p:pic>
        <p:nvPicPr>
          <p:cNvPr id="1070" name="Picture 46" descr="C:\Documents and Settings\Shine\Local Settings\Temporary Internet Files\Content.IE5\4ZLX68JG\MC900089946[1].wmf"/>
          <p:cNvPicPr>
            <a:picLocks noChangeAspect="1" noChangeArrowheads="1"/>
          </p:cNvPicPr>
          <p:nvPr/>
        </p:nvPicPr>
        <p:blipFill>
          <a:blip r:embed="rId16" cstate="print"/>
          <a:srcRect/>
          <a:stretch>
            <a:fillRect/>
          </a:stretch>
        </p:blipFill>
        <p:spPr bwMode="auto">
          <a:xfrm flipH="1">
            <a:off x="838200" y="152400"/>
            <a:ext cx="389782" cy="71371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6FAF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r>
              <a:rPr lang="en-US" sz="6000" u="sng" dirty="0" smtClean="0">
                <a:solidFill>
                  <a:srgbClr val="0000FF"/>
                </a:solidFill>
              </a:rPr>
              <a:t>Bibliographies:</a:t>
            </a:r>
            <a:endParaRPr lang="en-US" sz="6000" u="sng" dirty="0">
              <a:solidFill>
                <a:srgbClr val="0000FF"/>
              </a:solidFill>
            </a:endParaRPr>
          </a:p>
        </p:txBody>
      </p:sp>
      <p:sp>
        <p:nvSpPr>
          <p:cNvPr id="3" name="Content Placeholder 2"/>
          <p:cNvSpPr>
            <a:spLocks noGrp="1"/>
          </p:cNvSpPr>
          <p:nvPr>
            <p:ph idx="1"/>
          </p:nvPr>
        </p:nvSpPr>
        <p:spPr>
          <a:xfrm>
            <a:off x="457200" y="1752600"/>
            <a:ext cx="8229600" cy="4525963"/>
          </a:xfrm>
        </p:spPr>
        <p:style>
          <a:lnRef idx="1">
            <a:schemeClr val="accent1"/>
          </a:lnRef>
          <a:fillRef idx="2">
            <a:schemeClr val="accent1"/>
          </a:fillRef>
          <a:effectRef idx="1">
            <a:schemeClr val="accent1"/>
          </a:effectRef>
          <a:fontRef idx="minor">
            <a:schemeClr val="dk1"/>
          </a:fontRef>
        </p:style>
        <p:txBody>
          <a:bodyPr>
            <a:normAutofit fontScale="55000" lnSpcReduction="20000"/>
          </a:bodyPr>
          <a:lstStyle/>
          <a:p>
            <a:r>
              <a:rPr lang="en-US" dirty="0" smtClean="0"/>
              <a:t>“Ancient Egyptian Government.” Jan. 16, 2009. Online. 11/11/10. </a:t>
            </a:r>
            <a:r>
              <a:rPr lang="en-US" dirty="0" smtClean="0">
                <a:hlinkClick r:id="rId2"/>
              </a:rPr>
              <a:t>www.king-tut.org.uk</a:t>
            </a:r>
            <a:endParaRPr lang="en-US" dirty="0" smtClean="0"/>
          </a:p>
          <a:p>
            <a:r>
              <a:rPr lang="en-US" dirty="0" smtClean="0"/>
              <a:t>Barrow, Mandy. “Ancient Egyptian Farming.” Online. 11/10/10. </a:t>
            </a:r>
            <a:r>
              <a:rPr lang="en-US" dirty="0" smtClean="0">
                <a:hlinkClick r:id="rId3"/>
              </a:rPr>
              <a:t>www.woodlands-junior.kent.sch.uk</a:t>
            </a:r>
            <a:endParaRPr lang="en-US" dirty="0" smtClean="0"/>
          </a:p>
          <a:p>
            <a:r>
              <a:rPr lang="en-US" dirty="0" smtClean="0"/>
              <a:t>Blakemore, Sarah. “The Egyptian Government.” Nov. 17, 2009. Online. 11/7/10. </a:t>
            </a:r>
            <a:r>
              <a:rPr lang="en-US" dirty="0" smtClean="0">
                <a:hlinkClick r:id="rId4"/>
              </a:rPr>
              <a:t>www.suite101.com</a:t>
            </a:r>
            <a:endParaRPr lang="en-US" dirty="0" smtClean="0"/>
          </a:p>
          <a:p>
            <a:r>
              <a:rPr lang="en-US" dirty="0" smtClean="0"/>
              <a:t>Bureau of Near Eastern Affairs. “Economy.” Nov.10, 2010. Online. 11/13/10. </a:t>
            </a:r>
            <a:r>
              <a:rPr lang="en-US" dirty="0" smtClean="0">
                <a:hlinkClick r:id="rId5"/>
              </a:rPr>
              <a:t>www.state.gov</a:t>
            </a:r>
            <a:endParaRPr lang="en-US" dirty="0" smtClean="0"/>
          </a:p>
          <a:p>
            <a:r>
              <a:rPr lang="en-US" dirty="0" smtClean="0"/>
              <a:t>Dunn, Jimmy. "Historical Papyrus.”Feb. 30, 2005. Online.11/7/10. </a:t>
            </a:r>
            <a:r>
              <a:rPr lang="en-US" u="sng" dirty="0" smtClean="0">
                <a:solidFill>
                  <a:srgbClr val="0000FF"/>
                </a:solidFill>
              </a:rPr>
              <a:t>www.touregypt.net</a:t>
            </a:r>
          </a:p>
          <a:p>
            <a:r>
              <a:rPr lang="en-US" dirty="0" smtClean="0"/>
              <a:t>"Early Clocks." A Walk Through Time. 2002. Online.11/13/10. </a:t>
            </a:r>
            <a:r>
              <a:rPr lang="en-US" u="sng" dirty="0" smtClean="0">
                <a:solidFill>
                  <a:srgbClr val="0000FF"/>
                </a:solidFill>
              </a:rPr>
              <a:t>physics.nist.gov  </a:t>
            </a:r>
          </a:p>
          <a:p>
            <a:r>
              <a:rPr lang="en-US" dirty="0" smtClean="0"/>
              <a:t>“Egypt Climate.” 2010. Online. 11/3/10. </a:t>
            </a:r>
            <a:r>
              <a:rPr lang="en-US" dirty="0" smtClean="0">
                <a:hlinkClick r:id="rId6"/>
              </a:rPr>
              <a:t>www.asiarooms.com</a:t>
            </a:r>
            <a:endParaRPr lang="en-US" dirty="0" smtClean="0"/>
          </a:p>
          <a:p>
            <a:r>
              <a:rPr lang="en-US" dirty="0" smtClean="0"/>
              <a:t>Illes, Judith. "Ancient Egyptian Eye-Makeup." 1996.Online. 11/13/10.</a:t>
            </a:r>
            <a:r>
              <a:rPr lang="en-US" u="sng" dirty="0" smtClean="0">
                <a:solidFill>
                  <a:srgbClr val="0000FF"/>
                </a:solidFill>
              </a:rPr>
              <a:t>www.touregypt.net</a:t>
            </a:r>
          </a:p>
          <a:p>
            <a:r>
              <a:rPr lang="en-US" dirty="0" smtClean="0"/>
              <a:t>“Land.” Online. 11/3/10. </a:t>
            </a:r>
            <a:r>
              <a:rPr lang="en-US" dirty="0" smtClean="0">
                <a:hlinkClick r:id="rId7"/>
              </a:rPr>
              <a:t>www.infoplease.com</a:t>
            </a:r>
            <a:endParaRPr lang="en-US" dirty="0" smtClean="0"/>
          </a:p>
          <a:p>
            <a:r>
              <a:rPr lang="en-US" dirty="0" smtClean="0"/>
              <a:t>“The Ancient Egyptian Economy.” April 2010. Online. 11/13/10. </a:t>
            </a:r>
            <a:r>
              <a:rPr lang="en-US" dirty="0" smtClean="0">
                <a:hlinkClick r:id="rId8"/>
              </a:rPr>
              <a:t>www.reshafim.org.il</a:t>
            </a:r>
            <a:endParaRPr lang="en-US" dirty="0" smtClean="0"/>
          </a:p>
          <a:p>
            <a:pPr>
              <a:buNone/>
            </a:pPr>
            <a:endParaRPr lang="en-US" dirty="0" smtClean="0"/>
          </a:p>
          <a:p>
            <a:pPr>
              <a:buNone/>
            </a:pPr>
            <a:endParaRPr lang="en-US" u="sng" dirty="0" smtClean="0">
              <a:solidFill>
                <a:srgbClr val="0000FF"/>
              </a:solidFill>
            </a:endParaRPr>
          </a:p>
          <a:p>
            <a:pPr>
              <a:buNone/>
            </a:pPr>
            <a:endParaRPr lang="en-US" u="sng" dirty="0" smtClean="0">
              <a:solidFill>
                <a:srgbClr val="0000FF"/>
              </a:solidFill>
            </a:endParaRPr>
          </a:p>
          <a:p>
            <a:endParaRPr lang="en-US" dirty="0"/>
          </a:p>
        </p:txBody>
      </p:sp>
      <p:pic>
        <p:nvPicPr>
          <p:cNvPr id="20488" name="Picture 8" descr="C:\Documents and Settings\Shine\Local Settings\Temporary Internet Files\Content.IE5\10UL9TDC\MC900433817[1].png"/>
          <p:cNvPicPr>
            <a:picLocks noChangeAspect="1" noChangeArrowheads="1"/>
          </p:cNvPicPr>
          <p:nvPr/>
        </p:nvPicPr>
        <p:blipFill>
          <a:blip r:embed="rId9" cstate="print"/>
          <a:srcRect/>
          <a:stretch>
            <a:fillRect/>
          </a:stretch>
        </p:blipFill>
        <p:spPr bwMode="auto">
          <a:xfrm>
            <a:off x="609600" y="533400"/>
            <a:ext cx="685800" cy="685800"/>
          </a:xfrm>
          <a:prstGeom prst="rect">
            <a:avLst/>
          </a:prstGeom>
          <a:noFill/>
        </p:spPr>
      </p:pic>
      <p:pic>
        <p:nvPicPr>
          <p:cNvPr id="11" name="Picture 8" descr="C:\Documents and Settings\Shine\Local Settings\Temporary Internet Files\Content.IE5\10UL9TDC\MC900433817[1].png"/>
          <p:cNvPicPr>
            <a:picLocks noChangeAspect="1" noChangeArrowheads="1"/>
          </p:cNvPicPr>
          <p:nvPr/>
        </p:nvPicPr>
        <p:blipFill>
          <a:blip r:embed="rId9" cstate="print"/>
          <a:srcRect/>
          <a:stretch>
            <a:fillRect/>
          </a:stretch>
        </p:blipFill>
        <p:spPr bwMode="auto">
          <a:xfrm>
            <a:off x="7772400" y="533400"/>
            <a:ext cx="685800" cy="6858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502</TotalTime>
  <Words>1097</Words>
  <Application>Microsoft Office PowerPoint</Application>
  <PresentationFormat>On-screen Show (4:3)</PresentationFormat>
  <Paragraphs>63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What is the climate like?</vt:lpstr>
      <vt:lpstr>Land &amp; Water Features</vt:lpstr>
      <vt:lpstr>Government of Egypt: (Past)</vt:lpstr>
      <vt:lpstr>Government today</vt:lpstr>
      <vt:lpstr>Inventions of Egypt</vt:lpstr>
      <vt:lpstr>Egypt’s economy</vt:lpstr>
      <vt:lpstr>Bibliographies: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Shine</dc:creator>
  <cp:lastModifiedBy>200199552</cp:lastModifiedBy>
  <cp:revision>64</cp:revision>
  <dcterms:created xsi:type="dcterms:W3CDTF">2010-11-07T21:43:52Z</dcterms:created>
  <dcterms:modified xsi:type="dcterms:W3CDTF">2010-11-15T14:03:22Z</dcterms:modified>
</cp:coreProperties>
</file>