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12" r:id="rId3"/>
    <p:sldId id="313" r:id="rId4"/>
    <p:sldId id="314"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7" r:id="rId34"/>
    <p:sldId id="258" r:id="rId35"/>
    <p:sldId id="259" r:id="rId36"/>
    <p:sldId id="260" r:id="rId37"/>
    <p:sldId id="261" r:id="rId38"/>
    <p:sldId id="262" r:id="rId39"/>
    <p:sldId id="270" r:id="rId40"/>
    <p:sldId id="272" r:id="rId41"/>
    <p:sldId id="275" r:id="rId42"/>
    <p:sldId id="276" r:id="rId43"/>
    <p:sldId id="278" r:id="rId44"/>
    <p:sldId id="279" r:id="rId45"/>
    <p:sldId id="280" r:id="rId46"/>
    <p:sldId id="281" r:id="rId47"/>
    <p:sldId id="283" r:id="rId48"/>
    <p:sldId id="284" r:id="rId49"/>
    <p:sldId id="285" r:id="rId50"/>
    <p:sldId id="286" r:id="rId51"/>
    <p:sldId id="287" r:id="rId52"/>
    <p:sldId id="288" r:id="rId53"/>
    <p:sldId id="289" r:id="rId54"/>
    <p:sldId id="291" r:id="rId55"/>
    <p:sldId id="292" r:id="rId56"/>
    <p:sldId id="294" r:id="rId57"/>
    <p:sldId id="295" r:id="rId58"/>
    <p:sldId id="296" r:id="rId59"/>
    <p:sldId id="298" r:id="rId60"/>
    <p:sldId id="299" r:id="rId61"/>
    <p:sldId id="300" r:id="rId62"/>
    <p:sldId id="301" r:id="rId63"/>
    <p:sldId id="303" r:id="rId64"/>
    <p:sldId id="304" r:id="rId65"/>
    <p:sldId id="305" r:id="rId66"/>
    <p:sldId id="306" r:id="rId67"/>
    <p:sldId id="307" r:id="rId68"/>
    <p:sldId id="308" r:id="rId69"/>
    <p:sldId id="309" r:id="rId70"/>
    <p:sldId id="310" r:id="rId71"/>
    <p:sldId id="311"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2"/>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228600" y="5943600"/>
            <a:ext cx="2133600" cy="228600"/>
          </a:xfrm>
        </p:spPr>
        <p:txBody>
          <a:bodyPr/>
          <a:lstStyle>
            <a:lvl1pPr algn="l">
              <a:defRPr/>
            </a:lvl1pPr>
          </a:lstStyle>
          <a:p>
            <a:fld id="{D10B6EC3-9D0A-4764-A084-2BF37C85161B}" type="datetimeFigureOut">
              <a:rPr lang="en-US" smtClean="0"/>
              <a:pPr/>
              <a:t>8/31/2010</a:t>
            </a:fld>
            <a:endParaRPr lang="en-US"/>
          </a:p>
        </p:txBody>
      </p:sp>
      <p:sp>
        <p:nvSpPr>
          <p:cNvPr id="5" name="Footer Placeholder 4"/>
          <p:cNvSpPr>
            <a:spLocks noGrp="1"/>
          </p:cNvSpPr>
          <p:nvPr>
            <p:ph type="ftr" sz="quarter" idx="11"/>
          </p:nvPr>
        </p:nvSpPr>
        <p:spPr>
          <a:xfrm>
            <a:off x="228600" y="5715000"/>
            <a:ext cx="2667000" cy="228600"/>
          </a:xfrm>
        </p:spPr>
        <p:txBody>
          <a:bodyPr/>
          <a:lstStyle/>
          <a:p>
            <a:endParaRPr lang="en-US"/>
          </a:p>
        </p:txBody>
      </p:sp>
      <p:sp>
        <p:nvSpPr>
          <p:cNvPr id="6" name="Slide Number Placeholder 5"/>
          <p:cNvSpPr>
            <a:spLocks noGrp="1"/>
          </p:cNvSpPr>
          <p:nvPr>
            <p:ph type="sldNum" sz="quarter" idx="12"/>
          </p:nvPr>
        </p:nvSpPr>
        <p:spPr>
          <a:xfrm>
            <a:off x="228600" y="6248400"/>
            <a:ext cx="533400" cy="228600"/>
          </a:xfrm>
        </p:spPr>
        <p:txBody>
          <a:bodyPr/>
          <a:lstStyle>
            <a:lvl1pPr algn="l">
              <a:defRPr/>
            </a:lvl1pPr>
          </a:lstStyle>
          <a:p>
            <a:fld id="{20D1DD07-D2BC-4ACB-8A35-AE76F649D9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10B6EC3-9D0A-4764-A084-2BF37C85161B}"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1DD07-D2BC-4ACB-8A35-AE76F649D9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10B6EC3-9D0A-4764-A084-2BF37C85161B}"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1DD07-D2BC-4ACB-8A35-AE76F649D9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10B6EC3-9D0A-4764-A084-2BF37C85161B}"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1DD07-D2BC-4ACB-8A35-AE76F649D9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Firelight section.png"/>
          <p:cNvPicPr>
            <a:picLocks noChangeAspect="1"/>
          </p:cNvPicPr>
          <p:nvPr/>
        </p:nvPicPr>
        <p:blipFill>
          <a:blip r:embed="rId2"/>
          <a:srcRect l="7678" r="8563" b="31688"/>
          <a:stretch>
            <a:fillRect/>
          </a:stretch>
        </p:blipFill>
        <p:spPr>
          <a:xfrm>
            <a:off x="0" y="3048000"/>
            <a:ext cx="9144000" cy="3810000"/>
          </a:xfrm>
          <a:prstGeom prst="rect">
            <a:avLst/>
          </a:prstGeom>
        </p:spPr>
      </p:pic>
      <p:sp>
        <p:nvSpPr>
          <p:cNvPr id="2" name="Title 1"/>
          <p:cNvSpPr>
            <a:spLocks noGrp="1"/>
          </p:cNvSpPr>
          <p:nvPr>
            <p:ph type="title"/>
          </p:nvPr>
        </p:nvSpPr>
        <p:spPr>
          <a:xfrm>
            <a:off x="876300" y="2057400"/>
            <a:ext cx="7391400" cy="1590675"/>
          </a:xfrm>
        </p:spPr>
        <p:txBody>
          <a:bodyPr anchor="b" anchorCtr="0">
            <a:normAutofit/>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vert="horz" lIns="91440" tIns="45720" rIns="91440" bIns="45720" rtlCol="0">
            <a:normAutofit/>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0B6EC3-9D0A-4764-A084-2BF37C85161B}"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1DD07-D2BC-4ACB-8A35-AE76F649D9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10B6EC3-9D0A-4764-A084-2BF37C85161B}" type="datetimeFigureOut">
              <a:rPr lang="en-US" smtClean="0"/>
              <a:pPr/>
              <a:t>8/31/2010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1DD07-D2BC-4ACB-8A35-AE76F649D9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10B6EC3-9D0A-4764-A084-2BF37C85161B}" type="datetimeFigureOut">
              <a:rPr lang="en-US" smtClean="0"/>
              <a:pPr/>
              <a:t>8/31/2010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D1DD07-D2BC-4ACB-8A35-AE76F649D9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10B6EC3-9D0A-4764-A084-2BF37C85161B}" type="datetimeFigureOut">
              <a:rPr lang="en-US" smtClean="0"/>
              <a:pPr/>
              <a:t>8/31/2010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D1DD07-D2BC-4ACB-8A35-AE76F649D9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B6EC3-9D0A-4764-A084-2BF37C85161B}" type="datetimeFigureOut">
              <a:rPr lang="en-US" smtClean="0"/>
              <a:pPr/>
              <a:t>8/31/2010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D1DD07-D2BC-4ACB-8A35-AE76F649D9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2"/>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0B6EC3-9D0A-4764-A084-2BF37C85161B}" type="datetimeFigureOut">
              <a:rPr lang="en-US" smtClean="0"/>
              <a:pPr/>
              <a:t>8/31/2010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1DD07-D2BC-4ACB-8A35-AE76F649D9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ontent caption.png"/>
          <p:cNvPicPr>
            <a:picLocks noChangeAspect="1"/>
          </p:cNvPicPr>
          <p:nvPr/>
        </p:nvPicPr>
        <p:blipFill>
          <a:blip r:embed="rId2"/>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9250"/>
          </a:xfrm>
        </p:spPr>
        <p:txBody>
          <a:bodyPr vert="horz" lIns="91440" tIns="45720" rIns="91440" bIns="45720" rtlCol="0" anchor="ctr" anchorCtr="0">
            <a:normAutofit/>
          </a:bodyP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32104" y="2514600"/>
            <a:ext cx="1984248" cy="2359152"/>
          </a:xfrm>
        </p:spPr>
        <p:txBody>
          <a:bodyPr vert="horz" lIns="91440" tIns="45720" rIns="91440" bIns="45720" rtlCol="0" anchor="t" anchorCtr="0">
            <a:normAutofit/>
          </a:bodyPr>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D10B6EC3-9D0A-4764-A084-2BF37C85161B}" type="datetimeFigureOut">
              <a:rPr lang="en-US" smtClean="0"/>
              <a:pPr/>
              <a:t>8/31/2010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1DD07-D2BC-4ACB-8A35-AE76F649D9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13"/>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D10B6EC3-9D0A-4764-A084-2BF37C85161B}" type="datetimeFigureOut">
              <a:rPr lang="en-US" smtClean="0"/>
              <a:pPr/>
              <a:t>8/31/2010</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20D1DD07-D2BC-4ACB-8A35-AE76F649D9F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p:titleStyle>
    <p:bodyStyle>
      <a:lvl1pPr marL="342900" indent="-342900" algn="l" defTabSz="914400" rtl="0" eaLnBrk="1" latinLnBrk="0" hangingPunct="1">
        <a:spcBef>
          <a:spcPts val="1500"/>
        </a:spcBef>
        <a:buFontTx/>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raqs.co.nz/me/graphics/map622.gif"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www.raqs.co.nz/me/graphics/map632.gif"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upload.wikimedia.org/wikipedia/commons/8/88/Sabancimosque19082006.jpg" TargetMode="Externa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upload.wikimedia.org/wikipedia/commons/0/01/Mecca_skyline.jp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en.wikipedia.org/wiki/Image:Osman.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lonelyplanet.com/worldguide/destinations/europe/turkey/"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6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6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1066800" y="152400"/>
            <a:ext cx="5943600" cy="9906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Modern Middle East</a:t>
            </a:r>
          </a:p>
        </p:txBody>
      </p:sp>
      <p:pic>
        <p:nvPicPr>
          <p:cNvPr id="3075" name="Picture 6" descr="oil_refinery_iran"/>
          <p:cNvPicPr>
            <a:picLocks noChangeAspect="1" noChangeArrowheads="1"/>
          </p:cNvPicPr>
          <p:nvPr/>
        </p:nvPicPr>
        <p:blipFill>
          <a:blip r:embed="rId2"/>
          <a:srcRect/>
          <a:stretch>
            <a:fillRect/>
          </a:stretch>
        </p:blipFill>
        <p:spPr bwMode="auto">
          <a:xfrm>
            <a:off x="0" y="4724400"/>
            <a:ext cx="2838450" cy="2133600"/>
          </a:xfrm>
          <a:prstGeom prst="rect">
            <a:avLst/>
          </a:prstGeom>
          <a:noFill/>
          <a:ln w="9525">
            <a:noFill/>
            <a:miter lim="800000"/>
            <a:headEnd/>
            <a:tailEnd/>
          </a:ln>
        </p:spPr>
      </p:pic>
      <p:pic>
        <p:nvPicPr>
          <p:cNvPr id="3076" name="Picture 8" descr="_1567030_protest_afp300"/>
          <p:cNvPicPr>
            <a:picLocks noChangeAspect="1" noChangeArrowheads="1"/>
          </p:cNvPicPr>
          <p:nvPr/>
        </p:nvPicPr>
        <p:blipFill>
          <a:blip r:embed="rId3"/>
          <a:srcRect/>
          <a:stretch>
            <a:fillRect/>
          </a:stretch>
        </p:blipFill>
        <p:spPr bwMode="auto">
          <a:xfrm>
            <a:off x="4953000" y="5143500"/>
            <a:ext cx="2857500" cy="1714500"/>
          </a:xfrm>
          <a:prstGeom prst="rect">
            <a:avLst/>
          </a:prstGeom>
          <a:noFill/>
          <a:ln w="9525">
            <a:noFill/>
            <a:miter lim="800000"/>
            <a:headEnd/>
            <a:tailEnd/>
          </a:ln>
        </p:spPr>
      </p:pic>
      <p:pic>
        <p:nvPicPr>
          <p:cNvPr id="3077" name="Picture 10" descr="image?id=72751&amp;rendTypeId=4"/>
          <p:cNvPicPr>
            <a:picLocks noChangeAspect="1" noChangeArrowheads="1"/>
          </p:cNvPicPr>
          <p:nvPr/>
        </p:nvPicPr>
        <p:blipFill>
          <a:blip r:embed="rId4"/>
          <a:srcRect/>
          <a:stretch>
            <a:fillRect/>
          </a:stretch>
        </p:blipFill>
        <p:spPr bwMode="auto">
          <a:xfrm>
            <a:off x="2590800" y="1066800"/>
            <a:ext cx="2705100" cy="42862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bible"/>
          <p:cNvPicPr>
            <a:picLocks noChangeAspect="1" noChangeArrowheads="1"/>
          </p:cNvPicPr>
          <p:nvPr/>
        </p:nvPicPr>
        <p:blipFill>
          <a:blip r:embed="rId2">
            <a:lum bright="-48000"/>
          </a:blip>
          <a:srcRect/>
          <a:stretch>
            <a:fillRect/>
          </a:stretch>
        </p:blipFill>
        <p:spPr bwMode="auto">
          <a:xfrm>
            <a:off x="0" y="3981450"/>
            <a:ext cx="3038475" cy="2876550"/>
          </a:xfrm>
          <a:prstGeom prst="rect">
            <a:avLst/>
          </a:prstGeom>
          <a:noFill/>
          <a:ln w="9525">
            <a:noFill/>
            <a:miter lim="800000"/>
            <a:headEnd/>
            <a:tailEnd/>
          </a:ln>
        </p:spPr>
      </p:pic>
      <p:pic>
        <p:nvPicPr>
          <p:cNvPr id="39939" name="Picture 7" descr="koran2"/>
          <p:cNvPicPr>
            <a:picLocks noChangeAspect="1" noChangeArrowheads="1"/>
          </p:cNvPicPr>
          <p:nvPr/>
        </p:nvPicPr>
        <p:blipFill>
          <a:blip r:embed="rId3"/>
          <a:srcRect/>
          <a:stretch>
            <a:fillRect/>
          </a:stretch>
        </p:blipFill>
        <p:spPr bwMode="auto">
          <a:xfrm>
            <a:off x="2971800" y="4114800"/>
            <a:ext cx="2933700" cy="2689225"/>
          </a:xfrm>
          <a:prstGeom prst="rect">
            <a:avLst/>
          </a:prstGeom>
          <a:noFill/>
          <a:ln w="9525">
            <a:noFill/>
            <a:miter lim="800000"/>
            <a:headEnd/>
            <a:tailEnd/>
          </a:ln>
        </p:spPr>
      </p:pic>
      <p:pic>
        <p:nvPicPr>
          <p:cNvPr id="39940" name="Picture 9" descr="torah"/>
          <p:cNvPicPr>
            <a:picLocks noChangeAspect="1" noChangeArrowheads="1"/>
          </p:cNvPicPr>
          <p:nvPr/>
        </p:nvPicPr>
        <p:blipFill>
          <a:blip r:embed="rId4"/>
          <a:srcRect/>
          <a:stretch>
            <a:fillRect/>
          </a:stretch>
        </p:blipFill>
        <p:spPr bwMode="auto">
          <a:xfrm>
            <a:off x="6751638" y="3886200"/>
            <a:ext cx="2144712" cy="2971800"/>
          </a:xfrm>
          <a:prstGeom prst="rect">
            <a:avLst/>
          </a:prstGeom>
          <a:noFill/>
          <a:ln w="9525">
            <a:noFill/>
            <a:miter lim="800000"/>
            <a:headEnd/>
            <a:tailEnd/>
          </a:ln>
        </p:spPr>
      </p:pic>
      <p:sp>
        <p:nvSpPr>
          <p:cNvPr id="7170" name="Rectangle 2"/>
          <p:cNvSpPr>
            <a:spLocks noGrp="1" noChangeArrowheads="1"/>
          </p:cNvSpPr>
          <p:nvPr>
            <p:ph type="title"/>
          </p:nvPr>
        </p:nvSpPr>
        <p:spPr>
          <a:xfrm>
            <a:off x="457200" y="-152400"/>
            <a:ext cx="8229600" cy="1143000"/>
          </a:xfrm>
        </p:spPr>
        <p:txBody>
          <a:bodyPr/>
          <a:lstStyle/>
          <a:p>
            <a:pPr eaLnBrk="1" hangingPunct="1">
              <a:defRPr/>
            </a:pPr>
            <a:r>
              <a:rPr lang="en-US" sz="3200" dirty="0" smtClean="0">
                <a:latin typeface="Aharoni" pitchFamily="2" charset="-79"/>
                <a:cs typeface="Aharoni" pitchFamily="2" charset="-79"/>
              </a:rPr>
              <a:t>Origins of Judaism, Christianity, and Islam</a:t>
            </a:r>
          </a:p>
        </p:txBody>
      </p:sp>
      <p:sp>
        <p:nvSpPr>
          <p:cNvPr id="7171" name="Rectangle 3"/>
          <p:cNvSpPr>
            <a:spLocks noGrp="1" noChangeArrowheads="1"/>
          </p:cNvSpPr>
          <p:nvPr>
            <p:ph type="body" idx="1"/>
          </p:nvPr>
        </p:nvSpPr>
        <p:spPr>
          <a:xfrm>
            <a:off x="381000" y="1600200"/>
            <a:ext cx="8229600" cy="4495800"/>
          </a:xfrm>
        </p:spPr>
        <p:txBody>
          <a:bodyPr>
            <a:normAutofit lnSpcReduction="10000"/>
          </a:bodyPr>
          <a:lstStyle/>
          <a:p>
            <a:pPr eaLnBrk="1" hangingPunct="1">
              <a:lnSpc>
                <a:spcPct val="80000"/>
              </a:lnSpc>
              <a:buFont typeface="Webdings" pitchFamily="18" charset="2"/>
              <a:buChar char="ü"/>
              <a:defRPr/>
            </a:pPr>
            <a:r>
              <a:rPr lang="en-US" sz="2800" dirty="0" smtClean="0">
                <a:solidFill>
                  <a:schemeClr val="tx1"/>
                </a:solidFill>
              </a:rPr>
              <a:t>The three major religions that originated in Southwest Asia are </a:t>
            </a:r>
            <a:r>
              <a:rPr lang="en-US" sz="2800" dirty="0" smtClean="0">
                <a:solidFill>
                  <a:srgbClr val="FF0000"/>
                </a:solidFill>
                <a:effectLst>
                  <a:outerShdw blurRad="38100" dist="38100" dir="2700000" algn="tl">
                    <a:srgbClr val="000000"/>
                  </a:outerShdw>
                </a:effectLst>
              </a:rPr>
              <a:t>Judaism, Christianity, and Islam.</a:t>
            </a:r>
          </a:p>
          <a:p>
            <a:pPr eaLnBrk="1" hangingPunct="1">
              <a:lnSpc>
                <a:spcPct val="80000"/>
              </a:lnSpc>
              <a:buFont typeface="Webdings" pitchFamily="18" charset="2"/>
              <a:buChar char="ü"/>
              <a:defRPr/>
            </a:pPr>
            <a:r>
              <a:rPr lang="en-US" sz="2800" dirty="0" smtClean="0">
                <a:solidFill>
                  <a:schemeClr val="tx1"/>
                </a:solidFill>
              </a:rPr>
              <a:t>All are based on monotheism, a belief in one god.</a:t>
            </a:r>
          </a:p>
          <a:p>
            <a:pPr eaLnBrk="1" hangingPunct="1">
              <a:lnSpc>
                <a:spcPct val="80000"/>
              </a:lnSpc>
              <a:buFont typeface="Webdings" pitchFamily="18" charset="2"/>
              <a:buChar char="ü"/>
              <a:defRPr/>
            </a:pPr>
            <a:r>
              <a:rPr lang="en-US" sz="2800" dirty="0" smtClean="0">
                <a:solidFill>
                  <a:schemeClr val="tx1"/>
                </a:solidFill>
              </a:rPr>
              <a:t>Each religion has a sacred text, or book, which is at the core of its faith.</a:t>
            </a:r>
          </a:p>
          <a:p>
            <a:pPr eaLnBrk="1" hangingPunct="1">
              <a:lnSpc>
                <a:spcPct val="80000"/>
              </a:lnSpc>
              <a:buFont typeface="Webdings" pitchFamily="18" charset="2"/>
              <a:buChar char="ü"/>
              <a:defRPr/>
            </a:pPr>
            <a:r>
              <a:rPr lang="en-US" sz="2800" dirty="0" smtClean="0">
                <a:solidFill>
                  <a:schemeClr val="tx1"/>
                </a:solidFill>
              </a:rPr>
              <a:t>Each book is a collection of writings </a:t>
            </a:r>
            <a:r>
              <a:rPr lang="en-US" sz="2800" dirty="0" smtClean="0">
                <a:solidFill>
                  <a:srgbClr val="000004"/>
                </a:solidFill>
              </a:rPr>
              <a:t>compiled </a:t>
            </a:r>
            <a:r>
              <a:rPr lang="en-US" sz="2800" dirty="0" smtClean="0"/>
              <a:t>over </a:t>
            </a:r>
            <a:r>
              <a:rPr lang="en-US" sz="2800" dirty="0" smtClean="0">
                <a:solidFill>
                  <a:schemeClr val="tx1"/>
                </a:solidFill>
              </a:rPr>
              <a:t>time.</a:t>
            </a:r>
          </a:p>
          <a:p>
            <a:pPr eaLnBrk="1" hangingPunct="1">
              <a:lnSpc>
                <a:spcPct val="80000"/>
              </a:lnSpc>
              <a:buFont typeface="Webdings" pitchFamily="18" charset="2"/>
              <a:buChar char="ü"/>
              <a:defRPr/>
            </a:pPr>
            <a:r>
              <a:rPr lang="en-US" sz="2800" dirty="0" smtClean="0">
                <a:solidFill>
                  <a:schemeClr val="tx1"/>
                </a:solidFill>
              </a:rPr>
              <a:t>None was written by the central figure of the faith.</a:t>
            </a:r>
          </a:p>
          <a:p>
            <a:pPr eaLnBrk="1" hangingPunct="1">
              <a:lnSpc>
                <a:spcPct val="80000"/>
              </a:lnSpc>
              <a:buFont typeface="Webdings" pitchFamily="18" charset="2"/>
              <a:buChar char="ü"/>
              <a:defRPr/>
            </a:pPr>
            <a:r>
              <a:rPr lang="en-US" sz="2800" dirty="0" smtClean="0">
                <a:solidFill>
                  <a:schemeClr val="tx1"/>
                </a:solidFill>
              </a:rPr>
              <a:t>All three faiths trace their ancestry back thousands of years to the prophet </a:t>
            </a:r>
            <a:r>
              <a:rPr lang="en-US" sz="2800" dirty="0" smtClean="0">
                <a:solidFill>
                  <a:srgbClr val="FFC000"/>
                </a:solidFill>
                <a:effectLst>
                  <a:outerShdw blurRad="38100" dist="38100" dir="2700000" algn="tl">
                    <a:srgbClr val="000000">
                      <a:alpha val="43137"/>
                    </a:srgbClr>
                  </a:outerShdw>
                </a:effectLst>
              </a:rPr>
              <a:t>Abraham</a:t>
            </a:r>
          </a:p>
        </p:txBody>
      </p:sp>
      <p:sp>
        <p:nvSpPr>
          <p:cNvPr id="7" name="Rectangle 6"/>
          <p:cNvSpPr/>
          <p:nvPr/>
        </p:nvSpPr>
        <p:spPr>
          <a:xfrm>
            <a:off x="0" y="0"/>
            <a:ext cx="9144000" cy="1754326"/>
          </a:xfrm>
          <a:prstGeom prst="rect">
            <a:avLst/>
          </a:prstGeom>
          <a:noFill/>
        </p:spPr>
        <p:txBody>
          <a:bodyPr>
            <a:spAutoFit/>
          </a:bodyPr>
          <a:lstStyle/>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Section </a:t>
            </a: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2 </a:t>
            </a: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Religions of the Middle East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srcRect/>
          <a:stretch>
            <a:fillRect/>
          </a:stretch>
        </p:blipFill>
        <p:spPr bwMode="auto">
          <a:xfrm>
            <a:off x="1295400" y="0"/>
            <a:ext cx="5995988" cy="6818313"/>
          </a:xfrm>
          <a:prstGeom prst="rect">
            <a:avLst/>
          </a:prstGeom>
          <a:noFill/>
          <a:ln w="12700">
            <a:noFill/>
            <a:miter lim="800000"/>
            <a:headEnd type="none" w="sm" len="sm"/>
            <a:tailEnd type="none" w="sm" len="sm"/>
          </a:ln>
        </p:spPr>
      </p:pic>
      <p:sp>
        <p:nvSpPr>
          <p:cNvPr id="8194" name="Rectangle 2"/>
          <p:cNvSpPr>
            <a:spLocks noGrp="1" noChangeArrowheads="1"/>
          </p:cNvSpPr>
          <p:nvPr>
            <p:ph type="title"/>
          </p:nvPr>
        </p:nvSpPr>
        <p:spPr/>
        <p:txBody>
          <a:bodyPr/>
          <a:lstStyle/>
          <a:p>
            <a:pPr eaLnBrk="1" hangingPunct="1">
              <a:defRPr/>
            </a:pPr>
            <a:r>
              <a:rPr lang="en-US" smtClean="0"/>
              <a:t>Origins of Judaism</a:t>
            </a:r>
          </a:p>
        </p:txBody>
      </p:sp>
      <p:sp>
        <p:nvSpPr>
          <p:cNvPr id="8195" name="Rectangle 3"/>
          <p:cNvSpPr>
            <a:spLocks noGrp="1" noChangeArrowheads="1"/>
          </p:cNvSpPr>
          <p:nvPr>
            <p:ph type="body" idx="1"/>
          </p:nvPr>
        </p:nvSpPr>
        <p:spPr>
          <a:xfrm>
            <a:off x="0" y="2057400"/>
            <a:ext cx="9296400" cy="4572000"/>
          </a:xfrm>
        </p:spPr>
        <p:txBody>
          <a:bodyPr>
            <a:normAutofit/>
          </a:bodyPr>
          <a:lstStyle/>
          <a:p>
            <a:pPr eaLnBrk="1" hangingPunct="1">
              <a:lnSpc>
                <a:spcPct val="90000"/>
              </a:lnSpc>
              <a:buFont typeface="Wingdings" pitchFamily="2" charset="2"/>
              <a:buChar char=""/>
              <a:defRPr/>
            </a:pPr>
            <a:r>
              <a:rPr lang="en-US" sz="2800" dirty="0" smtClean="0">
                <a:solidFill>
                  <a:schemeClr val="tx1"/>
                </a:solidFill>
              </a:rPr>
              <a:t>Judaism is the oldest of the three religions.</a:t>
            </a:r>
          </a:p>
          <a:p>
            <a:pPr eaLnBrk="1" hangingPunct="1">
              <a:lnSpc>
                <a:spcPct val="90000"/>
              </a:lnSpc>
              <a:buFont typeface="Wingdings" pitchFamily="2" charset="2"/>
              <a:buChar char=""/>
              <a:defRPr/>
            </a:pPr>
            <a:r>
              <a:rPr lang="en-US" sz="2800" dirty="0" smtClean="0">
                <a:solidFill>
                  <a:schemeClr val="tx1"/>
                </a:solidFill>
              </a:rPr>
              <a:t>It began as a set of beliefs and laws practiced by ancient Hebrew people in Southwest Asia.</a:t>
            </a:r>
          </a:p>
          <a:p>
            <a:pPr eaLnBrk="1" hangingPunct="1">
              <a:lnSpc>
                <a:spcPct val="90000"/>
              </a:lnSpc>
              <a:buFont typeface="Wingdings" pitchFamily="2" charset="2"/>
              <a:buChar char=""/>
              <a:defRPr/>
            </a:pPr>
            <a:r>
              <a:rPr lang="en-US" sz="2800" dirty="0" smtClean="0">
                <a:solidFill>
                  <a:schemeClr val="tx1"/>
                </a:solidFill>
              </a:rPr>
              <a:t>Its book is the Hebrew Bible – aka </a:t>
            </a:r>
            <a:r>
              <a:rPr lang="en-US" sz="2800" dirty="0" smtClean="0">
                <a:solidFill>
                  <a:srgbClr val="FF0000"/>
                </a:solidFill>
                <a:effectLst>
                  <a:outerShdw blurRad="38100" dist="38100" dir="2700000" algn="tl">
                    <a:srgbClr val="000000"/>
                  </a:outerShdw>
                </a:effectLst>
              </a:rPr>
              <a:t>The Torah</a:t>
            </a:r>
            <a:r>
              <a:rPr lang="en-US" sz="2800" dirty="0" smtClean="0"/>
              <a:t>.</a:t>
            </a:r>
          </a:p>
          <a:p>
            <a:pPr eaLnBrk="1" hangingPunct="1">
              <a:lnSpc>
                <a:spcPct val="90000"/>
              </a:lnSpc>
              <a:buFont typeface="Wingdings" pitchFamily="2" charset="2"/>
              <a:buChar char=""/>
              <a:defRPr/>
            </a:pPr>
            <a:r>
              <a:rPr lang="en-US" sz="2800" dirty="0" smtClean="0">
                <a:solidFill>
                  <a:schemeClr val="tx1"/>
                </a:solidFill>
              </a:rPr>
              <a:t>Jews believe that one day a human leader will come as a messenger of God and bring about a golden age.</a:t>
            </a:r>
          </a:p>
          <a:p>
            <a:pPr eaLnBrk="1" hangingPunct="1">
              <a:lnSpc>
                <a:spcPct val="90000"/>
              </a:lnSpc>
              <a:buFont typeface="Wingdings" pitchFamily="2" charset="2"/>
              <a:buChar char=""/>
              <a:defRPr/>
            </a:pPr>
            <a:r>
              <a:rPr lang="en-US" sz="2800" dirty="0" smtClean="0">
                <a:solidFill>
                  <a:schemeClr val="tx1"/>
                </a:solidFill>
              </a:rPr>
              <a:t>They call this leader the </a:t>
            </a:r>
            <a:r>
              <a:rPr lang="en-US" sz="2800" dirty="0" smtClean="0">
                <a:solidFill>
                  <a:schemeClr val="tx1"/>
                </a:solidFill>
                <a:effectLst>
                  <a:outerShdw blurRad="38100" dist="38100" dir="2700000" algn="tl">
                    <a:srgbClr val="000000"/>
                  </a:outerShdw>
                </a:effectLst>
              </a:rPr>
              <a:t>messiah</a:t>
            </a:r>
            <a:r>
              <a:rPr lang="en-US" sz="2800" dirty="0" smtClean="0">
                <a:solidFill>
                  <a:schemeClr val="tx1"/>
                </a:solidFill>
              </a:rPr>
              <a:t>. In Greek versions of the Bible, messiah is written as </a:t>
            </a:r>
            <a:r>
              <a:rPr lang="en-US" sz="2800" dirty="0" err="1" smtClean="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christos</a:t>
            </a:r>
            <a:r>
              <a:rPr lang="en-US" sz="2800" dirty="0" smtClean="0"/>
              <a:t>, </a:t>
            </a:r>
            <a:r>
              <a:rPr lang="en-US" sz="2800" dirty="0" smtClean="0">
                <a:solidFill>
                  <a:schemeClr val="tx1"/>
                </a:solidFill>
              </a:rPr>
              <a:t>the anointed one.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8196"/>
                                        </p:tgtEl>
                                        <p:attrNameLst>
                                          <p:attrName>style.visibility</p:attrName>
                                        </p:attrNameLst>
                                      </p:cBhvr>
                                      <p:to>
                                        <p:strVal val="visible"/>
                                      </p:to>
                                    </p:set>
                                    <p:anim to="" calcmode="lin" valueType="num">
                                      <p:cBhvr>
                                        <p:cTn id="7" dur="1" fill="hold"/>
                                        <p:tgtEl>
                                          <p:spTgt spid="819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ur-map"/>
          <p:cNvPicPr>
            <a:picLocks noChangeAspect="1" noChangeArrowheads="1"/>
          </p:cNvPicPr>
          <p:nvPr/>
        </p:nvPicPr>
        <p:blipFill>
          <a:blip r:embed="rId2"/>
          <a:srcRect/>
          <a:stretch>
            <a:fillRect/>
          </a:stretch>
        </p:blipFill>
        <p:spPr bwMode="auto">
          <a:xfrm>
            <a:off x="4495800" y="3522663"/>
            <a:ext cx="4648200" cy="3335337"/>
          </a:xfrm>
          <a:prstGeom prst="rect">
            <a:avLst/>
          </a:prstGeom>
          <a:noFill/>
          <a:ln w="9525">
            <a:noFill/>
            <a:miter lim="800000"/>
            <a:headEnd/>
            <a:tailEnd/>
          </a:ln>
        </p:spPr>
      </p:pic>
      <p:sp>
        <p:nvSpPr>
          <p:cNvPr id="9219" name="Rectangle 3"/>
          <p:cNvSpPr>
            <a:spLocks noGrp="1" noChangeArrowheads="1"/>
          </p:cNvSpPr>
          <p:nvPr>
            <p:ph type="body" idx="1"/>
          </p:nvPr>
        </p:nvSpPr>
        <p:spPr>
          <a:xfrm>
            <a:off x="0" y="0"/>
            <a:ext cx="8229600" cy="6858000"/>
          </a:xfrm>
        </p:spPr>
        <p:txBody>
          <a:bodyPr>
            <a:normAutofit/>
          </a:bodyPr>
          <a:lstStyle/>
          <a:p>
            <a:pPr eaLnBrk="1" hangingPunct="1">
              <a:lnSpc>
                <a:spcPct val="90000"/>
              </a:lnSpc>
              <a:defRPr/>
            </a:pPr>
            <a:r>
              <a:rPr lang="en-US" sz="2400" dirty="0" smtClean="0">
                <a:solidFill>
                  <a:schemeClr val="tx1"/>
                </a:solidFill>
              </a:rPr>
              <a:t>The Bible names </a:t>
            </a:r>
            <a:r>
              <a:rPr lang="en-US" sz="2400" dirty="0" smtClean="0">
                <a:solidFill>
                  <a:srgbClr val="FFFF00"/>
                </a:solidFill>
                <a:effectLst>
                  <a:outerShdw blurRad="38100" dist="38100" dir="2700000" algn="tl">
                    <a:srgbClr val="000000"/>
                  </a:outerShdw>
                </a:effectLst>
              </a:rPr>
              <a:t>Abraham</a:t>
            </a:r>
            <a:r>
              <a:rPr lang="en-US" sz="2400" dirty="0" smtClean="0"/>
              <a:t> </a:t>
            </a:r>
            <a:r>
              <a:rPr lang="en-US" sz="2400" dirty="0" smtClean="0">
                <a:solidFill>
                  <a:schemeClr val="tx1"/>
                </a:solidFill>
              </a:rPr>
              <a:t>as the father of the Jews.</a:t>
            </a:r>
          </a:p>
          <a:p>
            <a:pPr eaLnBrk="1" hangingPunct="1">
              <a:lnSpc>
                <a:spcPct val="90000"/>
              </a:lnSpc>
              <a:defRPr/>
            </a:pPr>
            <a:r>
              <a:rPr lang="en-US" sz="2400" dirty="0" smtClean="0">
                <a:solidFill>
                  <a:schemeClr val="tx1"/>
                </a:solidFill>
              </a:rPr>
              <a:t>There is no other evidence of his life.</a:t>
            </a:r>
          </a:p>
          <a:p>
            <a:pPr eaLnBrk="1" hangingPunct="1">
              <a:lnSpc>
                <a:spcPct val="90000"/>
              </a:lnSpc>
              <a:defRPr/>
            </a:pPr>
            <a:r>
              <a:rPr lang="en-US" sz="2400" dirty="0" smtClean="0">
                <a:solidFill>
                  <a:schemeClr val="tx1"/>
                </a:solidFill>
              </a:rPr>
              <a:t>Scholars place Abraham living sometime between 2000 and 1500 BCE (BC)</a:t>
            </a:r>
          </a:p>
          <a:p>
            <a:pPr eaLnBrk="1" hangingPunct="1">
              <a:lnSpc>
                <a:spcPct val="90000"/>
              </a:lnSpc>
              <a:defRPr/>
            </a:pPr>
            <a:r>
              <a:rPr lang="en-US" sz="2400" dirty="0" smtClean="0">
                <a:solidFill>
                  <a:schemeClr val="tx1"/>
                </a:solidFill>
              </a:rPr>
              <a:t>The Bible states that Abraham was born in </a:t>
            </a:r>
            <a:r>
              <a:rPr lang="en-US" sz="2400" dirty="0" smtClean="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Ur</a:t>
            </a:r>
            <a:r>
              <a:rPr lang="en-US" sz="2400" dirty="0" smtClean="0"/>
              <a:t>, </a:t>
            </a:r>
            <a:r>
              <a:rPr lang="en-US" sz="2400" dirty="0" smtClean="0">
                <a:solidFill>
                  <a:schemeClr val="tx1"/>
                </a:solidFill>
              </a:rPr>
              <a:t>in present-day Iraq.</a:t>
            </a:r>
          </a:p>
          <a:p>
            <a:pPr eaLnBrk="1" hangingPunct="1">
              <a:lnSpc>
                <a:spcPct val="90000"/>
              </a:lnSpc>
              <a:defRPr/>
            </a:pPr>
            <a:r>
              <a:rPr lang="en-US" sz="2400" dirty="0" smtClean="0">
                <a:solidFill>
                  <a:schemeClr val="tx1"/>
                </a:solidFill>
              </a:rPr>
              <a:t>He later moved to </a:t>
            </a:r>
            <a:r>
              <a:rPr lang="en-US" sz="2400" dirty="0" smtClean="0">
                <a:solidFill>
                  <a:srgbClr val="FF0000"/>
                </a:solidFill>
                <a:effectLst>
                  <a:outerShdw blurRad="38100" dist="38100" dir="2700000" algn="tl">
                    <a:srgbClr val="000000"/>
                  </a:outerShdw>
                </a:effectLst>
              </a:rPr>
              <a:t>Canaan</a:t>
            </a:r>
            <a:r>
              <a:rPr lang="en-US" sz="2400" dirty="0" smtClean="0"/>
              <a:t>, </a:t>
            </a:r>
            <a:r>
              <a:rPr lang="en-US" sz="2400" dirty="0" smtClean="0">
                <a:solidFill>
                  <a:schemeClr val="tx1"/>
                </a:solidFill>
              </a:rPr>
              <a:t>in </a:t>
            </a:r>
            <a:r>
              <a:rPr lang="en-US" sz="2400" dirty="0" smtClean="0">
                <a:solidFill>
                  <a:schemeClr val="tx1"/>
                </a:solidFill>
              </a:rPr>
              <a:t>present-day </a:t>
            </a:r>
            <a:r>
              <a:rPr lang="en-US" sz="2400" dirty="0" smtClean="0">
                <a:solidFill>
                  <a:schemeClr val="tx1"/>
                </a:solidFill>
              </a:rPr>
              <a:t>Israel.</a:t>
            </a:r>
          </a:p>
          <a:p>
            <a:pPr eaLnBrk="1" hangingPunct="1">
              <a:lnSpc>
                <a:spcPct val="90000"/>
              </a:lnSpc>
              <a:defRPr/>
            </a:pPr>
            <a:r>
              <a:rPr lang="en-US" sz="2400" dirty="0" smtClean="0">
                <a:solidFill>
                  <a:schemeClr val="tx1"/>
                </a:solidFill>
              </a:rPr>
              <a:t>Jews believe Canaan </a:t>
            </a:r>
            <a:r>
              <a:rPr lang="en-US" sz="2400" dirty="0" smtClean="0">
                <a:solidFill>
                  <a:schemeClr val="tx1"/>
                </a:solidFill>
              </a:rPr>
              <a:t>is </a:t>
            </a:r>
            <a:r>
              <a:rPr lang="en-US" sz="2400" dirty="0" smtClean="0">
                <a:solidFill>
                  <a:schemeClr val="tx1"/>
                </a:solidFill>
              </a:rPr>
              <a:t>the Promised 				Land, which God </a:t>
            </a:r>
            <a:r>
              <a:rPr lang="en-US" sz="2400" dirty="0" smtClean="0">
                <a:solidFill>
                  <a:schemeClr val="tx1"/>
                </a:solidFill>
              </a:rPr>
              <a:t>promised </a:t>
            </a:r>
            <a:r>
              <a:rPr lang="en-US" sz="2400" dirty="0" smtClean="0">
                <a:solidFill>
                  <a:schemeClr val="bg1"/>
                </a:solidFill>
              </a:rPr>
              <a:t>to </a:t>
            </a:r>
            <a:r>
              <a:rPr lang="en-US" sz="2400" dirty="0" smtClean="0">
                <a:solidFill>
                  <a:schemeClr val="tx1"/>
                </a:solidFill>
              </a:rPr>
              <a:t>				</a:t>
            </a:r>
            <a:r>
              <a:rPr lang="en-US" sz="2400" dirty="0" smtClean="0">
                <a:solidFill>
                  <a:schemeClr val="tx1"/>
                </a:solidFill>
              </a:rPr>
              <a:t>Abraham </a:t>
            </a:r>
            <a:r>
              <a:rPr lang="en-US" sz="2400" dirty="0" smtClean="0">
                <a:solidFill>
                  <a:schemeClr val="tx1"/>
                </a:solidFill>
              </a:rPr>
              <a:t>and his descenda</a:t>
            </a:r>
            <a:r>
              <a:rPr lang="en-US" sz="2400" dirty="0" smtClean="0">
                <a:solidFill>
                  <a:schemeClr val="bg1"/>
                </a:solidFill>
              </a:rPr>
              <a:t>nts</a:t>
            </a:r>
            <a:r>
              <a:rPr lang="en-US" sz="2400" dirty="0" smtClean="0">
                <a:solidFill>
                  <a:schemeClr val="tx1"/>
                </a:solidFill>
              </a:rPr>
              <a:t>.</a:t>
            </a:r>
          </a:p>
        </p:txBody>
      </p:sp>
      <p:sp>
        <p:nvSpPr>
          <p:cNvPr id="41988" name="Line 6"/>
          <p:cNvSpPr>
            <a:spLocks noChangeShapeType="1"/>
          </p:cNvSpPr>
          <p:nvPr/>
        </p:nvSpPr>
        <p:spPr bwMode="auto">
          <a:xfrm>
            <a:off x="2971800" y="4114800"/>
            <a:ext cx="2590800" cy="914400"/>
          </a:xfrm>
          <a:prstGeom prst="line">
            <a:avLst/>
          </a:prstGeom>
          <a:noFill/>
          <a:ln w="9525">
            <a:solidFill>
              <a:schemeClr val="tx1"/>
            </a:solidFill>
            <a:round/>
            <a:headEnd/>
            <a:tailEnd type="triangle" w="med" len="med"/>
          </a:ln>
        </p:spPr>
        <p:txBody>
          <a:bodyPr/>
          <a:lstStyle/>
          <a:p>
            <a:endParaRPr lang="en-US"/>
          </a:p>
        </p:txBody>
      </p:sp>
      <p:cxnSp>
        <p:nvCxnSpPr>
          <p:cNvPr id="41989" name="Straight Arrow Connector 5"/>
          <p:cNvCxnSpPr>
            <a:cxnSpLocks noChangeShapeType="1"/>
          </p:cNvCxnSpPr>
          <p:nvPr/>
        </p:nvCxnSpPr>
        <p:spPr bwMode="auto">
          <a:xfrm>
            <a:off x="1295400" y="3200400"/>
            <a:ext cx="6019800" cy="2133600"/>
          </a:xfrm>
          <a:prstGeom prst="straightConnector1">
            <a:avLst/>
          </a:prstGeom>
          <a:noFill/>
          <a:ln w="9525" algn="ctr">
            <a:solidFill>
              <a:srgbClr val="C00000"/>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ox(in)">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ox(in)">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ox(in)">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box(in)">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box(in)">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box(in)">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lum contrast="-66000"/>
          </a:blip>
          <a:srcRect/>
          <a:stretch>
            <a:fillRect/>
          </a:stretch>
        </p:blipFill>
        <p:spPr bwMode="auto">
          <a:xfrm>
            <a:off x="5102225" y="0"/>
            <a:ext cx="4041775" cy="6858000"/>
          </a:xfrm>
          <a:prstGeom prst="rect">
            <a:avLst/>
          </a:prstGeom>
          <a:noFill/>
          <a:ln w="12700">
            <a:noFill/>
            <a:miter lim="800000"/>
            <a:headEnd type="none" w="sm" len="sm"/>
            <a:tailEnd type="none" w="sm" len="sm"/>
          </a:ln>
        </p:spPr>
      </p:pic>
      <p:sp>
        <p:nvSpPr>
          <p:cNvPr id="10243" name="Rectangle 3"/>
          <p:cNvSpPr>
            <a:spLocks noGrp="1" noChangeArrowheads="1"/>
          </p:cNvSpPr>
          <p:nvPr>
            <p:ph type="body" idx="1"/>
          </p:nvPr>
        </p:nvSpPr>
        <p:spPr>
          <a:xfrm>
            <a:off x="457200" y="228600"/>
            <a:ext cx="8229600" cy="5867400"/>
          </a:xfrm>
        </p:spPr>
        <p:txBody>
          <a:bodyPr/>
          <a:lstStyle/>
          <a:p>
            <a:pPr eaLnBrk="1" hangingPunct="1">
              <a:lnSpc>
                <a:spcPct val="80000"/>
              </a:lnSpc>
              <a:defRPr/>
            </a:pPr>
            <a:r>
              <a:rPr lang="en-US" sz="2800" dirty="0" smtClean="0">
                <a:solidFill>
                  <a:schemeClr val="tx1"/>
                </a:solidFill>
              </a:rPr>
              <a:t>It was said that Abraham’s grandson </a:t>
            </a:r>
            <a:r>
              <a:rPr lang="en-US" sz="2800" dirty="0" smtClean="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Jacob</a:t>
            </a:r>
            <a:r>
              <a:rPr lang="en-US" sz="2800" dirty="0" smtClean="0"/>
              <a:t> </a:t>
            </a:r>
            <a:r>
              <a:rPr lang="en-US" sz="2800" dirty="0" smtClean="0">
                <a:solidFill>
                  <a:schemeClr val="tx1"/>
                </a:solidFill>
              </a:rPr>
              <a:t>had 12 sons.</a:t>
            </a:r>
          </a:p>
          <a:p>
            <a:pPr eaLnBrk="1" hangingPunct="1">
              <a:lnSpc>
                <a:spcPct val="80000"/>
              </a:lnSpc>
              <a:defRPr/>
            </a:pPr>
            <a:r>
              <a:rPr lang="en-US" sz="2800" dirty="0" smtClean="0">
                <a:solidFill>
                  <a:schemeClr val="tx1"/>
                </a:solidFill>
              </a:rPr>
              <a:t>The twelve tribes of Israel began with Jacob's sons. </a:t>
            </a:r>
          </a:p>
          <a:p>
            <a:pPr eaLnBrk="1" hangingPunct="1">
              <a:lnSpc>
                <a:spcPct val="80000"/>
              </a:lnSpc>
              <a:defRPr/>
            </a:pPr>
            <a:r>
              <a:rPr lang="en-US" sz="2800" dirty="0" smtClean="0">
                <a:solidFill>
                  <a:schemeClr val="tx1"/>
                </a:solidFill>
              </a:rPr>
              <a:t>Jacob was later called Israel, and his descendants are called </a:t>
            </a:r>
            <a:r>
              <a:rPr lang="en-US" sz="2800" dirty="0" smtClean="0">
                <a:solidFill>
                  <a:srgbClr val="FF0000"/>
                </a:solidFill>
                <a:effectLst>
                  <a:outerShdw blurRad="38100" dist="38100" dir="2700000" algn="tl">
                    <a:srgbClr val="000000"/>
                  </a:outerShdw>
                </a:effectLst>
              </a:rPr>
              <a:t>Israelites</a:t>
            </a:r>
            <a:r>
              <a:rPr lang="en-US" sz="2800" dirty="0" smtClean="0"/>
              <a:t>.</a:t>
            </a:r>
          </a:p>
          <a:p>
            <a:pPr eaLnBrk="1" hangingPunct="1">
              <a:lnSpc>
                <a:spcPct val="80000"/>
              </a:lnSpc>
              <a:defRPr/>
            </a:pPr>
            <a:r>
              <a:rPr lang="en-US" sz="2800" dirty="0" smtClean="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Sabbath</a:t>
            </a:r>
            <a:r>
              <a:rPr lang="en-US" sz="2800" dirty="0" smtClean="0"/>
              <a:t> – </a:t>
            </a:r>
            <a:r>
              <a:rPr lang="en-US" sz="2800" dirty="0" smtClean="0">
                <a:solidFill>
                  <a:schemeClr val="tx1"/>
                </a:solidFill>
              </a:rPr>
              <a:t>The seventh day of the week, Saturday, observed by Jews as a day of worship and rest</a:t>
            </a:r>
          </a:p>
          <a:p>
            <a:pPr eaLnBrk="1" hangingPunct="1">
              <a:lnSpc>
                <a:spcPct val="80000"/>
              </a:lnSpc>
              <a:defRPr/>
            </a:pPr>
            <a:r>
              <a:rPr lang="en-US" sz="2800" dirty="0" smtClean="0">
                <a:solidFill>
                  <a:srgbClr val="FFFF00"/>
                </a:solidFill>
                <a:effectLst>
                  <a:outerShdw blurRad="38100" dist="38100" dir="2700000" algn="tl">
                    <a:srgbClr val="000000"/>
                  </a:outerShdw>
                </a:effectLst>
              </a:rPr>
              <a:t>Kosher</a:t>
            </a:r>
            <a:r>
              <a:rPr lang="en-US" sz="2800" dirty="0" smtClean="0"/>
              <a:t> – </a:t>
            </a:r>
            <a:r>
              <a:rPr lang="en-US" sz="2800" dirty="0" smtClean="0">
                <a:solidFill>
                  <a:schemeClr val="tx1"/>
                </a:solidFill>
              </a:rPr>
              <a:t>fit to be eaten, according to Jewish dietary laws</a:t>
            </a:r>
          </a:p>
          <a:p>
            <a:pPr eaLnBrk="1" hangingPunct="1">
              <a:lnSpc>
                <a:spcPct val="80000"/>
              </a:lnSpc>
              <a:defRPr/>
            </a:pPr>
            <a:r>
              <a:rPr lang="en-US" sz="2800" dirty="0" smtClean="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Passover</a:t>
            </a:r>
            <a:r>
              <a:rPr lang="en-US" sz="2800" dirty="0" smtClean="0"/>
              <a:t> – </a:t>
            </a:r>
            <a:r>
              <a:rPr lang="en-US" sz="2800" dirty="0" smtClean="0">
                <a:solidFill>
                  <a:schemeClr val="tx1"/>
                </a:solidFill>
              </a:rPr>
              <a:t>Jewish festival marking the flight or Exodus of the Israelites from Egypt</a:t>
            </a:r>
          </a:p>
          <a:p>
            <a:pPr eaLnBrk="1" hangingPunct="1">
              <a:lnSpc>
                <a:spcPct val="80000"/>
              </a:lnSpc>
              <a:defRPr/>
            </a:pPr>
            <a:r>
              <a:rPr lang="en-US" sz="2800" dirty="0" smtClean="0">
                <a:solidFill>
                  <a:schemeClr val="folHlink"/>
                </a:solidFill>
                <a:effectLst>
                  <a:outerShdw blurRad="38100" dist="38100" dir="2700000" algn="tl">
                    <a:srgbClr val="000000"/>
                  </a:outerShdw>
                </a:effectLst>
              </a:rPr>
              <a:t>Rabbi </a:t>
            </a:r>
            <a:r>
              <a:rPr lang="en-US" sz="2800" dirty="0" smtClean="0"/>
              <a:t>– </a:t>
            </a:r>
            <a:r>
              <a:rPr lang="en-US" sz="2800" dirty="0" smtClean="0">
                <a:solidFill>
                  <a:schemeClr val="tx1"/>
                </a:solidFill>
              </a:rPr>
              <a:t>teacher of Jewish law; spiritual head of a congregation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10244"/>
                                        </p:tgtEl>
                                        <p:attrNameLst>
                                          <p:attrName>style.visibility</p:attrName>
                                        </p:attrNameLst>
                                      </p:cBhvr>
                                      <p:to>
                                        <p:strVal val="visible"/>
                                      </p:to>
                                    </p:set>
                                    <p:anim to="" calcmode="lin" valueType="num">
                                      <p:cBhvr>
                                        <p:cTn id="7" dur="1" fill="hold"/>
                                        <p:tgtEl>
                                          <p:spTgt spid="1024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circle(in)">
                                      <p:cBhvr>
                                        <p:cTn id="12" dur="2000"/>
                                        <p:tgtEl>
                                          <p:spTgt spid="10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circle(in)">
                                      <p:cBhvr>
                                        <p:cTn id="17" dur="2000"/>
                                        <p:tgtEl>
                                          <p:spTgt spid="10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Effect transition="in" filter="circle(in)">
                                      <p:cBhvr>
                                        <p:cTn id="22" dur="2000"/>
                                        <p:tgtEl>
                                          <p:spTgt spid="102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animEffect transition="in" filter="circle(in)">
                                      <p:cBhvr>
                                        <p:cTn id="27" dur="2000"/>
                                        <p:tgtEl>
                                          <p:spTgt spid="102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243">
                                            <p:txEl>
                                              <p:pRg st="4" end="4"/>
                                            </p:txEl>
                                          </p:spTgt>
                                        </p:tgtEl>
                                        <p:attrNameLst>
                                          <p:attrName>style.visibility</p:attrName>
                                        </p:attrNameLst>
                                      </p:cBhvr>
                                      <p:to>
                                        <p:strVal val="visible"/>
                                      </p:to>
                                    </p:set>
                                    <p:animEffect transition="in" filter="circle(in)">
                                      <p:cBhvr>
                                        <p:cTn id="32" dur="2000"/>
                                        <p:tgtEl>
                                          <p:spTgt spid="1024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Effect transition="in" filter="circle(in)">
                                      <p:cBhvr>
                                        <p:cTn id="37" dur="2000"/>
                                        <p:tgtEl>
                                          <p:spTgt spid="1024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243">
                                            <p:txEl>
                                              <p:pRg st="6" end="6"/>
                                            </p:txEl>
                                          </p:spTgt>
                                        </p:tgtEl>
                                        <p:attrNameLst>
                                          <p:attrName>style.visibility</p:attrName>
                                        </p:attrNameLst>
                                      </p:cBhvr>
                                      <p:to>
                                        <p:strVal val="visible"/>
                                      </p:to>
                                    </p:set>
                                    <p:animEffect transition="in" filter="circle(in)">
                                      <p:cBhvr>
                                        <p:cTn id="42" dur="20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0" y="0"/>
            <a:ext cx="9144000" cy="5694363"/>
          </a:xfrm>
          <a:prstGeom prst="rect">
            <a:avLst/>
          </a:prstGeom>
          <a:noFill/>
          <a:ln w="9525">
            <a:noFill/>
            <a:miter lim="800000"/>
            <a:headEnd/>
            <a:tailEnd/>
          </a:ln>
          <a:effectLst/>
        </p:spPr>
        <p:txBody>
          <a:bodyPr>
            <a:spAutoFit/>
          </a:bodyPr>
          <a:lstStyle/>
          <a:p>
            <a:pPr>
              <a:buFont typeface="Wingdings" pitchFamily="2" charset="2"/>
              <a:buChar char="Y"/>
              <a:defRPr/>
            </a:pPr>
            <a:r>
              <a:rPr lang="en-US" sz="2800" dirty="0"/>
              <a:t>they were the first religion to be </a:t>
            </a:r>
            <a:r>
              <a:rPr lang="en-US" sz="2800" dirty="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monotheistic</a:t>
            </a:r>
            <a:r>
              <a:rPr lang="en-US" sz="2800" dirty="0"/>
              <a:t> and it is 	one of the worlds oldest religion</a:t>
            </a:r>
          </a:p>
          <a:p>
            <a:pPr>
              <a:buFont typeface="Wingdings" pitchFamily="2" charset="2"/>
              <a:buChar char="Y"/>
              <a:defRPr/>
            </a:pPr>
            <a:r>
              <a:rPr lang="en-US" sz="2800" dirty="0"/>
              <a:t>their holy book is the first five books of the Bible, which	 they call the </a:t>
            </a:r>
            <a:r>
              <a:rPr lang="en-US" sz="2800" dirty="0">
                <a:solidFill>
                  <a:srgbClr val="FF3300"/>
                </a:solidFill>
              </a:rPr>
              <a:t>Torah</a:t>
            </a:r>
            <a:r>
              <a:rPr lang="en-US" sz="2800" dirty="0"/>
              <a:t>  - this is what Moses delivered 	to the Israelites	from God</a:t>
            </a:r>
          </a:p>
          <a:p>
            <a:pPr>
              <a:buFont typeface="Wingdings" pitchFamily="2" charset="2"/>
              <a:buChar char="Y"/>
              <a:defRPr/>
            </a:pPr>
            <a:r>
              <a:rPr lang="en-US" sz="2800" dirty="0"/>
              <a:t>The rest of the Jewish bible – the Christian Old 		Testament – are the 					writings of prophets</a:t>
            </a:r>
          </a:p>
          <a:p>
            <a:pPr>
              <a:buFont typeface="Wingdings" pitchFamily="2" charset="2"/>
              <a:buChar char="Y"/>
              <a:defRPr/>
            </a:pPr>
            <a:r>
              <a:rPr lang="en-US" sz="2800" dirty="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Prophet</a:t>
            </a:r>
            <a:r>
              <a:rPr lang="en-US" sz="2800" dirty="0"/>
              <a:t> – a person thought 					to be inspired by 	God</a:t>
            </a:r>
          </a:p>
          <a:p>
            <a:pPr>
              <a:buFont typeface="Wingdings" pitchFamily="2" charset="2"/>
              <a:buChar char="Y"/>
              <a:defRPr/>
            </a:pPr>
            <a:r>
              <a:rPr lang="en-US" sz="2800" dirty="0"/>
              <a:t>More writings on Jewish law, history, and 			folklore are collected in						 the </a:t>
            </a:r>
            <a:r>
              <a:rPr lang="en-US" sz="2800" spc="300" dirty="0">
                <a:solidFill>
                  <a:srgbClr val="7030A0"/>
                </a:solidFill>
                <a:effectLst>
                  <a:outerShdw blurRad="38100" dist="38100" dir="2700000" algn="tl">
                    <a:srgbClr val="000000">
                      <a:alpha val="43137"/>
                    </a:srgbClr>
                  </a:outerShdw>
                </a:effectLst>
              </a:rPr>
              <a:t>Talmud</a:t>
            </a:r>
          </a:p>
        </p:txBody>
      </p:sp>
      <p:pic>
        <p:nvPicPr>
          <p:cNvPr id="44035" name="Picture 5" descr="http://www.gaychristian101.com/images/TorahScroll.jpg"/>
          <p:cNvPicPr>
            <a:picLocks noChangeAspect="1" noChangeArrowheads="1"/>
          </p:cNvPicPr>
          <p:nvPr/>
        </p:nvPicPr>
        <p:blipFill>
          <a:blip r:embed="rId2"/>
          <a:srcRect/>
          <a:stretch>
            <a:fillRect/>
          </a:stretch>
        </p:blipFill>
        <p:spPr bwMode="auto">
          <a:xfrm>
            <a:off x="4857750" y="2800350"/>
            <a:ext cx="4286250" cy="40576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1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1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81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secdtemp"/>
          <p:cNvPicPr>
            <a:picLocks noChangeAspect="1" noChangeArrowheads="1"/>
          </p:cNvPicPr>
          <p:nvPr/>
        </p:nvPicPr>
        <p:blipFill>
          <a:blip r:embed="rId2">
            <a:lum bright="-30000"/>
          </a:blip>
          <a:srcRect/>
          <a:stretch>
            <a:fillRect/>
          </a:stretch>
        </p:blipFill>
        <p:spPr bwMode="auto">
          <a:xfrm>
            <a:off x="4800600" y="3094038"/>
            <a:ext cx="4343400" cy="3763962"/>
          </a:xfrm>
          <a:prstGeom prst="rect">
            <a:avLst/>
          </a:prstGeom>
          <a:noFill/>
          <a:ln w="9525">
            <a:noFill/>
            <a:miter lim="800000"/>
            <a:headEnd/>
            <a:tailEnd/>
          </a:ln>
        </p:spPr>
      </p:pic>
      <p:sp>
        <p:nvSpPr>
          <p:cNvPr id="11267" name="Rectangle 3"/>
          <p:cNvSpPr>
            <a:spLocks noGrp="1" noChangeArrowheads="1"/>
          </p:cNvSpPr>
          <p:nvPr>
            <p:ph type="body" idx="1"/>
          </p:nvPr>
        </p:nvSpPr>
        <p:spPr>
          <a:xfrm>
            <a:off x="0" y="228600"/>
            <a:ext cx="9144000" cy="5867400"/>
          </a:xfrm>
        </p:spPr>
        <p:txBody>
          <a:bodyPr>
            <a:normAutofit/>
          </a:bodyPr>
          <a:lstStyle/>
          <a:p>
            <a:pPr eaLnBrk="1" hangingPunct="1">
              <a:lnSpc>
                <a:spcPct val="90000"/>
              </a:lnSpc>
              <a:buFont typeface="Wingdings" pitchFamily="2" charset="2"/>
              <a:buChar char="Y"/>
              <a:defRPr/>
            </a:pPr>
            <a:r>
              <a:rPr lang="en-US" sz="2400" dirty="0" smtClean="0">
                <a:solidFill>
                  <a:schemeClr val="tx1"/>
                </a:solidFill>
              </a:rPr>
              <a:t>According to the Bible, the First Temple for Jewish worship was built around 900-1000 BCE and destroyed by Babylonians in 586 BCE.</a:t>
            </a:r>
          </a:p>
          <a:p>
            <a:pPr eaLnBrk="1" hangingPunct="1">
              <a:lnSpc>
                <a:spcPct val="90000"/>
              </a:lnSpc>
              <a:buFont typeface="Wingdings" pitchFamily="2" charset="2"/>
              <a:buChar char="Y"/>
              <a:defRPr/>
            </a:pPr>
            <a:r>
              <a:rPr lang="en-US" sz="2400" dirty="0" smtClean="0">
                <a:solidFill>
                  <a:schemeClr val="tx1"/>
                </a:solidFill>
              </a:rPr>
              <a:t>The Jews were then sent out of Canaan, but returned after 50 years in exile.</a:t>
            </a:r>
          </a:p>
          <a:p>
            <a:pPr eaLnBrk="1" hangingPunct="1">
              <a:lnSpc>
                <a:spcPct val="90000"/>
              </a:lnSpc>
              <a:buFont typeface="Wingdings" pitchFamily="2" charset="2"/>
              <a:buChar char="Y"/>
              <a:defRPr/>
            </a:pPr>
            <a:r>
              <a:rPr lang="en-US" sz="2400" dirty="0" smtClean="0">
                <a:solidFill>
                  <a:schemeClr val="tx1"/>
                </a:solidFill>
              </a:rPr>
              <a:t>A </a:t>
            </a:r>
            <a:r>
              <a:rPr lang="en-US" sz="2400" dirty="0" smtClean="0">
                <a:solidFill>
                  <a:schemeClr val="tx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Diaspora</a:t>
            </a:r>
            <a:r>
              <a:rPr lang="en-US" sz="2400" dirty="0" smtClean="0">
                <a:solidFill>
                  <a:schemeClr val="tx1"/>
                </a:solidFill>
              </a:rPr>
              <a:t> occurs when a group of people leave their homeland and move to many different locations separately.</a:t>
            </a:r>
          </a:p>
          <a:p>
            <a:pPr eaLnBrk="1" hangingPunct="1">
              <a:lnSpc>
                <a:spcPct val="90000"/>
              </a:lnSpc>
              <a:buFont typeface="Wingdings" pitchFamily="2" charset="2"/>
              <a:buChar char="Y"/>
              <a:defRPr/>
            </a:pPr>
            <a:r>
              <a:rPr lang="en-US" sz="2400" dirty="0" smtClean="0">
                <a:solidFill>
                  <a:schemeClr val="tx1"/>
                </a:solidFill>
              </a:rPr>
              <a:t>All of the world’s Jewish </a:t>
            </a:r>
            <a:r>
              <a:rPr lang="en-US" sz="2400" dirty="0" smtClean="0">
                <a:solidFill>
                  <a:schemeClr val="tx1"/>
                </a:solidFill>
              </a:rPr>
              <a:t>				             communities </a:t>
            </a:r>
            <a:r>
              <a:rPr lang="en-US" sz="2400" dirty="0" smtClean="0">
                <a:solidFill>
                  <a:schemeClr val="tx1"/>
                </a:solidFill>
              </a:rPr>
              <a:t>today that do not </a:t>
            </a:r>
            <a:r>
              <a:rPr lang="en-US" sz="2400" dirty="0" smtClean="0">
                <a:solidFill>
                  <a:schemeClr val="tx1"/>
                </a:solidFill>
              </a:rPr>
              <a:t>					     live </a:t>
            </a:r>
            <a:r>
              <a:rPr lang="en-US" sz="2400" dirty="0" smtClean="0">
                <a:solidFill>
                  <a:schemeClr val="tx1"/>
                </a:solidFill>
              </a:rPr>
              <a:t>in present-day Israel are part </a:t>
            </a:r>
            <a:r>
              <a:rPr lang="en-US" sz="2400" dirty="0" smtClean="0">
                <a:solidFill>
                  <a:schemeClr val="tx1"/>
                </a:solidFill>
              </a:rPr>
              <a:t>			                     of </a:t>
            </a:r>
            <a:r>
              <a:rPr lang="en-US" sz="2400" dirty="0" smtClean="0">
                <a:solidFill>
                  <a:schemeClr val="tx1"/>
                </a:solidFill>
              </a:rPr>
              <a:t>the </a:t>
            </a:r>
            <a:r>
              <a:rPr lang="en-US" sz="2400" dirty="0" smtClean="0">
                <a:solidFill>
                  <a:schemeClr val="tx1"/>
                </a:solidFill>
                <a:effectLst>
                  <a:outerShdw blurRad="38100" dist="38100" dir="2700000" algn="tl">
                    <a:srgbClr val="000000">
                      <a:alpha val="43137"/>
                    </a:srgbClr>
                  </a:outerShdw>
                </a:effectLst>
              </a:rPr>
              <a:t>Jewish Diaspora</a:t>
            </a:r>
            <a:r>
              <a:rPr lang="en-US" sz="2400" dirty="0" smtClean="0">
                <a:solidFill>
                  <a:schemeClr val="tx1"/>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slide(fromBottom)">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slide(fromBottom)">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slide(fromBottom)">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slide(fromBottom)">
                                      <p:cBhvr>
                                        <p:cTn id="2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western_wall"/>
          <p:cNvPicPr>
            <a:picLocks noChangeAspect="1" noChangeArrowheads="1"/>
          </p:cNvPicPr>
          <p:nvPr/>
        </p:nvPicPr>
        <p:blipFill>
          <a:blip r:embed="rId2"/>
          <a:srcRect/>
          <a:stretch>
            <a:fillRect/>
          </a:stretch>
        </p:blipFill>
        <p:spPr bwMode="auto">
          <a:xfrm>
            <a:off x="4114800" y="0"/>
            <a:ext cx="5029200" cy="3575050"/>
          </a:xfrm>
          <a:prstGeom prst="rect">
            <a:avLst/>
          </a:prstGeom>
          <a:noFill/>
          <a:ln w="9525">
            <a:noFill/>
            <a:miter lim="800000"/>
            <a:headEnd/>
            <a:tailEnd/>
          </a:ln>
        </p:spPr>
      </p:pic>
      <p:sp>
        <p:nvSpPr>
          <p:cNvPr id="12291" name="Rectangle 3"/>
          <p:cNvSpPr>
            <a:spLocks noGrp="1" noChangeArrowheads="1"/>
          </p:cNvSpPr>
          <p:nvPr>
            <p:ph type="body" idx="1"/>
          </p:nvPr>
        </p:nvSpPr>
        <p:spPr>
          <a:xfrm>
            <a:off x="0" y="-76200"/>
            <a:ext cx="9296400" cy="6553200"/>
          </a:xfrm>
        </p:spPr>
        <p:txBody>
          <a:bodyPr>
            <a:normAutofit fontScale="92500" lnSpcReduction="10000"/>
          </a:bodyPr>
          <a:lstStyle/>
          <a:p>
            <a:pPr eaLnBrk="1" hangingPunct="1">
              <a:lnSpc>
                <a:spcPct val="90000"/>
              </a:lnSpc>
              <a:buFont typeface="Wingdings" pitchFamily="2" charset="2"/>
              <a:buChar char="Y"/>
              <a:defRPr/>
            </a:pPr>
            <a:r>
              <a:rPr lang="en-US" sz="2800" dirty="0" smtClean="0">
                <a:solidFill>
                  <a:schemeClr val="tx1"/>
                </a:solidFill>
              </a:rPr>
              <a:t>A new temple was 					</a:t>
            </a:r>
            <a:r>
              <a:rPr lang="en-US" sz="2800" dirty="0" smtClean="0">
                <a:solidFill>
                  <a:schemeClr val="tx1"/>
                </a:solidFill>
              </a:rPr>
              <a:t>          finished </a:t>
            </a:r>
            <a:r>
              <a:rPr lang="en-US" sz="2800" dirty="0" smtClean="0">
                <a:solidFill>
                  <a:schemeClr val="tx1"/>
                </a:solidFill>
              </a:rPr>
              <a:t>70 years </a:t>
            </a:r>
            <a:r>
              <a:rPr lang="en-US" sz="2800" dirty="0" smtClean="0">
                <a:solidFill>
                  <a:schemeClr val="tx1"/>
                </a:solidFill>
              </a:rPr>
              <a:t>later </a:t>
            </a:r>
            <a:r>
              <a:rPr lang="en-US" sz="2800" dirty="0" smtClean="0">
                <a:solidFill>
                  <a:schemeClr val="tx1"/>
                </a:solidFill>
              </a:rPr>
              <a:t>on </a:t>
            </a:r>
            <a:r>
              <a:rPr lang="en-US" sz="2800" dirty="0" smtClean="0">
                <a:solidFill>
                  <a:schemeClr val="tx1"/>
                </a:solidFill>
              </a:rPr>
              <a:t>					      the </a:t>
            </a:r>
            <a:r>
              <a:rPr lang="en-US" sz="2800" dirty="0" smtClean="0">
                <a:solidFill>
                  <a:schemeClr val="tx1"/>
                </a:solidFill>
              </a:rPr>
              <a:t>site of </a:t>
            </a:r>
            <a:r>
              <a:rPr lang="en-US" sz="2800" dirty="0" smtClean="0">
                <a:solidFill>
                  <a:schemeClr val="tx1"/>
                </a:solidFill>
              </a:rPr>
              <a:t>the </a:t>
            </a:r>
            <a:r>
              <a:rPr lang="en-US" sz="2800" dirty="0" smtClean="0">
                <a:solidFill>
                  <a:schemeClr val="tx1"/>
                </a:solidFill>
              </a:rPr>
              <a:t>First Temple, </a:t>
            </a:r>
            <a:r>
              <a:rPr lang="en-US" sz="2800" dirty="0" smtClean="0">
                <a:solidFill>
                  <a:schemeClr val="tx1"/>
                </a:solidFill>
              </a:rPr>
              <a:t>					      but </a:t>
            </a:r>
            <a:r>
              <a:rPr lang="en-US" sz="2800" dirty="0" smtClean="0">
                <a:solidFill>
                  <a:schemeClr val="tx1"/>
                </a:solidFill>
              </a:rPr>
              <a:t>	</a:t>
            </a:r>
            <a:r>
              <a:rPr lang="en-US" sz="2800" dirty="0" smtClean="0">
                <a:solidFill>
                  <a:schemeClr val="tx1"/>
                </a:solidFill>
              </a:rPr>
              <a:t>was </a:t>
            </a:r>
            <a:r>
              <a:rPr lang="en-US" sz="2800" dirty="0" smtClean="0">
                <a:solidFill>
                  <a:schemeClr val="tx1"/>
                </a:solidFill>
              </a:rPr>
              <a:t>badly plundered 					</a:t>
            </a:r>
            <a:r>
              <a:rPr lang="en-US" sz="2800" dirty="0" smtClean="0">
                <a:solidFill>
                  <a:schemeClr val="tx1"/>
                </a:solidFill>
              </a:rPr>
              <a:t>        by </a:t>
            </a:r>
            <a:r>
              <a:rPr lang="en-US" sz="2800" dirty="0" smtClean="0">
                <a:solidFill>
                  <a:schemeClr val="tx1"/>
                </a:solidFill>
              </a:rPr>
              <a:t>invading Romans 					</a:t>
            </a:r>
            <a:r>
              <a:rPr lang="en-US" sz="2800" dirty="0" smtClean="0">
                <a:solidFill>
                  <a:schemeClr val="tx1"/>
                </a:solidFill>
              </a:rPr>
              <a:t>	 about </a:t>
            </a:r>
            <a:r>
              <a:rPr lang="en-US" sz="2800" dirty="0" smtClean="0">
                <a:solidFill>
                  <a:schemeClr val="tx1"/>
                </a:solidFill>
              </a:rPr>
              <a:t>54 BCE.</a:t>
            </a:r>
          </a:p>
          <a:p>
            <a:pPr eaLnBrk="1" hangingPunct="1">
              <a:lnSpc>
                <a:spcPct val="90000"/>
              </a:lnSpc>
              <a:buFont typeface="Wingdings" pitchFamily="2" charset="2"/>
              <a:buChar char="Y"/>
              <a:defRPr/>
            </a:pPr>
            <a:r>
              <a:rPr lang="en-US" sz="2800" dirty="0" smtClean="0">
                <a:solidFill>
                  <a:schemeClr val="accent4">
                    <a:lumMod val="75000"/>
                  </a:schemeClr>
                </a:solidFill>
                <a:effectLst>
                  <a:outerShdw blurRad="38100" dist="38100" dir="2700000" algn="tl">
                    <a:srgbClr val="000000">
                      <a:alpha val="43137"/>
                    </a:srgbClr>
                  </a:outerShdw>
                </a:effectLst>
              </a:rPr>
              <a:t>King Herod</a:t>
            </a:r>
            <a:r>
              <a:rPr lang="en-US" sz="2800" dirty="0" smtClean="0"/>
              <a:t>, </a:t>
            </a:r>
            <a:r>
              <a:rPr lang="en-US" sz="2800" dirty="0" smtClean="0">
                <a:solidFill>
                  <a:schemeClr val="tx1"/>
                </a:solidFill>
              </a:rPr>
              <a:t>a Jew, ruled 					</a:t>
            </a:r>
            <a:r>
              <a:rPr lang="en-US" sz="2800" dirty="0" smtClean="0">
                <a:solidFill>
                  <a:schemeClr val="tx1"/>
                </a:solidFill>
              </a:rPr>
              <a:t>  Judea </a:t>
            </a:r>
            <a:r>
              <a:rPr lang="en-US" sz="2800" dirty="0" smtClean="0">
                <a:solidFill>
                  <a:schemeClr val="tx1"/>
                </a:solidFill>
              </a:rPr>
              <a:t>for the Romans.</a:t>
            </a:r>
          </a:p>
          <a:p>
            <a:pPr eaLnBrk="1" hangingPunct="1">
              <a:lnSpc>
                <a:spcPct val="90000"/>
              </a:lnSpc>
              <a:buFont typeface="Wingdings" pitchFamily="2" charset="2"/>
              <a:buChar char="Y"/>
              <a:defRPr/>
            </a:pPr>
            <a:r>
              <a:rPr lang="en-US" sz="2800" dirty="0" smtClean="0">
                <a:solidFill>
                  <a:schemeClr val="tx1"/>
                </a:solidFill>
              </a:rPr>
              <a:t>The second temple was </a:t>
            </a:r>
            <a:r>
              <a:rPr lang="en-US" sz="2800" dirty="0" smtClean="0">
                <a:solidFill>
                  <a:schemeClr val="tx1"/>
                </a:solidFill>
              </a:rPr>
              <a:t>				            rebuilt </a:t>
            </a:r>
            <a:r>
              <a:rPr lang="en-US" sz="2800" dirty="0" smtClean="0">
                <a:solidFill>
                  <a:schemeClr val="tx1"/>
                </a:solidFill>
              </a:rPr>
              <a:t>in 20 BCE.</a:t>
            </a:r>
          </a:p>
          <a:p>
            <a:pPr eaLnBrk="1" hangingPunct="1">
              <a:lnSpc>
                <a:spcPct val="90000"/>
              </a:lnSpc>
              <a:buFont typeface="Wingdings" pitchFamily="2" charset="2"/>
              <a:buChar char="Y"/>
              <a:defRPr/>
            </a:pPr>
            <a:r>
              <a:rPr lang="en-US" sz="2800" dirty="0" smtClean="0">
                <a:solidFill>
                  <a:schemeClr val="tx1"/>
                </a:solidFill>
              </a:rPr>
              <a:t>When the Romans attacked Jerusalem again in 70 CE(AD), they destroyed Herod’s temple.</a:t>
            </a:r>
          </a:p>
          <a:p>
            <a:pPr eaLnBrk="1" hangingPunct="1">
              <a:lnSpc>
                <a:spcPct val="90000"/>
              </a:lnSpc>
              <a:buFont typeface="Wingdings" pitchFamily="2" charset="2"/>
              <a:buChar char="Y"/>
              <a:defRPr/>
            </a:pPr>
            <a:r>
              <a:rPr lang="en-US" sz="2800" dirty="0" smtClean="0">
                <a:solidFill>
                  <a:schemeClr val="tx1"/>
                </a:solidFill>
              </a:rPr>
              <a:t>Today, the single remaining temple wall</a:t>
            </a:r>
            <a:r>
              <a:rPr lang="en-US" sz="2800" dirty="0" smtClean="0"/>
              <a:t>, </a:t>
            </a:r>
            <a:r>
              <a:rPr lang="en-US" sz="2800" dirty="0" smtClean="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the Western Wall</a:t>
            </a:r>
            <a:r>
              <a:rPr lang="en-US" sz="2800" dirty="0" smtClean="0"/>
              <a:t>, </a:t>
            </a:r>
            <a:r>
              <a:rPr lang="en-US" sz="2800" dirty="0" smtClean="0">
                <a:solidFill>
                  <a:schemeClr val="tx1"/>
                </a:solidFill>
              </a:rPr>
              <a:t>is a place of prayer for Jewish pilgrims.</a:t>
            </a:r>
          </a:p>
          <a:p>
            <a:pPr eaLnBrk="1" hangingPunct="1">
              <a:lnSpc>
                <a:spcPct val="90000"/>
              </a:lnSpc>
              <a:buFont typeface="Wingdings" pitchFamily="2" charset="2"/>
              <a:buChar char="Y"/>
              <a:defRPr/>
            </a:pPr>
            <a:r>
              <a:rPr lang="en-US" sz="2800" dirty="0" smtClean="0">
                <a:solidFill>
                  <a:schemeClr val="tx1"/>
                </a:solidFill>
              </a:rPr>
              <a:t>Jews moved away from the land again, until the modern state of Israel was formed in the late 1940s.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randombar(horizont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randombar(horizontal)">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randombar(horizontal)">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randombar(horizontal)">
                                      <p:cBhvr>
                                        <p:cTn id="22" dur="500"/>
                                        <p:tgtEl>
                                          <p:spTgt spid="12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randombar(horizontal)">
                                      <p:cBhvr>
                                        <p:cTn id="27" dur="500"/>
                                        <p:tgtEl>
                                          <p:spTgt spid="12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randombar(horizontal)">
                                      <p:cBhvr>
                                        <p:cTn id="32"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srcRect/>
          <a:stretch>
            <a:fillRect/>
          </a:stretch>
        </p:blipFill>
        <p:spPr bwMode="auto">
          <a:xfrm>
            <a:off x="1219200" y="0"/>
            <a:ext cx="9144000" cy="6858000"/>
          </a:xfrm>
          <a:prstGeom prst="rect">
            <a:avLst/>
          </a:prstGeom>
          <a:noFill/>
          <a:ln w="12700">
            <a:noFill/>
            <a:miter lim="800000"/>
            <a:headEnd type="none" w="sm" len="sm"/>
            <a:tailEnd type="none" w="sm" len="sm"/>
          </a:ln>
        </p:spPr>
      </p:pic>
      <p:sp>
        <p:nvSpPr>
          <p:cNvPr id="13314" name="Rectangle 2"/>
          <p:cNvSpPr>
            <a:spLocks noGrp="1" noChangeArrowheads="1"/>
          </p:cNvSpPr>
          <p:nvPr>
            <p:ph type="title"/>
          </p:nvPr>
        </p:nvSpPr>
        <p:spPr>
          <a:xfrm>
            <a:off x="1731368" y="-381000"/>
            <a:ext cx="5681265" cy="1477962"/>
          </a:xfrm>
        </p:spPr>
        <p:txBody>
          <a:bodyPr/>
          <a:lstStyle/>
          <a:p>
            <a:pPr eaLnBrk="1" hangingPunct="1">
              <a:defRPr/>
            </a:pPr>
            <a:r>
              <a:rPr lang="en-US" dirty="0" smtClean="0"/>
              <a:t>Origins of Christianity</a:t>
            </a:r>
          </a:p>
        </p:txBody>
      </p:sp>
      <p:sp>
        <p:nvSpPr>
          <p:cNvPr id="13315" name="Rectangle 3"/>
          <p:cNvSpPr>
            <a:spLocks noGrp="1" noChangeArrowheads="1"/>
          </p:cNvSpPr>
          <p:nvPr>
            <p:ph type="body" idx="1"/>
          </p:nvPr>
        </p:nvSpPr>
        <p:spPr>
          <a:xfrm>
            <a:off x="0" y="2362200"/>
            <a:ext cx="9144000" cy="3886200"/>
          </a:xfrm>
        </p:spPr>
        <p:txBody>
          <a:bodyPr/>
          <a:lstStyle/>
          <a:p>
            <a:pPr eaLnBrk="1" hangingPunct="1">
              <a:buFont typeface="Wingdings" pitchFamily="2" charset="2"/>
              <a:buChar char=""/>
              <a:defRPr/>
            </a:pPr>
            <a:r>
              <a:rPr lang="en-US" sz="2400" dirty="0" smtClean="0">
                <a:solidFill>
                  <a:schemeClr val="tx1"/>
                </a:solidFill>
              </a:rPr>
              <a:t>In 30 CE, a Jew named </a:t>
            </a:r>
            <a:r>
              <a:rPr lang="en-US" sz="2400" dirty="0" smtClean="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Jesus</a:t>
            </a:r>
            <a:r>
              <a:rPr lang="en-US" sz="2400" dirty="0" smtClean="0"/>
              <a:t> </a:t>
            </a:r>
            <a:r>
              <a:rPr lang="en-US" sz="2400" dirty="0" smtClean="0">
                <a:solidFill>
                  <a:schemeClr val="tx1"/>
                </a:solidFill>
              </a:rPr>
              <a:t>began preaching new ideas about Judaism in Roman-controlled Judea.</a:t>
            </a:r>
          </a:p>
          <a:p>
            <a:pPr eaLnBrk="1" hangingPunct="1">
              <a:buFont typeface="Wingdings" pitchFamily="2" charset="2"/>
              <a:buChar char=""/>
              <a:defRPr/>
            </a:pPr>
            <a:r>
              <a:rPr lang="en-US" sz="2400" dirty="0" smtClean="0">
                <a:solidFill>
                  <a:schemeClr val="tx1"/>
                </a:solidFill>
              </a:rPr>
              <a:t>The later title of Jesus Christ given to Jesus is a reference to the belief by his followers that he is the Jewish messiah.</a:t>
            </a:r>
          </a:p>
          <a:p>
            <a:pPr eaLnBrk="1" hangingPunct="1">
              <a:buFontTx/>
              <a:buNone/>
              <a:defRPr/>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13316"/>
                                        </p:tgtEl>
                                        <p:attrNameLst>
                                          <p:attrName>style.visibility</p:attrName>
                                        </p:attrNameLst>
                                      </p:cBhvr>
                                      <p:to>
                                        <p:strVal val="visible"/>
                                      </p:to>
                                    </p:set>
                                    <p:anim to="" calcmode="lin" valueType="num">
                                      <p:cBhvr>
                                        <p:cTn id="7" dur="1" fill="hold"/>
                                        <p:tgtEl>
                                          <p:spTgt spid="1331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barn(inHorizontal)">
                                      <p:cBhvr>
                                        <p:cTn id="12" dur="500"/>
                                        <p:tgtEl>
                                          <p:spTgt spid="133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barn(inHorizontal)">
                                      <p:cBhvr>
                                        <p:cTn id="17" dur="5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7"/>
          <p:cNvPicPr>
            <a:picLocks noChangeAspect="1" noChangeArrowheads="1"/>
          </p:cNvPicPr>
          <p:nvPr/>
        </p:nvPicPr>
        <p:blipFill>
          <a:blip r:embed="rId2">
            <a:lum bright="-30000"/>
          </a:blip>
          <a:srcRect/>
          <a:stretch>
            <a:fillRect/>
          </a:stretch>
        </p:blipFill>
        <p:spPr bwMode="auto">
          <a:xfrm>
            <a:off x="4498975" y="0"/>
            <a:ext cx="4721225" cy="6858000"/>
          </a:xfrm>
          <a:prstGeom prst="rect">
            <a:avLst/>
          </a:prstGeom>
          <a:noFill/>
          <a:ln w="12700">
            <a:noFill/>
            <a:miter lim="800000"/>
            <a:headEnd type="none" w="sm" len="sm"/>
            <a:tailEnd type="none" w="sm" len="sm"/>
          </a:ln>
        </p:spPr>
      </p:pic>
      <p:sp>
        <p:nvSpPr>
          <p:cNvPr id="14339" name="Rectangle 3"/>
          <p:cNvSpPr>
            <a:spLocks noGrp="1" noChangeArrowheads="1"/>
          </p:cNvSpPr>
          <p:nvPr>
            <p:ph type="body" idx="1"/>
          </p:nvPr>
        </p:nvSpPr>
        <p:spPr>
          <a:xfrm>
            <a:off x="457200" y="152400"/>
            <a:ext cx="8229600" cy="5943600"/>
          </a:xfrm>
        </p:spPr>
        <p:txBody>
          <a:bodyPr>
            <a:normAutofit lnSpcReduction="10000"/>
          </a:bodyPr>
          <a:lstStyle/>
          <a:p>
            <a:pPr eaLnBrk="1" hangingPunct="1">
              <a:lnSpc>
                <a:spcPct val="90000"/>
              </a:lnSpc>
              <a:buFont typeface="Wingdings" pitchFamily="2" charset="2"/>
              <a:buChar char="V"/>
              <a:defRPr/>
            </a:pPr>
            <a:r>
              <a:rPr lang="en-US" sz="2800" dirty="0" smtClean="0">
                <a:solidFill>
                  <a:schemeClr val="tx1"/>
                </a:solidFill>
              </a:rPr>
              <a:t>According to the Christian New Testament, Jesus preached only to his fellow Jews.</a:t>
            </a:r>
          </a:p>
          <a:p>
            <a:pPr eaLnBrk="1" hangingPunct="1">
              <a:lnSpc>
                <a:spcPct val="90000"/>
              </a:lnSpc>
              <a:buFont typeface="Wingdings" pitchFamily="2" charset="2"/>
              <a:buChar char="V"/>
              <a:defRPr/>
            </a:pPr>
            <a:r>
              <a:rPr lang="en-US" sz="2800" dirty="0" smtClean="0">
                <a:solidFill>
                  <a:schemeClr val="tx1"/>
                </a:solidFill>
              </a:rPr>
              <a:t>His idea was that the old laws of Judaism should be replaced by a simpler system based on love of one's fellow human beings.</a:t>
            </a:r>
          </a:p>
          <a:p>
            <a:pPr eaLnBrk="1" hangingPunct="1">
              <a:lnSpc>
                <a:spcPct val="90000"/>
              </a:lnSpc>
              <a:buFont typeface="Wingdings" pitchFamily="2" charset="2"/>
              <a:buChar char="V"/>
              <a:defRPr/>
            </a:pPr>
            <a:r>
              <a:rPr lang="en-US" sz="2800" dirty="0" smtClean="0">
                <a:solidFill>
                  <a:schemeClr val="tx1"/>
                </a:solidFill>
              </a:rPr>
              <a:t>He began to grow popular.</a:t>
            </a:r>
          </a:p>
          <a:p>
            <a:pPr eaLnBrk="1" hangingPunct="1">
              <a:lnSpc>
                <a:spcPct val="90000"/>
              </a:lnSpc>
              <a:buFont typeface="Wingdings" pitchFamily="2" charset="2"/>
              <a:buChar char="V"/>
              <a:defRPr/>
            </a:pPr>
            <a:r>
              <a:rPr lang="en-US" sz="2800" dirty="0" smtClean="0">
                <a:solidFill>
                  <a:schemeClr val="tx1"/>
                </a:solidFill>
              </a:rPr>
              <a:t>Jewish leaders did not want Jesus to threaten their power and asked the Romans to arrest him.</a:t>
            </a:r>
          </a:p>
          <a:p>
            <a:pPr eaLnBrk="1" hangingPunct="1">
              <a:lnSpc>
                <a:spcPct val="90000"/>
              </a:lnSpc>
              <a:buFont typeface="Wingdings" pitchFamily="2" charset="2"/>
              <a:buChar char="V"/>
              <a:defRPr/>
            </a:pPr>
            <a:r>
              <a:rPr lang="en-US" sz="2800" dirty="0" smtClean="0">
                <a:solidFill>
                  <a:schemeClr val="tx1"/>
                </a:solidFill>
              </a:rPr>
              <a:t>The Romans found him guilty of speaking against Jewish laws and sentenced him to death by </a:t>
            </a:r>
            <a:r>
              <a:rPr lang="en-US" sz="2800" dirty="0" smtClean="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crucifixion</a:t>
            </a:r>
            <a:r>
              <a:rPr lang="en-US" sz="2800" dirty="0" smtClean="0"/>
              <a:t>, </a:t>
            </a:r>
            <a:r>
              <a:rPr lang="en-US" sz="2800" dirty="0" smtClean="0">
                <a:solidFill>
                  <a:schemeClr val="tx1"/>
                </a:solidFill>
              </a:rPr>
              <a:t>or being hung on a cross.</a:t>
            </a:r>
          </a:p>
          <a:p>
            <a:pPr eaLnBrk="1" hangingPunct="1">
              <a:lnSpc>
                <a:spcPct val="90000"/>
              </a:lnSpc>
              <a:buFont typeface="Wingdings" pitchFamily="2" charset="2"/>
              <a:buChar char="V"/>
              <a:defRPr/>
            </a:pPr>
            <a:r>
              <a:rPr lang="en-US" sz="2800" dirty="0" smtClean="0">
                <a:solidFill>
                  <a:schemeClr val="tx1"/>
                </a:solidFill>
              </a:rPr>
              <a:t>He died in 33 CE, after preaching for only three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edge">
                                      <p:cBhvr>
                                        <p:cTn id="7" dur="20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edge">
                                      <p:cBhvr>
                                        <p:cTn id="12" dur="20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edge">
                                      <p:cBhvr>
                                        <p:cTn id="17" dur="20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wedge">
                                      <p:cBhvr>
                                        <p:cTn id="22" dur="20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wedge">
                                      <p:cBhvr>
                                        <p:cTn id="27" dur="20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wedge">
                                      <p:cBhvr>
                                        <p:cTn id="32" dur="20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last-supper-in-cols"/>
          <p:cNvPicPr>
            <a:picLocks noChangeAspect="1" noChangeArrowheads="1"/>
          </p:cNvPicPr>
          <p:nvPr/>
        </p:nvPicPr>
        <p:blipFill>
          <a:blip r:embed="rId2">
            <a:lum bright="-36000"/>
          </a:blip>
          <a:srcRect/>
          <a:stretch>
            <a:fillRect/>
          </a:stretch>
        </p:blipFill>
        <p:spPr bwMode="auto">
          <a:xfrm>
            <a:off x="-114300" y="1600200"/>
            <a:ext cx="9372600" cy="5305425"/>
          </a:xfrm>
          <a:prstGeom prst="rect">
            <a:avLst/>
          </a:prstGeom>
          <a:noFill/>
          <a:ln w="9525">
            <a:noFill/>
            <a:miter lim="800000"/>
            <a:headEnd/>
            <a:tailEnd/>
          </a:ln>
        </p:spPr>
      </p:pic>
      <p:sp>
        <p:nvSpPr>
          <p:cNvPr id="17411" name="Rectangle 3"/>
          <p:cNvSpPr>
            <a:spLocks noGrp="1" noChangeArrowheads="1"/>
          </p:cNvSpPr>
          <p:nvPr>
            <p:ph type="body" idx="1"/>
          </p:nvPr>
        </p:nvSpPr>
        <p:spPr>
          <a:xfrm>
            <a:off x="0" y="228600"/>
            <a:ext cx="9144000" cy="5867400"/>
          </a:xfrm>
        </p:spPr>
        <p:txBody>
          <a:bodyPr>
            <a:normAutofit/>
          </a:bodyPr>
          <a:lstStyle/>
          <a:p>
            <a:pPr eaLnBrk="1" hangingPunct="1">
              <a:lnSpc>
                <a:spcPct val="90000"/>
              </a:lnSpc>
              <a:buFont typeface="Wingdings" pitchFamily="2" charset="2"/>
              <a:buChar char="V"/>
              <a:defRPr/>
            </a:pPr>
            <a:r>
              <a:rPr lang="en-US" sz="2800" dirty="0" smtClean="0">
                <a:solidFill>
                  <a:schemeClr val="tx1"/>
                </a:solidFill>
              </a:rPr>
              <a:t>Jesus had 12 close followers, or </a:t>
            </a:r>
            <a:r>
              <a:rPr lang="en-US" sz="2800" dirty="0" smtClean="0">
                <a:solidFill>
                  <a:srgbClr val="FF0000"/>
                </a:solidFill>
                <a:effectLst>
                  <a:outerShdw blurRad="38100" dist="38100" dir="2700000" algn="tl">
                    <a:srgbClr val="000000"/>
                  </a:outerShdw>
                </a:effectLst>
              </a:rPr>
              <a:t>disciples</a:t>
            </a:r>
            <a:r>
              <a:rPr lang="en-US" sz="2800" dirty="0" smtClean="0"/>
              <a:t>.</a:t>
            </a:r>
          </a:p>
          <a:p>
            <a:pPr eaLnBrk="1" hangingPunct="1">
              <a:lnSpc>
                <a:spcPct val="90000"/>
              </a:lnSpc>
              <a:buFont typeface="Wingdings" pitchFamily="2" charset="2"/>
              <a:buChar char="V"/>
              <a:defRPr/>
            </a:pPr>
            <a:r>
              <a:rPr lang="en-US" sz="2800" dirty="0" smtClean="0">
                <a:solidFill>
                  <a:schemeClr val="tx1"/>
                </a:solidFill>
              </a:rPr>
              <a:t>Interestingly, a man who had never met Jesus became the person to spread his message around the world.</a:t>
            </a:r>
          </a:p>
          <a:p>
            <a:pPr eaLnBrk="1" hangingPunct="1">
              <a:lnSpc>
                <a:spcPct val="90000"/>
              </a:lnSpc>
              <a:buFont typeface="Wingdings" pitchFamily="2" charset="2"/>
              <a:buChar char="V"/>
              <a:defRPr/>
            </a:pPr>
            <a:r>
              <a:rPr lang="en-US" sz="2800" dirty="0" smtClean="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Paul of Tarsus</a:t>
            </a:r>
            <a:r>
              <a:rPr lang="en-US" sz="2800" dirty="0" smtClean="0"/>
              <a:t> </a:t>
            </a:r>
            <a:r>
              <a:rPr lang="en-US" sz="2800" dirty="0" smtClean="0">
                <a:solidFill>
                  <a:schemeClr val="tx1"/>
                </a:solidFill>
              </a:rPr>
              <a:t>had a vision of Jesus after the crucifixion that told him to teach Jesus' ideas to non-Jews. Paul traveled to build churches throughout the ancient world in Ephesus, Corinth, Rome, and other cities.</a:t>
            </a:r>
          </a:p>
          <a:p>
            <a:pPr eaLnBrk="1" hangingPunct="1">
              <a:lnSpc>
                <a:spcPct val="90000"/>
              </a:lnSpc>
              <a:buFont typeface="Wingdings" pitchFamily="2" charset="2"/>
              <a:buChar char="V"/>
              <a:defRPr/>
            </a:pPr>
            <a:r>
              <a:rPr lang="en-US" sz="2800" dirty="0" smtClean="0">
                <a:solidFill>
                  <a:schemeClr val="tx1"/>
                </a:solidFill>
              </a:rPr>
              <a:t>The New Testament records Paul’s journeys through a series of letters, or epistles, that he wrote.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down)">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down)">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down)">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wipe(down)">
                                      <p:cBhvr>
                                        <p:cTn id="22"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Ethnic Distribution"/>
          <p:cNvPicPr>
            <a:picLocks noChangeAspect="1" noChangeArrowheads="1"/>
          </p:cNvPicPr>
          <p:nvPr/>
        </p:nvPicPr>
        <p:blipFill>
          <a:blip r:embed="rId2"/>
          <a:srcRect/>
          <a:stretch>
            <a:fillRect/>
          </a:stretch>
        </p:blipFill>
        <p:spPr bwMode="auto">
          <a:xfrm>
            <a:off x="4042717" y="2895600"/>
            <a:ext cx="5101283" cy="3962400"/>
          </a:xfrm>
          <a:prstGeom prst="rect">
            <a:avLst/>
          </a:prstGeom>
          <a:noFill/>
          <a:ln w="9525">
            <a:noFill/>
            <a:miter lim="800000"/>
            <a:headEnd/>
            <a:tailEnd/>
          </a:ln>
        </p:spPr>
      </p:pic>
      <p:sp>
        <p:nvSpPr>
          <p:cNvPr id="2" name="Title 1"/>
          <p:cNvSpPr>
            <a:spLocks noGrp="1"/>
          </p:cNvSpPr>
          <p:nvPr>
            <p:ph type="title"/>
          </p:nvPr>
        </p:nvSpPr>
        <p:spPr>
          <a:xfrm>
            <a:off x="0" y="-381000"/>
            <a:ext cx="9144000" cy="1143000"/>
          </a:xfrm>
        </p:spPr>
        <p:txBody>
          <a:bodyPr/>
          <a:lstStyle/>
          <a:p>
            <a:pPr>
              <a:defRPr/>
            </a:pPr>
            <a:r>
              <a:rPr lang="en-US" sz="2800" b="1" dirty="0" smtClean="0">
                <a:effectLst>
                  <a:outerShdw blurRad="38100" dist="38100" dir="2700000" algn="tl">
                    <a:srgbClr val="000000">
                      <a:alpha val="43137"/>
                    </a:srgbClr>
                  </a:outerShdw>
                </a:effectLst>
                <a:latin typeface="Algerian" pitchFamily="82" charset="0"/>
              </a:rPr>
              <a:t>Ethnic Groups</a:t>
            </a:r>
            <a:endParaRPr lang="en-US" sz="2800" dirty="0">
              <a:effectLst>
                <a:outerShdw blurRad="38100" dist="38100" dir="2700000" algn="tl">
                  <a:srgbClr val="000000">
                    <a:alpha val="43137"/>
                  </a:srgbClr>
                </a:outerShdw>
              </a:effectLst>
              <a:latin typeface="Algerian" pitchFamily="82" charset="0"/>
            </a:endParaRPr>
          </a:p>
        </p:txBody>
      </p:sp>
      <p:sp>
        <p:nvSpPr>
          <p:cNvPr id="30724" name="Content Placeholder 2"/>
          <p:cNvSpPr>
            <a:spLocks noGrp="1"/>
          </p:cNvSpPr>
          <p:nvPr>
            <p:ph idx="1"/>
          </p:nvPr>
        </p:nvSpPr>
        <p:spPr>
          <a:xfrm>
            <a:off x="0" y="1066800"/>
            <a:ext cx="9144000" cy="4495800"/>
          </a:xfrm>
        </p:spPr>
        <p:txBody>
          <a:bodyPr>
            <a:noAutofit/>
          </a:bodyPr>
          <a:lstStyle/>
          <a:p>
            <a:r>
              <a:rPr lang="en-US" sz="2400" dirty="0" smtClean="0">
                <a:latin typeface="Times New Roman" pitchFamily="18" charset="0"/>
                <a:cs typeface="Times New Roman" pitchFamily="18" charset="0"/>
              </a:rPr>
              <a:t>An </a:t>
            </a:r>
            <a:r>
              <a:rPr lang="en-US" sz="2400" dirty="0" smtClean="0">
                <a:solidFill>
                  <a:srgbClr val="FF0000"/>
                </a:solidFill>
                <a:latin typeface="Times New Roman" pitchFamily="18" charset="0"/>
                <a:cs typeface="Times New Roman" pitchFamily="18" charset="0"/>
              </a:rPr>
              <a:t>ethnic group </a:t>
            </a:r>
            <a:r>
              <a:rPr lang="en-US" sz="2400" dirty="0" smtClean="0">
                <a:solidFill>
                  <a:schemeClr val="tx1"/>
                </a:solidFill>
                <a:latin typeface="Times New Roman" pitchFamily="18" charset="0"/>
                <a:cs typeface="Times New Roman" pitchFamily="18" charset="0"/>
              </a:rPr>
              <a:t>is a group of people who share cultural ideas and beliefs that have been a part of their community for generations. </a:t>
            </a:r>
          </a:p>
          <a:p>
            <a:r>
              <a:rPr lang="en-US" sz="2400" dirty="0" smtClean="0">
                <a:solidFill>
                  <a:schemeClr val="tx1"/>
                </a:solidFill>
                <a:latin typeface="Times New Roman" pitchFamily="18" charset="0"/>
                <a:cs typeface="Times New Roman" pitchFamily="18" charset="0"/>
              </a:rPr>
              <a:t>The characteristics they may have in common could included a language, a religion, a shared 					  history, types of foods, </a:t>
            </a:r>
            <a:r>
              <a:rPr lang="en-US" sz="2400" dirty="0" smtClean="0">
                <a:solidFill>
                  <a:schemeClr val="tx1"/>
                </a:solidFill>
                <a:latin typeface="Times New Roman" pitchFamily="18" charset="0"/>
                <a:cs typeface="Times New Roman" pitchFamily="18" charset="0"/>
              </a:rPr>
              <a:t>and </a:t>
            </a:r>
            <a:r>
              <a:rPr lang="en-US" sz="2400" dirty="0" smtClean="0">
                <a:solidFill>
                  <a:schemeClr val="tx1"/>
                </a:solidFill>
                <a:latin typeface="Times New Roman" pitchFamily="18" charset="0"/>
                <a:cs typeface="Times New Roman" pitchFamily="18" charset="0"/>
              </a:rPr>
              <a:t>a </a:t>
            </a:r>
            <a:r>
              <a:rPr lang="en-US" sz="2400" dirty="0" smtClean="0">
                <a:solidFill>
                  <a:schemeClr val="tx1"/>
                </a:solidFill>
                <a:latin typeface="Times New Roman" pitchFamily="18" charset="0"/>
                <a:cs typeface="Times New Roman" pitchFamily="18" charset="0"/>
              </a:rPr>
              <a:t>					      set </a:t>
            </a:r>
            <a:r>
              <a:rPr lang="en-US" sz="2400" dirty="0" smtClean="0">
                <a:solidFill>
                  <a:schemeClr val="tx1"/>
                </a:solidFill>
                <a:latin typeface="Times New Roman" pitchFamily="18" charset="0"/>
                <a:cs typeface="Times New Roman" pitchFamily="18" charset="0"/>
              </a:rPr>
              <a:t>of traditional stories, </a:t>
            </a:r>
            <a:r>
              <a:rPr lang="en-US" sz="2400" dirty="0" smtClean="0">
                <a:solidFill>
                  <a:schemeClr val="bg1"/>
                </a:solidFill>
                <a:latin typeface="Times New Roman" pitchFamily="18" charset="0"/>
                <a:cs typeface="Times New Roman" pitchFamily="18" charset="0"/>
              </a:rPr>
              <a:t>beliefs,</a:t>
            </a:r>
            <a:r>
              <a:rPr lang="en-US" sz="24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or celebrations</a:t>
            </a:r>
            <a:r>
              <a:rPr lang="en-US" sz="2400" dirty="0" smtClean="0">
                <a:solidFill>
                  <a:schemeClr val="tx1"/>
                </a:solidFill>
                <a:latin typeface="Times New Roman" pitchFamily="18" charset="0"/>
                <a:cs typeface="Times New Roman" pitchFamily="18" charset="0"/>
              </a:rPr>
              <a:t>. </a:t>
            </a:r>
          </a:p>
          <a:p>
            <a:r>
              <a:rPr lang="en-US" sz="2400" dirty="0" smtClean="0">
                <a:solidFill>
                  <a:schemeClr val="tx1"/>
                </a:solidFill>
                <a:latin typeface="Times New Roman" pitchFamily="18" charset="0"/>
                <a:cs typeface="Times New Roman" pitchFamily="18" charset="0"/>
              </a:rPr>
              <a:t>These things make </a:t>
            </a:r>
            <a:r>
              <a:rPr lang="en-US" sz="2400" dirty="0" smtClean="0">
                <a:solidFill>
                  <a:schemeClr val="tx1"/>
                </a:solidFill>
                <a:latin typeface="Times New Roman" pitchFamily="18" charset="0"/>
                <a:cs typeface="Times New Roman" pitchFamily="18" charset="0"/>
              </a:rPr>
              <a:t>up </a:t>
            </a:r>
            <a:r>
              <a:rPr lang="en-US" sz="2400" dirty="0" smtClean="0">
                <a:solidFill>
                  <a:schemeClr val="tx1"/>
                </a:solidFill>
                <a:latin typeface="Times New Roman" pitchFamily="18" charset="0"/>
                <a:cs typeface="Times New Roman" pitchFamily="18" charset="0"/>
              </a:rPr>
              <a:t>a comm</a:t>
            </a:r>
            <a:r>
              <a:rPr lang="en-US" sz="2400" dirty="0" smtClean="0">
                <a:solidFill>
                  <a:schemeClr val="bg1"/>
                </a:solidFill>
                <a:latin typeface="Times New Roman" pitchFamily="18" charset="0"/>
                <a:cs typeface="Times New Roman" pitchFamily="18" charset="0"/>
              </a:rPr>
              <a:t>on</a:t>
            </a:r>
            <a:r>
              <a:rPr lang="en-US" sz="24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culture shared </a:t>
            </a:r>
            <a:r>
              <a:rPr lang="en-US" sz="2400" dirty="0" smtClean="0">
                <a:solidFill>
                  <a:schemeClr val="tx1"/>
                </a:solidFill>
                <a:latin typeface="Times New Roman" pitchFamily="18" charset="0"/>
                <a:cs typeface="Times New Roman" pitchFamily="18" charset="0"/>
              </a:rPr>
              <a:t>by those in a 					  particular ethnic group.</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PaulsTravelsMap"/>
          <p:cNvPicPr>
            <a:picLocks noChangeAspect="1" noChangeArrowheads="1" noCrop="1"/>
          </p:cNvPicPr>
          <p:nvPr/>
        </p:nvPicPr>
        <p:blipFill>
          <a:blip r:embed="rId2"/>
          <a:srcRect/>
          <a:stretch>
            <a:fillRect/>
          </a:stretch>
        </p:blipFill>
        <p:spPr bwMode="auto">
          <a:xfrm>
            <a:off x="0" y="298450"/>
            <a:ext cx="9144000" cy="5645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0" y="0"/>
            <a:ext cx="8686800" cy="5867400"/>
          </a:xfrm>
        </p:spPr>
        <p:txBody>
          <a:bodyPr>
            <a:normAutofit/>
          </a:bodyPr>
          <a:lstStyle/>
          <a:p>
            <a:pPr eaLnBrk="1" hangingPunct="1">
              <a:buFont typeface="Wingdings" pitchFamily="2" charset="2"/>
              <a:buChar char="V"/>
            </a:pPr>
            <a:r>
              <a:rPr lang="en-US" sz="2800" dirty="0" smtClean="0"/>
              <a:t>The chapters of Romans, Corinthians, Ephesians, Galatians, and Thessalonians, are all letters written by Paul to the people of the new, non-Jewish churches established in these locations.</a:t>
            </a:r>
          </a:p>
          <a:p>
            <a:pPr eaLnBrk="1" hangingPunct="1">
              <a:buFont typeface="Wingdings" pitchFamily="2" charset="2"/>
              <a:buChar char="V"/>
            </a:pPr>
            <a:r>
              <a:rPr lang="en-US" sz="2800" dirty="0" smtClean="0"/>
              <a:t>Paul taught them how to live their lives in these letters.</a:t>
            </a:r>
          </a:p>
        </p:txBody>
      </p:sp>
      <p:pic>
        <p:nvPicPr>
          <p:cNvPr id="51203" name="Picture 4" descr="PaulsTravelsMap"/>
          <p:cNvPicPr>
            <a:picLocks noChangeAspect="1" noChangeArrowheads="1" noCrop="1"/>
          </p:cNvPicPr>
          <p:nvPr/>
        </p:nvPicPr>
        <p:blipFill>
          <a:blip r:embed="rId2"/>
          <a:srcRect/>
          <a:stretch>
            <a:fillRect/>
          </a:stretch>
        </p:blipFill>
        <p:spPr bwMode="auto">
          <a:xfrm>
            <a:off x="3200400" y="3189288"/>
            <a:ext cx="5943600" cy="3668712"/>
          </a:xfrm>
          <a:prstGeom prst="rect">
            <a:avLst/>
          </a:prstGeom>
          <a:noFill/>
          <a:ln w="9525">
            <a:noFill/>
            <a:miter lim="800000"/>
            <a:headEnd/>
            <a:tailEnd/>
          </a:ln>
        </p:spPr>
      </p:pic>
      <p:sp>
        <p:nvSpPr>
          <p:cNvPr id="18437" name="Line 5"/>
          <p:cNvSpPr>
            <a:spLocks noChangeShapeType="1"/>
          </p:cNvSpPr>
          <p:nvPr/>
        </p:nvSpPr>
        <p:spPr bwMode="auto">
          <a:xfrm flipH="1">
            <a:off x="3352800" y="457200"/>
            <a:ext cx="762000" cy="3962400"/>
          </a:xfrm>
          <a:prstGeom prst="line">
            <a:avLst/>
          </a:prstGeom>
          <a:noFill/>
          <a:ln w="9525">
            <a:solidFill>
              <a:schemeClr val="folHlink"/>
            </a:solidFill>
            <a:round/>
            <a:headEnd/>
            <a:tailEnd type="triangle" w="med" len="med"/>
          </a:ln>
        </p:spPr>
        <p:txBody>
          <a:bodyPr/>
          <a:lstStyle/>
          <a:p>
            <a:endParaRPr lang="en-US"/>
          </a:p>
        </p:txBody>
      </p:sp>
      <p:sp>
        <p:nvSpPr>
          <p:cNvPr id="18438" name="Line 6"/>
          <p:cNvSpPr>
            <a:spLocks noChangeShapeType="1"/>
          </p:cNvSpPr>
          <p:nvPr/>
        </p:nvSpPr>
        <p:spPr bwMode="auto">
          <a:xfrm flipH="1">
            <a:off x="5410200" y="457200"/>
            <a:ext cx="762000" cy="4648200"/>
          </a:xfrm>
          <a:prstGeom prst="line">
            <a:avLst/>
          </a:prstGeom>
          <a:noFill/>
          <a:ln w="9525">
            <a:solidFill>
              <a:srgbClr val="FFFF00"/>
            </a:solidFill>
            <a:round/>
            <a:headEnd/>
            <a:tailEnd type="triangle" w="med" len="med"/>
          </a:ln>
        </p:spPr>
        <p:txBody>
          <a:bodyPr/>
          <a:lstStyle/>
          <a:p>
            <a:endParaRPr lang="en-US"/>
          </a:p>
        </p:txBody>
      </p:sp>
      <p:sp>
        <p:nvSpPr>
          <p:cNvPr id="18439" name="Line 7"/>
          <p:cNvSpPr>
            <a:spLocks noChangeShapeType="1"/>
          </p:cNvSpPr>
          <p:nvPr/>
        </p:nvSpPr>
        <p:spPr bwMode="auto">
          <a:xfrm>
            <a:off x="1371600" y="990600"/>
            <a:ext cx="4953000" cy="3810000"/>
          </a:xfrm>
          <a:prstGeom prst="line">
            <a:avLst/>
          </a:prstGeom>
          <a:noFill/>
          <a:ln w="9525">
            <a:solidFill>
              <a:srgbClr val="000004"/>
            </a:solidFill>
            <a:round/>
            <a:headEnd/>
            <a:tailEnd type="triangle" w="med" len="med"/>
          </a:ln>
        </p:spPr>
        <p:txBody>
          <a:bodyPr/>
          <a:lstStyle/>
          <a:p>
            <a:endParaRPr lang="en-US"/>
          </a:p>
        </p:txBody>
      </p:sp>
      <p:sp>
        <p:nvSpPr>
          <p:cNvPr id="18440" name="Line 8"/>
          <p:cNvSpPr>
            <a:spLocks noChangeShapeType="1"/>
          </p:cNvSpPr>
          <p:nvPr/>
        </p:nvSpPr>
        <p:spPr bwMode="auto">
          <a:xfrm>
            <a:off x="3352800" y="838200"/>
            <a:ext cx="3962400" cy="3276600"/>
          </a:xfrm>
          <a:prstGeom prst="line">
            <a:avLst/>
          </a:prstGeom>
          <a:noFill/>
          <a:ln w="9525">
            <a:solidFill>
              <a:srgbClr val="0000FF"/>
            </a:solidFill>
            <a:round/>
            <a:headEnd/>
            <a:tailEnd type="triangle" w="med" len="med"/>
          </a:ln>
        </p:spPr>
        <p:txBody>
          <a:bodyPr/>
          <a:lstStyle/>
          <a:p>
            <a:endParaRPr lang="en-US"/>
          </a:p>
        </p:txBody>
      </p:sp>
      <p:sp>
        <p:nvSpPr>
          <p:cNvPr id="18441" name="Line 9"/>
          <p:cNvSpPr>
            <a:spLocks noChangeShapeType="1"/>
          </p:cNvSpPr>
          <p:nvPr/>
        </p:nvSpPr>
        <p:spPr bwMode="auto">
          <a:xfrm flipH="1">
            <a:off x="5257800" y="914400"/>
            <a:ext cx="1600200" cy="3505200"/>
          </a:xfrm>
          <a:prstGeom prst="line">
            <a:avLst/>
          </a:prstGeom>
          <a:noFill/>
          <a:ln w="9525">
            <a:solidFill>
              <a:srgbClr val="FF0000"/>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8437"/>
                                        </p:tgtEl>
                                        <p:attrNameLst>
                                          <p:attrName>style.visibility</p:attrName>
                                        </p:attrNameLst>
                                      </p:cBhvr>
                                      <p:to>
                                        <p:strVal val="visible"/>
                                      </p:to>
                                    </p:set>
                                    <p:anim to="" calcmode="lin" valueType="num">
                                      <p:cBhvr>
                                        <p:cTn id="17" dur="1" fill="hold"/>
                                        <p:tgtEl>
                                          <p:spTgt spid="1843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8438"/>
                                        </p:tgtEl>
                                        <p:attrNameLst>
                                          <p:attrName>style.visibility</p:attrName>
                                        </p:attrNameLst>
                                      </p:cBhvr>
                                      <p:to>
                                        <p:strVal val="visible"/>
                                      </p:to>
                                    </p:set>
                                    <p:anim to="" calcmode="lin" valueType="num">
                                      <p:cBhvr>
                                        <p:cTn id="22" dur="1" fill="hold"/>
                                        <p:tgtEl>
                                          <p:spTgt spid="1843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8439"/>
                                        </p:tgtEl>
                                        <p:attrNameLst>
                                          <p:attrName>style.visibility</p:attrName>
                                        </p:attrNameLst>
                                      </p:cBhvr>
                                      <p:to>
                                        <p:strVal val="visible"/>
                                      </p:to>
                                    </p:set>
                                    <p:anim to="" calcmode="lin" valueType="num">
                                      <p:cBhvr>
                                        <p:cTn id="27" dur="1" fill="hold"/>
                                        <p:tgtEl>
                                          <p:spTgt spid="18439"/>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8440"/>
                                        </p:tgtEl>
                                        <p:attrNameLst>
                                          <p:attrName>style.visibility</p:attrName>
                                        </p:attrNameLst>
                                      </p:cBhvr>
                                      <p:to>
                                        <p:strVal val="visible"/>
                                      </p:to>
                                    </p:set>
                                    <p:anim to="" calcmode="lin" valueType="num">
                                      <p:cBhvr>
                                        <p:cTn id="32" dur="1" fill="hold"/>
                                        <p:tgtEl>
                                          <p:spTgt spid="18440"/>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8441"/>
                                        </p:tgtEl>
                                        <p:attrNameLst>
                                          <p:attrName>style.visibility</p:attrName>
                                        </p:attrNameLst>
                                      </p:cBhvr>
                                      <p:to>
                                        <p:strVal val="visible"/>
                                      </p:to>
                                    </p:set>
                                    <p:anim to="" calcmode="lin" valueType="num">
                                      <p:cBhvr>
                                        <p:cTn id="37" dur="1" fill="hold"/>
                                        <p:tgtEl>
                                          <p:spTgt spid="1844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7" grpId="0" animBg="1"/>
      <p:bldP spid="18438" grpId="0" animBg="1"/>
      <p:bldP spid="18439" grpId="0" animBg="1"/>
      <p:bldP spid="18440" grpId="0" animBg="1"/>
      <p:bldP spid="184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177659"/>
          <p:cNvPicPr>
            <a:picLocks noChangeAspect="1" noChangeArrowheads="1"/>
          </p:cNvPicPr>
          <p:nvPr/>
        </p:nvPicPr>
        <p:blipFill>
          <a:blip r:embed="rId2"/>
          <a:srcRect/>
          <a:stretch>
            <a:fillRect/>
          </a:stretch>
        </p:blipFill>
        <p:spPr bwMode="auto">
          <a:xfrm>
            <a:off x="3429000" y="3533775"/>
            <a:ext cx="5715000" cy="3400425"/>
          </a:xfrm>
          <a:prstGeom prst="rect">
            <a:avLst/>
          </a:prstGeom>
          <a:noFill/>
          <a:ln w="9525">
            <a:noFill/>
            <a:miter lim="800000"/>
            <a:headEnd/>
            <a:tailEnd/>
          </a:ln>
        </p:spPr>
      </p:pic>
      <p:sp>
        <p:nvSpPr>
          <p:cNvPr id="19459" name="Rectangle 3"/>
          <p:cNvSpPr>
            <a:spLocks noGrp="1" noChangeArrowheads="1"/>
          </p:cNvSpPr>
          <p:nvPr>
            <p:ph type="body" idx="1"/>
          </p:nvPr>
        </p:nvSpPr>
        <p:spPr>
          <a:xfrm>
            <a:off x="457200" y="0"/>
            <a:ext cx="8229600" cy="5867400"/>
          </a:xfrm>
        </p:spPr>
        <p:txBody>
          <a:bodyPr>
            <a:normAutofit fontScale="92500" lnSpcReduction="20000"/>
          </a:bodyPr>
          <a:lstStyle/>
          <a:p>
            <a:pPr eaLnBrk="1" hangingPunct="1">
              <a:buFont typeface="Wingdings" pitchFamily="2" charset="2"/>
              <a:buChar char="V"/>
            </a:pPr>
            <a:r>
              <a:rPr lang="en-US" sz="2800" dirty="0" smtClean="0">
                <a:solidFill>
                  <a:schemeClr val="tx1"/>
                </a:solidFill>
              </a:rPr>
              <a:t>By 100 CE, the growth of Christianity was left to a new generation of people who had never known Jesus and who did not know Jewish laws. </a:t>
            </a:r>
          </a:p>
          <a:p>
            <a:pPr eaLnBrk="1" hangingPunct="1">
              <a:buFont typeface="Wingdings" pitchFamily="2" charset="2"/>
              <a:buChar char="V"/>
            </a:pPr>
            <a:r>
              <a:rPr lang="en-US" sz="2800" dirty="0" smtClean="0">
                <a:solidFill>
                  <a:schemeClr val="tx1"/>
                </a:solidFill>
              </a:rPr>
              <a:t>Roman authorities fought the growth of Christianity.</a:t>
            </a:r>
          </a:p>
          <a:p>
            <a:pPr eaLnBrk="1" hangingPunct="1">
              <a:buFont typeface="Wingdings" pitchFamily="2" charset="2"/>
              <a:buChar char="V"/>
            </a:pPr>
            <a:r>
              <a:rPr lang="en-US" sz="2800" dirty="0" smtClean="0">
                <a:solidFill>
                  <a:schemeClr val="tx1"/>
                </a:solidFill>
              </a:rPr>
              <a:t>Christians were often arrested and killed.</a:t>
            </a:r>
          </a:p>
          <a:p>
            <a:pPr eaLnBrk="1" hangingPunct="1">
              <a:buFont typeface="Wingdings" pitchFamily="2" charset="2"/>
              <a:buChar char="V"/>
            </a:pPr>
            <a:r>
              <a:rPr lang="en-US" sz="2800" dirty="0" smtClean="0">
                <a:solidFill>
                  <a:schemeClr val="tx1"/>
                </a:solidFill>
              </a:rPr>
              <a:t>A number of Roman emperors launched bloody campaigns against the new faith.</a:t>
            </a:r>
          </a:p>
          <a:p>
            <a:pPr eaLnBrk="1" hangingPunct="1">
              <a:buFont typeface="Wingdings" pitchFamily="2" charset="2"/>
              <a:buChar char="V"/>
            </a:pPr>
            <a:r>
              <a:rPr lang="en-US" sz="2800" dirty="0" smtClean="0">
                <a:solidFill>
                  <a:schemeClr val="tx1"/>
                </a:solidFill>
              </a:rPr>
              <a:t>Christians were thrown into public arenas to be torn apart by wild animals.</a:t>
            </a:r>
          </a:p>
          <a:p>
            <a:pPr eaLnBrk="1" hangingPunct="1">
              <a:buFont typeface="Wingdings" pitchFamily="2" charset="2"/>
              <a:buChar char="V"/>
            </a:pPr>
            <a:r>
              <a:rPr lang="en-US" sz="2800" dirty="0" smtClean="0">
                <a:solidFill>
                  <a:schemeClr val="tx1"/>
                </a:solidFill>
              </a:rPr>
              <a:t>Nero had some lit on fire to serve as human torches. </a:t>
            </a:r>
          </a:p>
          <a:p>
            <a:pPr eaLnBrk="1" hangingPunct="1">
              <a:buFont typeface="Wingdings" pitchFamily="2" charset="2"/>
              <a:buChar char="V"/>
            </a:pPr>
            <a:r>
              <a:rPr lang="en-US" sz="2800" dirty="0" smtClean="0">
                <a:solidFill>
                  <a:schemeClr val="tx1"/>
                </a:solidFill>
              </a:rPr>
              <a:t>Most Christians practiced their religion in hiding, but their numbers continued to grow and the religion spread.</a:t>
            </a:r>
          </a:p>
          <a:p>
            <a:pPr eaLnBrk="1" hangingPunct="1"/>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2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2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2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2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2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 calcmode="lin" valueType="num">
                                      <p:cBhvr additive="base">
                                        <p:cTn id="37" dur="20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19459">
                                            <p:txEl>
                                              <p:pRg st="6" end="6"/>
                                            </p:txEl>
                                          </p:spTgt>
                                        </p:tgtEl>
                                        <p:attrNameLst>
                                          <p:attrName>style.visibility</p:attrName>
                                        </p:attrNameLst>
                                      </p:cBhvr>
                                      <p:to>
                                        <p:strVal val="visible"/>
                                      </p:to>
                                    </p:set>
                                    <p:anim calcmode="lin" valueType="num">
                                      <p:cBhvr additive="base">
                                        <p:cTn id="43" dur="20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ConstantineMilvanBridge"/>
          <p:cNvPicPr>
            <a:picLocks noChangeAspect="1" noChangeArrowheads="1"/>
          </p:cNvPicPr>
          <p:nvPr/>
        </p:nvPicPr>
        <p:blipFill>
          <a:blip r:embed="rId2"/>
          <a:srcRect/>
          <a:stretch>
            <a:fillRect/>
          </a:stretch>
        </p:blipFill>
        <p:spPr bwMode="auto">
          <a:xfrm>
            <a:off x="4895850" y="2095500"/>
            <a:ext cx="4248150" cy="4762500"/>
          </a:xfrm>
          <a:prstGeom prst="rect">
            <a:avLst/>
          </a:prstGeom>
          <a:noFill/>
          <a:ln w="9525">
            <a:noFill/>
            <a:miter lim="800000"/>
            <a:headEnd/>
            <a:tailEnd/>
          </a:ln>
        </p:spPr>
      </p:pic>
      <p:sp>
        <p:nvSpPr>
          <p:cNvPr id="20483" name="Rectangle 3"/>
          <p:cNvSpPr>
            <a:spLocks noGrp="1" noChangeArrowheads="1"/>
          </p:cNvSpPr>
          <p:nvPr>
            <p:ph type="body" idx="1"/>
          </p:nvPr>
        </p:nvSpPr>
        <p:spPr>
          <a:xfrm>
            <a:off x="0" y="0"/>
            <a:ext cx="9144000" cy="5867400"/>
          </a:xfrm>
        </p:spPr>
        <p:txBody>
          <a:bodyPr>
            <a:normAutofit/>
          </a:bodyPr>
          <a:lstStyle/>
          <a:p>
            <a:pPr eaLnBrk="1" hangingPunct="1">
              <a:buFont typeface="Wingdings" pitchFamily="2" charset="2"/>
              <a:buChar char="V"/>
              <a:defRPr/>
            </a:pPr>
            <a:r>
              <a:rPr lang="en-US" sz="2800" dirty="0" smtClean="0">
                <a:solidFill>
                  <a:schemeClr val="tx1"/>
                </a:solidFill>
              </a:rPr>
              <a:t>By the early 4</a:t>
            </a:r>
            <a:r>
              <a:rPr lang="en-US" sz="2800" baseline="30000" dirty="0" smtClean="0">
                <a:solidFill>
                  <a:schemeClr val="tx1"/>
                </a:solidFill>
              </a:rPr>
              <a:t>th</a:t>
            </a:r>
            <a:r>
              <a:rPr lang="en-US" sz="2800" dirty="0" smtClean="0">
                <a:solidFill>
                  <a:schemeClr val="tx1"/>
                </a:solidFill>
              </a:rPr>
              <a:t> century, Christianity may have reached members of the Roman emperor’s family.</a:t>
            </a:r>
          </a:p>
          <a:p>
            <a:pPr eaLnBrk="1" hangingPunct="1">
              <a:buFont typeface="Wingdings" pitchFamily="2" charset="2"/>
              <a:buChar char="V"/>
              <a:defRPr/>
            </a:pPr>
            <a:r>
              <a:rPr lang="en-US" sz="2800" dirty="0" smtClean="0">
                <a:solidFill>
                  <a:schemeClr val="tx1"/>
                </a:solidFill>
              </a:rPr>
              <a:t>The Roman </a:t>
            </a:r>
            <a:r>
              <a:rPr lang="en-US" sz="2800" dirty="0" smtClean="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Emperor Constantine</a:t>
            </a:r>
            <a:r>
              <a:rPr lang="en-US" sz="2800" dirty="0" smtClean="0"/>
              <a:t> </a:t>
            </a:r>
            <a:r>
              <a:rPr lang="en-US" sz="2800" dirty="0" smtClean="0">
                <a:solidFill>
                  <a:schemeClr val="tx1"/>
                </a:solidFill>
              </a:rPr>
              <a:t>was not a Christian, but he had his </a:t>
            </a:r>
            <a:r>
              <a:rPr lang="en-US" sz="2800" dirty="0" smtClean="0">
                <a:solidFill>
                  <a:schemeClr val="tx1"/>
                </a:solidFill>
              </a:rPr>
              <a:t>soldiers </a:t>
            </a:r>
            <a:r>
              <a:rPr lang="en-US" sz="2800" dirty="0" smtClean="0">
                <a:solidFill>
                  <a:schemeClr val="tx1"/>
                </a:solidFill>
              </a:rPr>
              <a:t>fight an 				important battle in 313 					</a:t>
            </a:r>
            <a:r>
              <a:rPr lang="en-US" sz="2800" dirty="0" smtClean="0">
                <a:solidFill>
                  <a:schemeClr val="tx1"/>
                </a:solidFill>
              </a:rPr>
              <a:t> with </a:t>
            </a:r>
            <a:r>
              <a:rPr lang="en-US" sz="2800" dirty="0" smtClean="0">
                <a:solidFill>
                  <a:schemeClr val="tx1"/>
                </a:solidFill>
              </a:rPr>
              <a:t>a Christian symbol </a:t>
            </a:r>
            <a:r>
              <a:rPr lang="en-US" sz="2800" dirty="0" smtClean="0">
                <a:solidFill>
                  <a:schemeClr val="tx1"/>
                </a:solidFill>
              </a:rPr>
              <a:t>on 				            their </a:t>
            </a:r>
            <a:r>
              <a:rPr lang="en-US" sz="2800" dirty="0" smtClean="0">
                <a:solidFill>
                  <a:schemeClr val="tx1"/>
                </a:solidFill>
              </a:rPr>
              <a:t>shields.</a:t>
            </a:r>
          </a:p>
          <a:p>
            <a:pPr eaLnBrk="1" hangingPunct="1">
              <a:buFont typeface="Wingdings" pitchFamily="2" charset="2"/>
              <a:buChar char="V"/>
              <a:defRPr/>
            </a:pPr>
            <a:r>
              <a:rPr lang="en-US" sz="2800" dirty="0" smtClean="0">
                <a:solidFill>
                  <a:schemeClr val="tx1"/>
                </a:solidFill>
              </a:rPr>
              <a:t>His army won the battle.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ssolve">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dissolve">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dissolve">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01maciel"/>
          <p:cNvPicPr>
            <a:picLocks noChangeAspect="1" noChangeArrowheads="1"/>
          </p:cNvPicPr>
          <p:nvPr/>
        </p:nvPicPr>
        <p:blipFill>
          <a:blip r:embed="rId2"/>
          <a:srcRect/>
          <a:stretch>
            <a:fillRect/>
          </a:stretch>
        </p:blipFill>
        <p:spPr bwMode="auto">
          <a:xfrm>
            <a:off x="5257800" y="4467225"/>
            <a:ext cx="3886200" cy="2390775"/>
          </a:xfrm>
          <a:prstGeom prst="rect">
            <a:avLst/>
          </a:prstGeom>
          <a:noFill/>
          <a:ln w="9525">
            <a:noFill/>
            <a:miter lim="800000"/>
            <a:headEnd/>
            <a:tailEnd/>
          </a:ln>
        </p:spPr>
      </p:pic>
      <p:sp>
        <p:nvSpPr>
          <p:cNvPr id="21507" name="Rectangle 3"/>
          <p:cNvSpPr>
            <a:spLocks noGrp="1" noChangeArrowheads="1"/>
          </p:cNvSpPr>
          <p:nvPr>
            <p:ph type="body" idx="1"/>
          </p:nvPr>
        </p:nvSpPr>
        <p:spPr>
          <a:xfrm>
            <a:off x="457200" y="228600"/>
            <a:ext cx="8229600" cy="5867400"/>
          </a:xfrm>
        </p:spPr>
        <p:txBody>
          <a:bodyPr>
            <a:normAutofit lnSpcReduction="10000"/>
          </a:bodyPr>
          <a:lstStyle/>
          <a:p>
            <a:pPr eaLnBrk="1" hangingPunct="1">
              <a:lnSpc>
                <a:spcPct val="80000"/>
              </a:lnSpc>
              <a:buFont typeface="Wingdings" pitchFamily="2" charset="2"/>
              <a:buChar char="V"/>
              <a:defRPr/>
            </a:pPr>
            <a:r>
              <a:rPr lang="en-US" sz="2800" dirty="0" smtClean="0">
                <a:solidFill>
                  <a:schemeClr val="tx1"/>
                </a:solidFill>
              </a:rPr>
              <a:t>In the nearly 300 years since his death, many different ideas had developed about how to follow Jesus.</a:t>
            </a:r>
          </a:p>
          <a:p>
            <a:pPr eaLnBrk="1" hangingPunct="1">
              <a:lnSpc>
                <a:spcPct val="80000"/>
              </a:lnSpc>
              <a:buFont typeface="Wingdings" pitchFamily="2" charset="2"/>
              <a:buChar char="V"/>
              <a:defRPr/>
            </a:pPr>
            <a:r>
              <a:rPr lang="en-US" sz="2800" dirty="0" smtClean="0">
                <a:solidFill>
                  <a:schemeClr val="tx1"/>
                </a:solidFill>
              </a:rPr>
              <a:t>In 325 CE, Constantine called a meeting for all the Christen leaders to meet in </a:t>
            </a:r>
            <a:r>
              <a:rPr lang="en-US" sz="2800" dirty="0" err="1" smtClean="0">
                <a:solidFill>
                  <a:schemeClr val="tx1"/>
                </a:solidFill>
              </a:rPr>
              <a:t>Nicea</a:t>
            </a:r>
            <a:r>
              <a:rPr lang="en-US" sz="2800" dirty="0" smtClean="0">
                <a:solidFill>
                  <a:schemeClr val="tx1"/>
                </a:solidFill>
              </a:rPr>
              <a:t>.</a:t>
            </a:r>
          </a:p>
          <a:p>
            <a:pPr eaLnBrk="1" hangingPunct="1">
              <a:lnSpc>
                <a:spcPct val="80000"/>
              </a:lnSpc>
              <a:buFont typeface="Wingdings" pitchFamily="2" charset="2"/>
              <a:buChar char="V"/>
              <a:defRPr/>
            </a:pPr>
            <a:r>
              <a:rPr lang="en-US" sz="2800" dirty="0" smtClean="0">
                <a:solidFill>
                  <a:schemeClr val="tx1"/>
                </a:solidFill>
              </a:rPr>
              <a:t>About 300 men attended the meeting to discuss how Christianity should be practiced.</a:t>
            </a:r>
          </a:p>
          <a:p>
            <a:pPr eaLnBrk="1" hangingPunct="1">
              <a:lnSpc>
                <a:spcPct val="80000"/>
              </a:lnSpc>
              <a:buFont typeface="Wingdings" pitchFamily="2" charset="2"/>
              <a:buChar char="V"/>
              <a:defRPr/>
            </a:pPr>
            <a:r>
              <a:rPr lang="en-US" sz="2800" dirty="0" smtClean="0">
                <a:solidFill>
                  <a:schemeClr val="tx1"/>
                </a:solidFill>
              </a:rPr>
              <a:t>The council produced the </a:t>
            </a:r>
            <a:r>
              <a:rPr lang="en-US" sz="2800" dirty="0" smtClean="0">
                <a:solidFill>
                  <a:srgbClr val="FF0000"/>
                </a:solidFill>
                <a:effectLst>
                  <a:outerShdw blurRad="38100" dist="38100" dir="2700000" algn="tl">
                    <a:srgbClr val="000000"/>
                  </a:outerShdw>
                </a:effectLst>
              </a:rPr>
              <a:t>Nicene Creed</a:t>
            </a:r>
            <a:r>
              <a:rPr lang="en-US" sz="2800" dirty="0" smtClean="0"/>
              <a:t>, </a:t>
            </a:r>
            <a:r>
              <a:rPr lang="en-US" sz="2800" dirty="0" smtClean="0">
                <a:solidFill>
                  <a:schemeClr val="tx1"/>
                </a:solidFill>
              </a:rPr>
              <a:t>the first attempt at a uniform statement of Christian doctrine found in the current New Testament.</a:t>
            </a:r>
          </a:p>
          <a:p>
            <a:pPr eaLnBrk="1" hangingPunct="1">
              <a:lnSpc>
                <a:spcPct val="80000"/>
              </a:lnSpc>
              <a:buFont typeface="Wingdings" pitchFamily="2" charset="2"/>
              <a:buChar char="V"/>
              <a:defRPr/>
            </a:pPr>
            <a:r>
              <a:rPr lang="en-US" sz="2800" dirty="0" smtClean="0">
                <a:solidFill>
                  <a:schemeClr val="tx1"/>
                </a:solidFill>
              </a:rPr>
              <a:t>When the Christian leaders left this meeting, a new type of Christian church 				had been formed.</a:t>
            </a:r>
          </a:p>
          <a:p>
            <a:pPr eaLnBrk="1" hangingPunct="1">
              <a:lnSpc>
                <a:spcPct val="80000"/>
              </a:lnSpc>
              <a:buFont typeface="Wingdings" pitchFamily="2" charset="2"/>
              <a:buChar char="V"/>
              <a:defRPr/>
            </a:pPr>
            <a:r>
              <a:rPr lang="en-US" sz="2800" dirty="0" smtClean="0">
                <a:solidFill>
                  <a:schemeClr val="tx1"/>
                </a:solidFill>
              </a:rPr>
              <a:t>This new church was said to 				be</a:t>
            </a:r>
            <a:r>
              <a:rPr lang="en-US" sz="2800" dirty="0" smtClean="0"/>
              <a:t> </a:t>
            </a:r>
            <a:r>
              <a:rPr lang="en-US" sz="2800" dirty="0" smtClean="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Catholic</a:t>
            </a:r>
            <a:r>
              <a:rPr lang="en-US" sz="2800" dirty="0" smtClean="0"/>
              <a:t>, </a:t>
            </a:r>
            <a:r>
              <a:rPr lang="en-US" sz="2800" dirty="0" smtClean="0">
                <a:solidFill>
                  <a:schemeClr val="tx1"/>
                </a:solidFill>
              </a:rPr>
              <a:t>which means 			universal.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plus(in)">
                                      <p:cBhvr>
                                        <p:cTn id="7" dur="20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plus(in)">
                                      <p:cBhvr>
                                        <p:cTn id="12" dur="20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plus(in)">
                                      <p:cBhvr>
                                        <p:cTn id="17" dur="20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plus(in)">
                                      <p:cBhvr>
                                        <p:cTn id="22" dur="2000"/>
                                        <p:tgtEl>
                                          <p:spTgt spid="21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plus(in)">
                                      <p:cBhvr>
                                        <p:cTn id="27" dur="2000"/>
                                        <p:tgtEl>
                                          <p:spTgt spid="215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plus(in)">
                                      <p:cBhvr>
                                        <p:cTn id="32" dur="20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7" descr="petrus-venter-baptism"/>
          <p:cNvPicPr>
            <a:picLocks noChangeAspect="1" noChangeArrowheads="1"/>
          </p:cNvPicPr>
          <p:nvPr/>
        </p:nvPicPr>
        <p:blipFill>
          <a:blip r:embed="rId2">
            <a:lum bright="-24000"/>
          </a:blip>
          <a:srcRect/>
          <a:stretch>
            <a:fillRect/>
          </a:stretch>
        </p:blipFill>
        <p:spPr bwMode="auto">
          <a:xfrm>
            <a:off x="5715000" y="3533775"/>
            <a:ext cx="3429000" cy="3324225"/>
          </a:xfrm>
          <a:prstGeom prst="rect">
            <a:avLst/>
          </a:prstGeom>
          <a:noFill/>
          <a:ln w="9525">
            <a:noFill/>
            <a:miter lim="800000"/>
            <a:headEnd/>
            <a:tailEnd/>
          </a:ln>
        </p:spPr>
      </p:pic>
      <p:pic>
        <p:nvPicPr>
          <p:cNvPr id="55299" name="Picture 5" descr="Eucharist%203"/>
          <p:cNvPicPr>
            <a:picLocks noChangeAspect="1" noChangeArrowheads="1"/>
          </p:cNvPicPr>
          <p:nvPr/>
        </p:nvPicPr>
        <p:blipFill>
          <a:blip r:embed="rId3">
            <a:lum bright="-30000"/>
          </a:blip>
          <a:srcRect/>
          <a:stretch>
            <a:fillRect/>
          </a:stretch>
        </p:blipFill>
        <p:spPr bwMode="auto">
          <a:xfrm>
            <a:off x="5741988" y="0"/>
            <a:ext cx="3402012" cy="3733800"/>
          </a:xfrm>
          <a:prstGeom prst="rect">
            <a:avLst/>
          </a:prstGeom>
          <a:noFill/>
          <a:ln w="9525">
            <a:noFill/>
            <a:miter lim="800000"/>
            <a:headEnd/>
            <a:tailEnd/>
          </a:ln>
        </p:spPr>
      </p:pic>
      <p:sp>
        <p:nvSpPr>
          <p:cNvPr id="49155" name="Rectangle 3"/>
          <p:cNvSpPr>
            <a:spLocks noGrp="1" noChangeArrowheads="1"/>
          </p:cNvSpPr>
          <p:nvPr>
            <p:ph type="body" idx="1"/>
          </p:nvPr>
        </p:nvSpPr>
        <p:spPr>
          <a:xfrm>
            <a:off x="457200" y="0"/>
            <a:ext cx="8229600" cy="6096000"/>
          </a:xfrm>
        </p:spPr>
        <p:txBody>
          <a:bodyPr>
            <a:normAutofit lnSpcReduction="10000"/>
          </a:bodyPr>
          <a:lstStyle/>
          <a:p>
            <a:pPr eaLnBrk="1" hangingPunct="1">
              <a:lnSpc>
                <a:spcPct val="80000"/>
              </a:lnSpc>
              <a:buFont typeface="Wingdings" pitchFamily="2" charset="2"/>
              <a:buChar char="V"/>
              <a:defRPr/>
            </a:pPr>
            <a:r>
              <a:rPr lang="en-US" sz="2800" dirty="0" smtClean="0">
                <a:solidFill>
                  <a:schemeClr val="tx1"/>
                </a:solidFill>
              </a:rPr>
              <a:t>Three main divisions of Christianity:</a:t>
            </a:r>
            <a:r>
              <a:rPr lang="en-US" sz="2800" dirty="0" smtClean="0"/>
              <a:t> </a:t>
            </a:r>
            <a:r>
              <a:rPr lang="en-US" sz="2800" dirty="0" smtClean="0">
                <a:solidFill>
                  <a:srgbClr val="FFFF00"/>
                </a:solidFill>
              </a:rPr>
              <a:t>Roman Catholic (headed by a pope in Rome), </a:t>
            </a:r>
            <a:r>
              <a:rPr lang="en-US" sz="2800" dirty="0" smtClean="0">
                <a:solidFill>
                  <a:srgbClr val="FF0000"/>
                </a:solidFill>
              </a:rPr>
              <a:t>Eastern Orthodox</a:t>
            </a:r>
            <a:r>
              <a:rPr lang="en-US" sz="2800" dirty="0" smtClean="0">
                <a:solidFill>
                  <a:srgbClr val="FFFF00"/>
                </a:solidFill>
              </a:rPr>
              <a:t>, and </a:t>
            </a:r>
            <a:r>
              <a:rPr lang="en-US" sz="2800" dirty="0" smtClean="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Protestant</a:t>
            </a:r>
          </a:p>
          <a:p>
            <a:pPr eaLnBrk="1" hangingPunct="1">
              <a:lnSpc>
                <a:spcPct val="80000"/>
              </a:lnSpc>
              <a:buFont typeface="Wingdings" pitchFamily="2" charset="2"/>
              <a:buChar char="V"/>
              <a:defRPr/>
            </a:pPr>
            <a:r>
              <a:rPr lang="en-US" sz="2800" dirty="0" smtClean="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Protestant</a:t>
            </a:r>
            <a:r>
              <a:rPr lang="en-US" sz="2800" dirty="0" smtClean="0"/>
              <a:t> – </a:t>
            </a:r>
            <a:r>
              <a:rPr lang="en-US" sz="2800" dirty="0" smtClean="0">
                <a:solidFill>
                  <a:schemeClr val="tx1"/>
                </a:solidFill>
              </a:rPr>
              <a:t>a Christian that split from the Roman Catholic church in the 16th century</a:t>
            </a:r>
          </a:p>
          <a:p>
            <a:pPr eaLnBrk="1" hangingPunct="1">
              <a:lnSpc>
                <a:spcPct val="80000"/>
              </a:lnSpc>
              <a:buFont typeface="Wingdings" pitchFamily="2" charset="2"/>
              <a:buChar char="V"/>
              <a:defRPr/>
            </a:pPr>
            <a:r>
              <a:rPr lang="en-US" sz="2800" dirty="0" smtClean="0">
                <a:solidFill>
                  <a:srgbClr val="000004"/>
                </a:solidFill>
                <a:effectLst>
                  <a:outerShdw blurRad="38100" dist="38100" dir="2700000" algn="tl">
                    <a:srgbClr val="FFFFFF"/>
                  </a:outerShdw>
                </a:effectLst>
              </a:rPr>
              <a:t>Gospels</a:t>
            </a:r>
            <a:r>
              <a:rPr lang="en-US" sz="2800" dirty="0" smtClean="0"/>
              <a:t> – </a:t>
            </a:r>
            <a:r>
              <a:rPr lang="en-US" sz="2800" dirty="0" smtClean="0">
                <a:solidFill>
                  <a:schemeClr val="tx1"/>
                </a:solidFill>
              </a:rPr>
              <a:t>The first four books of the New Testament containing the life and teachings of Jesus Christ</a:t>
            </a:r>
          </a:p>
          <a:p>
            <a:pPr eaLnBrk="1" hangingPunct="1">
              <a:lnSpc>
                <a:spcPct val="80000"/>
              </a:lnSpc>
              <a:buFont typeface="Wingdings" pitchFamily="2" charset="2"/>
              <a:buChar char="V"/>
              <a:defRPr/>
            </a:pPr>
            <a:r>
              <a:rPr lang="en-US" sz="2800" dirty="0" smtClean="0">
                <a:solidFill>
                  <a:srgbClr val="FF00FF"/>
                </a:solidFill>
                <a:effectLst>
                  <a:outerShdw blurRad="38100" dist="38100" dir="2700000" algn="tl">
                    <a:srgbClr val="000000"/>
                  </a:outerShdw>
                </a:effectLst>
              </a:rPr>
              <a:t>Easter</a:t>
            </a:r>
            <a:r>
              <a:rPr lang="en-US" sz="2800" dirty="0" smtClean="0"/>
              <a:t> – </a:t>
            </a:r>
            <a:r>
              <a:rPr lang="en-US" sz="2800" dirty="0" smtClean="0">
                <a:solidFill>
                  <a:schemeClr val="tx1"/>
                </a:solidFill>
              </a:rPr>
              <a:t>Holiday commemorating the resurrection of Jesus Christ</a:t>
            </a:r>
          </a:p>
          <a:p>
            <a:pPr eaLnBrk="1" hangingPunct="1">
              <a:lnSpc>
                <a:spcPct val="80000"/>
              </a:lnSpc>
              <a:buFont typeface="Wingdings" pitchFamily="2" charset="2"/>
              <a:buChar char="V"/>
              <a:defRPr/>
            </a:pPr>
            <a:r>
              <a:rPr lang="en-US" sz="2800" dirty="0" smtClean="0">
                <a:solidFill>
                  <a:srgbClr val="FF0000"/>
                </a:solidFill>
                <a:effectLst>
                  <a:outerShdw blurRad="38100" dist="38100" dir="2700000" algn="tl">
                    <a:srgbClr val="000000"/>
                  </a:outerShdw>
                </a:effectLst>
              </a:rPr>
              <a:t>Resurrection</a:t>
            </a:r>
            <a:r>
              <a:rPr lang="en-US" sz="2800" dirty="0" smtClean="0"/>
              <a:t> – </a:t>
            </a:r>
            <a:r>
              <a:rPr lang="en-US" sz="2800" dirty="0" smtClean="0">
                <a:solidFill>
                  <a:schemeClr val="tx1"/>
                </a:solidFill>
              </a:rPr>
              <a:t>The rising of Jesus Christ from the dead on the third day after his crucifixion</a:t>
            </a:r>
          </a:p>
          <a:p>
            <a:pPr eaLnBrk="1" hangingPunct="1">
              <a:lnSpc>
                <a:spcPct val="80000"/>
              </a:lnSpc>
              <a:buFont typeface="Wingdings" pitchFamily="2" charset="2"/>
              <a:buChar char="V"/>
              <a:defRPr/>
            </a:pPr>
            <a:r>
              <a:rPr lang="en-US" sz="2800" dirty="0" smtClean="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Eucharist</a:t>
            </a:r>
            <a:r>
              <a:rPr lang="en-US" sz="2800" dirty="0" smtClean="0"/>
              <a:t> – </a:t>
            </a:r>
            <a:r>
              <a:rPr lang="en-US" sz="2800" dirty="0" smtClean="0">
                <a:solidFill>
                  <a:schemeClr val="tx1"/>
                </a:solidFill>
              </a:rPr>
              <a:t>blessed bread and wine shared in Christian worship; also called Holy Communion</a:t>
            </a:r>
          </a:p>
          <a:p>
            <a:pPr eaLnBrk="1" hangingPunct="1">
              <a:lnSpc>
                <a:spcPct val="80000"/>
              </a:lnSpc>
              <a:buFont typeface="Wingdings" pitchFamily="2" charset="2"/>
              <a:buChar char="V"/>
              <a:defRPr/>
            </a:pPr>
            <a:r>
              <a:rPr lang="en-US" sz="2800" dirty="0" smtClean="0">
                <a:solidFill>
                  <a:srgbClr val="000004"/>
                </a:solidFill>
                <a:effectLst>
                  <a:outerShdw blurRad="38100" dist="38100" dir="2700000" algn="tl">
                    <a:srgbClr val="FFFFFF"/>
                  </a:outerShdw>
                </a:effectLst>
              </a:rPr>
              <a:t>Baptism</a:t>
            </a:r>
            <a:r>
              <a:rPr lang="en-US" sz="2800" dirty="0" smtClean="0"/>
              <a:t> – </a:t>
            </a:r>
            <a:r>
              <a:rPr lang="en-US" sz="2800" dirty="0" smtClean="0">
                <a:solidFill>
                  <a:schemeClr val="tx1"/>
                </a:solidFill>
              </a:rPr>
              <a:t>ceremony of initiation into the Christian church, usually with water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strips(downLeft)">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strips(downLeft)">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strips(downLeft)">
                                      <p:cBhvr>
                                        <p:cTn id="17" dur="5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strips(downLeft)">
                                      <p:cBhvr>
                                        <p:cTn id="22" dur="500"/>
                                        <p:tgtEl>
                                          <p:spTgt spid="49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Effect transition="in" filter="strips(downLeft)">
                                      <p:cBhvr>
                                        <p:cTn id="27" dur="500"/>
                                        <p:tgtEl>
                                          <p:spTgt spid="491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49155">
                                            <p:txEl>
                                              <p:pRg st="5" end="5"/>
                                            </p:txEl>
                                          </p:spTgt>
                                        </p:tgtEl>
                                        <p:attrNameLst>
                                          <p:attrName>style.visibility</p:attrName>
                                        </p:attrNameLst>
                                      </p:cBhvr>
                                      <p:to>
                                        <p:strVal val="visible"/>
                                      </p:to>
                                    </p:set>
                                    <p:animEffect transition="in" filter="strips(downLeft)">
                                      <p:cBhvr>
                                        <p:cTn id="32" dur="500"/>
                                        <p:tgtEl>
                                          <p:spTgt spid="491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49155">
                                            <p:txEl>
                                              <p:pRg st="6" end="6"/>
                                            </p:txEl>
                                          </p:spTgt>
                                        </p:tgtEl>
                                        <p:attrNameLst>
                                          <p:attrName>style.visibility</p:attrName>
                                        </p:attrNameLst>
                                      </p:cBhvr>
                                      <p:to>
                                        <p:strVal val="visible"/>
                                      </p:to>
                                    </p:set>
                                    <p:animEffect transition="in" filter="strips(downLeft)">
                                      <p:cBhvr>
                                        <p:cTn id="37" dur="500"/>
                                        <p:tgtEl>
                                          <p:spTgt spid="491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a:srcRect/>
          <a:stretch>
            <a:fillRect/>
          </a:stretch>
        </p:blipFill>
        <p:spPr bwMode="auto">
          <a:xfrm>
            <a:off x="1143000" y="0"/>
            <a:ext cx="6794500" cy="6858000"/>
          </a:xfrm>
          <a:prstGeom prst="rect">
            <a:avLst/>
          </a:prstGeom>
          <a:noFill/>
          <a:ln w="12700">
            <a:noFill/>
            <a:miter lim="800000"/>
            <a:headEnd type="none" w="sm" len="sm"/>
            <a:tailEnd type="none" w="sm" len="sm"/>
          </a:ln>
        </p:spPr>
      </p:pic>
      <p:sp>
        <p:nvSpPr>
          <p:cNvPr id="22530" name="Rectangle 2"/>
          <p:cNvSpPr>
            <a:spLocks noGrp="1" noChangeArrowheads="1"/>
          </p:cNvSpPr>
          <p:nvPr>
            <p:ph type="title"/>
          </p:nvPr>
        </p:nvSpPr>
        <p:spPr>
          <a:xfrm>
            <a:off x="0" y="0"/>
            <a:ext cx="8229600" cy="1143000"/>
          </a:xfrm>
        </p:spPr>
        <p:txBody>
          <a:bodyPr/>
          <a:lstStyle/>
          <a:p>
            <a:pPr eaLnBrk="1" hangingPunct="1">
              <a:defRPr/>
            </a:pPr>
            <a:r>
              <a:rPr lang="en-US" dirty="0" smtClean="0"/>
              <a:t>Origins of Islam</a:t>
            </a:r>
          </a:p>
        </p:txBody>
      </p:sp>
      <p:sp>
        <p:nvSpPr>
          <p:cNvPr id="22531" name="Rectangle 3"/>
          <p:cNvSpPr>
            <a:spLocks noGrp="1" noChangeArrowheads="1"/>
          </p:cNvSpPr>
          <p:nvPr>
            <p:ph type="body" idx="1"/>
          </p:nvPr>
        </p:nvSpPr>
        <p:spPr>
          <a:xfrm>
            <a:off x="0" y="1524000"/>
            <a:ext cx="8229600" cy="4495800"/>
          </a:xfrm>
        </p:spPr>
        <p:txBody>
          <a:bodyPr/>
          <a:lstStyle/>
          <a:p>
            <a:pPr eaLnBrk="1" hangingPunct="1">
              <a:buFont typeface="Wingdings" pitchFamily="2" charset="2"/>
              <a:buChar char="Z"/>
              <a:defRPr/>
            </a:pPr>
            <a:r>
              <a:rPr lang="en-US" sz="2800" dirty="0" smtClean="0">
                <a:solidFill>
                  <a:schemeClr val="tx1"/>
                </a:solidFill>
              </a:rPr>
              <a:t>The Prophet </a:t>
            </a:r>
            <a:r>
              <a:rPr lang="en-US" sz="2800" dirty="0" smtClean="0">
                <a:solidFill>
                  <a:srgbClr val="000004"/>
                </a:solidFill>
                <a:effectLst>
                  <a:outerShdw blurRad="38100" dist="38100" dir="2700000" algn="tl">
                    <a:srgbClr val="FFFFFF"/>
                  </a:outerShdw>
                </a:effectLst>
              </a:rPr>
              <a:t>Muhammad</a:t>
            </a:r>
            <a:r>
              <a:rPr lang="en-US" sz="2800" dirty="0" smtClean="0"/>
              <a:t> </a:t>
            </a:r>
            <a:r>
              <a:rPr lang="en-US" sz="2800" dirty="0" smtClean="0">
                <a:solidFill>
                  <a:schemeClr val="tx1"/>
                </a:solidFill>
              </a:rPr>
              <a:t>was an Arab born in 570 CE, in </a:t>
            </a:r>
            <a:r>
              <a:rPr lang="en-US" sz="2800" dirty="0" smtClean="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Mecca</a:t>
            </a:r>
            <a:r>
              <a:rPr lang="en-US" sz="2800" dirty="0" smtClean="0"/>
              <a:t>, </a:t>
            </a:r>
            <a:r>
              <a:rPr lang="en-US" sz="2800" dirty="0" smtClean="0">
                <a:solidFill>
                  <a:schemeClr val="tx1"/>
                </a:solidFill>
              </a:rPr>
              <a:t>which is in present-day Saudi Arabia. He was a merchant known as “al-</a:t>
            </a:r>
            <a:r>
              <a:rPr lang="en-US" sz="2800" dirty="0" err="1" smtClean="0">
                <a:solidFill>
                  <a:schemeClr val="tx1"/>
                </a:solidFill>
              </a:rPr>
              <a:t>Amin</a:t>
            </a:r>
            <a:r>
              <a:rPr lang="en-US" sz="2800" dirty="0" smtClean="0">
                <a:solidFill>
                  <a:schemeClr val="tx1"/>
                </a:solidFill>
              </a:rPr>
              <a:t>,” the trustworthy one.</a:t>
            </a:r>
          </a:p>
          <a:p>
            <a:pPr eaLnBrk="1" hangingPunct="1">
              <a:buFont typeface="Wingdings" pitchFamily="2" charset="2"/>
              <a:buChar char="Z"/>
              <a:defRPr/>
            </a:pPr>
            <a:r>
              <a:rPr lang="en-US" sz="2800" dirty="0" smtClean="0">
                <a:solidFill>
                  <a:schemeClr val="tx1"/>
                </a:solidFill>
              </a:rPr>
              <a:t>According to Islamic tradition, in 610 CE, while he was praying in a cave, he had a vision of the angle </a:t>
            </a:r>
            <a:r>
              <a:rPr lang="en-US" sz="2800" dirty="0" smtClean="0">
                <a:solidFill>
                  <a:srgbClr val="FF0000"/>
                </a:solidFill>
                <a:effectLst>
                  <a:outerShdw blurRad="38100" dist="38100" dir="2700000" algn="tl">
                    <a:srgbClr val="000000"/>
                  </a:outerShdw>
                </a:effectLst>
              </a:rPr>
              <a:t>Gabriel</a:t>
            </a:r>
            <a:r>
              <a:rPr lang="en-US" sz="2800" dirty="0" smtClean="0"/>
              <a:t>, </a:t>
            </a:r>
            <a:r>
              <a:rPr lang="en-US" sz="2800" dirty="0" smtClean="0">
                <a:solidFill>
                  <a:schemeClr val="tx1"/>
                </a:solidFill>
              </a:rPr>
              <a:t>a figure in the Hebrew Bible.</a:t>
            </a:r>
          </a:p>
          <a:p>
            <a:pPr eaLnBrk="1" hangingPunct="1">
              <a:buFont typeface="Wingdings" pitchFamily="2" charset="2"/>
              <a:buChar char="Z"/>
              <a:defRPr/>
            </a:pPr>
            <a:r>
              <a:rPr lang="en-US" sz="2800" dirty="0" smtClean="0">
                <a:solidFill>
                  <a:schemeClr val="tx1"/>
                </a:solidFill>
              </a:rPr>
              <a:t>The angle gave him messages from God, called </a:t>
            </a:r>
            <a:r>
              <a:rPr lang="en-US" sz="2800" dirty="0" smtClean="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Allah</a:t>
            </a:r>
            <a:r>
              <a:rPr lang="en-US" sz="2800" dirty="0" smtClean="0"/>
              <a:t> </a:t>
            </a:r>
            <a:r>
              <a:rPr lang="en-US" sz="2800" dirty="0" smtClean="0">
                <a:solidFill>
                  <a:schemeClr val="tx1"/>
                </a:solidFill>
              </a:rPr>
              <a:t>in Arabic.</a:t>
            </a:r>
          </a:p>
          <a:p>
            <a:pPr eaLnBrk="1" hangingPunct="1">
              <a:buFont typeface="Wingdings" pitchFamily="2" charset="2"/>
              <a:buChar char="Z"/>
              <a:defRPr/>
            </a:pPr>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22532"/>
                                        </p:tgtEl>
                                        <p:attrNameLst>
                                          <p:attrName>style.visibility</p:attrName>
                                        </p:attrNameLst>
                                      </p:cBhvr>
                                      <p:to>
                                        <p:strVal val="visible"/>
                                      </p:to>
                                    </p:set>
                                    <p:anim to="" calcmode="lin" valueType="num">
                                      <p:cBhvr>
                                        <p:cTn id="7" dur="1" fill="hold"/>
                                        <p:tgtEl>
                                          <p:spTgt spid="2253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 to="" calcmode="lin" valueType="num">
                                      <p:cBhvr>
                                        <p:cTn id="12" dur="1" fill="hold"/>
                                        <p:tgtEl>
                                          <p:spTgt spid="2253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 to="" calcmode="lin" valueType="num">
                                      <p:cBhvr>
                                        <p:cTn id="17" dur="1" fill="hold"/>
                                        <p:tgtEl>
                                          <p:spTgt spid="22531">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 to="" calcmode="lin" valueType="num">
                                      <p:cBhvr>
                                        <p:cTn id="22" dur="1" fill="hold"/>
                                        <p:tgtEl>
                                          <p:spTgt spid="2253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0" y="228600"/>
            <a:ext cx="9144000" cy="6002338"/>
          </a:xfrm>
          <a:prstGeom prst="rect">
            <a:avLst/>
          </a:prstGeom>
          <a:noFill/>
          <a:ln w="9525">
            <a:noFill/>
            <a:miter lim="800000"/>
            <a:headEnd/>
            <a:tailEnd/>
          </a:ln>
        </p:spPr>
        <p:txBody>
          <a:bodyPr>
            <a:spAutoFit/>
          </a:bodyPr>
          <a:lstStyle/>
          <a:p>
            <a:pPr>
              <a:buFont typeface="Wingdings" pitchFamily="2" charset="2"/>
              <a:buChar char="Z"/>
            </a:pPr>
            <a:r>
              <a:rPr lang="en-US" sz="3200"/>
              <a:t> Muhammad taught that Abraham, Moses, and	Jesus were each prophets, but that Jews 	and Christians had misunderstood their 	teachings.</a:t>
            </a:r>
          </a:p>
          <a:p>
            <a:pPr>
              <a:buFont typeface="Wingdings" pitchFamily="2" charset="2"/>
              <a:buChar char="Z"/>
            </a:pPr>
            <a:r>
              <a:rPr lang="en-US" sz="3200"/>
              <a:t>Many of the poor who heard Muhammad’s 	message accepted it because he called for 	social justice and equality.</a:t>
            </a:r>
          </a:p>
          <a:p>
            <a:pPr>
              <a:buFont typeface="Wingdings" pitchFamily="2" charset="2"/>
              <a:buChar char="Z"/>
            </a:pPr>
            <a:r>
              <a:rPr lang="en-US" sz="3200"/>
              <a:t>A great number of powerful leaders and rich 	merchants, however, rejected 		Muhammad's message.</a:t>
            </a:r>
          </a:p>
          <a:p>
            <a:pPr>
              <a:buFont typeface="Wingdings" pitchFamily="2" charset="2"/>
              <a:buChar char="Z"/>
            </a:pPr>
            <a:r>
              <a:rPr lang="en-US" sz="3200"/>
              <a:t>They saw him has a threat to their 	economic security.</a:t>
            </a:r>
          </a:p>
        </p:txBody>
      </p:sp>
      <p:pic>
        <p:nvPicPr>
          <p:cNvPr id="57347" name="Picture 2" descr="http://www.eretzyisroel.org/~jkatz/koran.gif"/>
          <p:cNvPicPr>
            <a:picLocks noChangeAspect="1" noChangeArrowheads="1"/>
          </p:cNvPicPr>
          <p:nvPr/>
        </p:nvPicPr>
        <p:blipFill>
          <a:blip r:embed="rId2"/>
          <a:srcRect/>
          <a:stretch>
            <a:fillRect/>
          </a:stretch>
        </p:blipFill>
        <p:spPr bwMode="auto">
          <a:xfrm>
            <a:off x="6629400" y="4267200"/>
            <a:ext cx="2276475" cy="22669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wipe(down)">
                                      <p:cBhvr>
                                        <p:cTn id="7" dur="580">
                                          <p:stCondLst>
                                            <p:cond delay="0"/>
                                          </p:stCondLst>
                                        </p:cTn>
                                        <p:tgtEl>
                                          <p:spTgt spid="33794">
                                            <p:txEl>
                                              <p:pRg st="0" end="0"/>
                                            </p:txEl>
                                          </p:spTgt>
                                        </p:tgtEl>
                                      </p:cBhvr>
                                    </p:animEffect>
                                    <p:anim calcmode="lin" valueType="num">
                                      <p:cBhvr>
                                        <p:cTn id="8" dur="1822" tmFilter="0,0; 0.14,0.36; 0.43,0.73; 0.71,0.91; 1.0,1.0">
                                          <p:stCondLst>
                                            <p:cond delay="0"/>
                                          </p:stCondLst>
                                        </p:cTn>
                                        <p:tgtEl>
                                          <p:spTgt spid="3379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379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379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379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379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3794">
                                            <p:txEl>
                                              <p:pRg st="0" end="0"/>
                                            </p:txEl>
                                          </p:spTgt>
                                        </p:tgtEl>
                                      </p:cBhvr>
                                      <p:to x="100000" y="60000"/>
                                    </p:animScale>
                                    <p:animScale>
                                      <p:cBhvr>
                                        <p:cTn id="14" dur="166" decel="50000">
                                          <p:stCondLst>
                                            <p:cond delay="676"/>
                                          </p:stCondLst>
                                        </p:cTn>
                                        <p:tgtEl>
                                          <p:spTgt spid="33794">
                                            <p:txEl>
                                              <p:pRg st="0" end="0"/>
                                            </p:txEl>
                                          </p:spTgt>
                                        </p:tgtEl>
                                      </p:cBhvr>
                                      <p:to x="100000" y="100000"/>
                                    </p:animScale>
                                    <p:animScale>
                                      <p:cBhvr>
                                        <p:cTn id="15" dur="26">
                                          <p:stCondLst>
                                            <p:cond delay="1312"/>
                                          </p:stCondLst>
                                        </p:cTn>
                                        <p:tgtEl>
                                          <p:spTgt spid="33794">
                                            <p:txEl>
                                              <p:pRg st="0" end="0"/>
                                            </p:txEl>
                                          </p:spTgt>
                                        </p:tgtEl>
                                      </p:cBhvr>
                                      <p:to x="100000" y="80000"/>
                                    </p:animScale>
                                    <p:animScale>
                                      <p:cBhvr>
                                        <p:cTn id="16" dur="166" decel="50000">
                                          <p:stCondLst>
                                            <p:cond delay="1338"/>
                                          </p:stCondLst>
                                        </p:cTn>
                                        <p:tgtEl>
                                          <p:spTgt spid="33794">
                                            <p:txEl>
                                              <p:pRg st="0" end="0"/>
                                            </p:txEl>
                                          </p:spTgt>
                                        </p:tgtEl>
                                      </p:cBhvr>
                                      <p:to x="100000" y="100000"/>
                                    </p:animScale>
                                    <p:animScale>
                                      <p:cBhvr>
                                        <p:cTn id="17" dur="26">
                                          <p:stCondLst>
                                            <p:cond delay="1642"/>
                                          </p:stCondLst>
                                        </p:cTn>
                                        <p:tgtEl>
                                          <p:spTgt spid="33794">
                                            <p:txEl>
                                              <p:pRg st="0" end="0"/>
                                            </p:txEl>
                                          </p:spTgt>
                                        </p:tgtEl>
                                      </p:cBhvr>
                                      <p:to x="100000" y="90000"/>
                                    </p:animScale>
                                    <p:animScale>
                                      <p:cBhvr>
                                        <p:cTn id="18" dur="166" decel="50000">
                                          <p:stCondLst>
                                            <p:cond delay="1668"/>
                                          </p:stCondLst>
                                        </p:cTn>
                                        <p:tgtEl>
                                          <p:spTgt spid="33794">
                                            <p:txEl>
                                              <p:pRg st="0" end="0"/>
                                            </p:txEl>
                                          </p:spTgt>
                                        </p:tgtEl>
                                      </p:cBhvr>
                                      <p:to x="100000" y="100000"/>
                                    </p:animScale>
                                    <p:animScale>
                                      <p:cBhvr>
                                        <p:cTn id="19" dur="26">
                                          <p:stCondLst>
                                            <p:cond delay="1808"/>
                                          </p:stCondLst>
                                        </p:cTn>
                                        <p:tgtEl>
                                          <p:spTgt spid="33794">
                                            <p:txEl>
                                              <p:pRg st="0" end="0"/>
                                            </p:txEl>
                                          </p:spTgt>
                                        </p:tgtEl>
                                      </p:cBhvr>
                                      <p:to x="100000" y="95000"/>
                                    </p:animScale>
                                    <p:animScale>
                                      <p:cBhvr>
                                        <p:cTn id="20" dur="166" decel="50000">
                                          <p:stCondLst>
                                            <p:cond delay="1834"/>
                                          </p:stCondLst>
                                        </p:cTn>
                                        <p:tgtEl>
                                          <p:spTgt spid="3379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3794">
                                            <p:txEl>
                                              <p:pRg st="1" end="1"/>
                                            </p:txEl>
                                          </p:spTgt>
                                        </p:tgtEl>
                                        <p:attrNameLst>
                                          <p:attrName>style.visibility</p:attrName>
                                        </p:attrNameLst>
                                      </p:cBhvr>
                                      <p:to>
                                        <p:strVal val="visible"/>
                                      </p:to>
                                    </p:set>
                                    <p:animEffect transition="in" filter="wipe(down)">
                                      <p:cBhvr>
                                        <p:cTn id="25" dur="580">
                                          <p:stCondLst>
                                            <p:cond delay="0"/>
                                          </p:stCondLst>
                                        </p:cTn>
                                        <p:tgtEl>
                                          <p:spTgt spid="33794">
                                            <p:txEl>
                                              <p:pRg st="1" end="1"/>
                                            </p:txEl>
                                          </p:spTgt>
                                        </p:tgtEl>
                                      </p:cBhvr>
                                    </p:animEffect>
                                    <p:anim calcmode="lin" valueType="num">
                                      <p:cBhvr>
                                        <p:cTn id="26" dur="1822" tmFilter="0,0; 0.14,0.36; 0.43,0.73; 0.71,0.91; 1.0,1.0">
                                          <p:stCondLst>
                                            <p:cond delay="0"/>
                                          </p:stCondLst>
                                        </p:cTn>
                                        <p:tgtEl>
                                          <p:spTgt spid="3379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379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379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379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379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3794">
                                            <p:txEl>
                                              <p:pRg st="1" end="1"/>
                                            </p:txEl>
                                          </p:spTgt>
                                        </p:tgtEl>
                                      </p:cBhvr>
                                      <p:to x="100000" y="60000"/>
                                    </p:animScale>
                                    <p:animScale>
                                      <p:cBhvr>
                                        <p:cTn id="32" dur="166" decel="50000">
                                          <p:stCondLst>
                                            <p:cond delay="676"/>
                                          </p:stCondLst>
                                        </p:cTn>
                                        <p:tgtEl>
                                          <p:spTgt spid="33794">
                                            <p:txEl>
                                              <p:pRg st="1" end="1"/>
                                            </p:txEl>
                                          </p:spTgt>
                                        </p:tgtEl>
                                      </p:cBhvr>
                                      <p:to x="100000" y="100000"/>
                                    </p:animScale>
                                    <p:animScale>
                                      <p:cBhvr>
                                        <p:cTn id="33" dur="26">
                                          <p:stCondLst>
                                            <p:cond delay="1312"/>
                                          </p:stCondLst>
                                        </p:cTn>
                                        <p:tgtEl>
                                          <p:spTgt spid="33794">
                                            <p:txEl>
                                              <p:pRg st="1" end="1"/>
                                            </p:txEl>
                                          </p:spTgt>
                                        </p:tgtEl>
                                      </p:cBhvr>
                                      <p:to x="100000" y="80000"/>
                                    </p:animScale>
                                    <p:animScale>
                                      <p:cBhvr>
                                        <p:cTn id="34" dur="166" decel="50000">
                                          <p:stCondLst>
                                            <p:cond delay="1338"/>
                                          </p:stCondLst>
                                        </p:cTn>
                                        <p:tgtEl>
                                          <p:spTgt spid="33794">
                                            <p:txEl>
                                              <p:pRg st="1" end="1"/>
                                            </p:txEl>
                                          </p:spTgt>
                                        </p:tgtEl>
                                      </p:cBhvr>
                                      <p:to x="100000" y="100000"/>
                                    </p:animScale>
                                    <p:animScale>
                                      <p:cBhvr>
                                        <p:cTn id="35" dur="26">
                                          <p:stCondLst>
                                            <p:cond delay="1642"/>
                                          </p:stCondLst>
                                        </p:cTn>
                                        <p:tgtEl>
                                          <p:spTgt spid="33794">
                                            <p:txEl>
                                              <p:pRg st="1" end="1"/>
                                            </p:txEl>
                                          </p:spTgt>
                                        </p:tgtEl>
                                      </p:cBhvr>
                                      <p:to x="100000" y="90000"/>
                                    </p:animScale>
                                    <p:animScale>
                                      <p:cBhvr>
                                        <p:cTn id="36" dur="166" decel="50000">
                                          <p:stCondLst>
                                            <p:cond delay="1668"/>
                                          </p:stCondLst>
                                        </p:cTn>
                                        <p:tgtEl>
                                          <p:spTgt spid="33794">
                                            <p:txEl>
                                              <p:pRg st="1" end="1"/>
                                            </p:txEl>
                                          </p:spTgt>
                                        </p:tgtEl>
                                      </p:cBhvr>
                                      <p:to x="100000" y="100000"/>
                                    </p:animScale>
                                    <p:animScale>
                                      <p:cBhvr>
                                        <p:cTn id="37" dur="26">
                                          <p:stCondLst>
                                            <p:cond delay="1808"/>
                                          </p:stCondLst>
                                        </p:cTn>
                                        <p:tgtEl>
                                          <p:spTgt spid="33794">
                                            <p:txEl>
                                              <p:pRg st="1" end="1"/>
                                            </p:txEl>
                                          </p:spTgt>
                                        </p:tgtEl>
                                      </p:cBhvr>
                                      <p:to x="100000" y="95000"/>
                                    </p:animScale>
                                    <p:animScale>
                                      <p:cBhvr>
                                        <p:cTn id="38" dur="166" decel="50000">
                                          <p:stCondLst>
                                            <p:cond delay="1834"/>
                                          </p:stCondLst>
                                        </p:cTn>
                                        <p:tgtEl>
                                          <p:spTgt spid="3379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3794">
                                            <p:txEl>
                                              <p:pRg st="2" end="2"/>
                                            </p:txEl>
                                          </p:spTgt>
                                        </p:tgtEl>
                                        <p:attrNameLst>
                                          <p:attrName>style.visibility</p:attrName>
                                        </p:attrNameLst>
                                      </p:cBhvr>
                                      <p:to>
                                        <p:strVal val="visible"/>
                                      </p:to>
                                    </p:set>
                                    <p:animEffect transition="in" filter="wipe(down)">
                                      <p:cBhvr>
                                        <p:cTn id="43" dur="580">
                                          <p:stCondLst>
                                            <p:cond delay="0"/>
                                          </p:stCondLst>
                                        </p:cTn>
                                        <p:tgtEl>
                                          <p:spTgt spid="33794">
                                            <p:txEl>
                                              <p:pRg st="2" end="2"/>
                                            </p:txEl>
                                          </p:spTgt>
                                        </p:tgtEl>
                                      </p:cBhvr>
                                    </p:animEffect>
                                    <p:anim calcmode="lin" valueType="num">
                                      <p:cBhvr>
                                        <p:cTn id="44" dur="1822" tmFilter="0,0; 0.14,0.36; 0.43,0.73; 0.71,0.91; 1.0,1.0">
                                          <p:stCondLst>
                                            <p:cond delay="0"/>
                                          </p:stCondLst>
                                        </p:cTn>
                                        <p:tgtEl>
                                          <p:spTgt spid="3379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379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379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379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379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3794">
                                            <p:txEl>
                                              <p:pRg st="2" end="2"/>
                                            </p:txEl>
                                          </p:spTgt>
                                        </p:tgtEl>
                                      </p:cBhvr>
                                      <p:to x="100000" y="60000"/>
                                    </p:animScale>
                                    <p:animScale>
                                      <p:cBhvr>
                                        <p:cTn id="50" dur="166" decel="50000">
                                          <p:stCondLst>
                                            <p:cond delay="676"/>
                                          </p:stCondLst>
                                        </p:cTn>
                                        <p:tgtEl>
                                          <p:spTgt spid="33794">
                                            <p:txEl>
                                              <p:pRg st="2" end="2"/>
                                            </p:txEl>
                                          </p:spTgt>
                                        </p:tgtEl>
                                      </p:cBhvr>
                                      <p:to x="100000" y="100000"/>
                                    </p:animScale>
                                    <p:animScale>
                                      <p:cBhvr>
                                        <p:cTn id="51" dur="26">
                                          <p:stCondLst>
                                            <p:cond delay="1312"/>
                                          </p:stCondLst>
                                        </p:cTn>
                                        <p:tgtEl>
                                          <p:spTgt spid="33794">
                                            <p:txEl>
                                              <p:pRg st="2" end="2"/>
                                            </p:txEl>
                                          </p:spTgt>
                                        </p:tgtEl>
                                      </p:cBhvr>
                                      <p:to x="100000" y="80000"/>
                                    </p:animScale>
                                    <p:animScale>
                                      <p:cBhvr>
                                        <p:cTn id="52" dur="166" decel="50000">
                                          <p:stCondLst>
                                            <p:cond delay="1338"/>
                                          </p:stCondLst>
                                        </p:cTn>
                                        <p:tgtEl>
                                          <p:spTgt spid="33794">
                                            <p:txEl>
                                              <p:pRg st="2" end="2"/>
                                            </p:txEl>
                                          </p:spTgt>
                                        </p:tgtEl>
                                      </p:cBhvr>
                                      <p:to x="100000" y="100000"/>
                                    </p:animScale>
                                    <p:animScale>
                                      <p:cBhvr>
                                        <p:cTn id="53" dur="26">
                                          <p:stCondLst>
                                            <p:cond delay="1642"/>
                                          </p:stCondLst>
                                        </p:cTn>
                                        <p:tgtEl>
                                          <p:spTgt spid="33794">
                                            <p:txEl>
                                              <p:pRg st="2" end="2"/>
                                            </p:txEl>
                                          </p:spTgt>
                                        </p:tgtEl>
                                      </p:cBhvr>
                                      <p:to x="100000" y="90000"/>
                                    </p:animScale>
                                    <p:animScale>
                                      <p:cBhvr>
                                        <p:cTn id="54" dur="166" decel="50000">
                                          <p:stCondLst>
                                            <p:cond delay="1668"/>
                                          </p:stCondLst>
                                        </p:cTn>
                                        <p:tgtEl>
                                          <p:spTgt spid="33794">
                                            <p:txEl>
                                              <p:pRg st="2" end="2"/>
                                            </p:txEl>
                                          </p:spTgt>
                                        </p:tgtEl>
                                      </p:cBhvr>
                                      <p:to x="100000" y="100000"/>
                                    </p:animScale>
                                    <p:animScale>
                                      <p:cBhvr>
                                        <p:cTn id="55" dur="26">
                                          <p:stCondLst>
                                            <p:cond delay="1808"/>
                                          </p:stCondLst>
                                        </p:cTn>
                                        <p:tgtEl>
                                          <p:spTgt spid="33794">
                                            <p:txEl>
                                              <p:pRg st="2" end="2"/>
                                            </p:txEl>
                                          </p:spTgt>
                                        </p:tgtEl>
                                      </p:cBhvr>
                                      <p:to x="100000" y="95000"/>
                                    </p:animScale>
                                    <p:animScale>
                                      <p:cBhvr>
                                        <p:cTn id="56" dur="166" decel="50000">
                                          <p:stCondLst>
                                            <p:cond delay="1834"/>
                                          </p:stCondLst>
                                        </p:cTn>
                                        <p:tgtEl>
                                          <p:spTgt spid="3379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3794">
                                            <p:txEl>
                                              <p:pRg st="3" end="3"/>
                                            </p:txEl>
                                          </p:spTgt>
                                        </p:tgtEl>
                                        <p:attrNameLst>
                                          <p:attrName>style.visibility</p:attrName>
                                        </p:attrNameLst>
                                      </p:cBhvr>
                                      <p:to>
                                        <p:strVal val="visible"/>
                                      </p:to>
                                    </p:set>
                                    <p:animEffect transition="in" filter="wipe(down)">
                                      <p:cBhvr>
                                        <p:cTn id="61" dur="580">
                                          <p:stCondLst>
                                            <p:cond delay="0"/>
                                          </p:stCondLst>
                                        </p:cTn>
                                        <p:tgtEl>
                                          <p:spTgt spid="33794">
                                            <p:txEl>
                                              <p:pRg st="3" end="3"/>
                                            </p:txEl>
                                          </p:spTgt>
                                        </p:tgtEl>
                                      </p:cBhvr>
                                    </p:animEffect>
                                    <p:anim calcmode="lin" valueType="num">
                                      <p:cBhvr>
                                        <p:cTn id="62" dur="1822" tmFilter="0,0; 0.14,0.36; 0.43,0.73; 0.71,0.91; 1.0,1.0">
                                          <p:stCondLst>
                                            <p:cond delay="0"/>
                                          </p:stCondLst>
                                        </p:cTn>
                                        <p:tgtEl>
                                          <p:spTgt spid="3379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379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379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379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379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3794">
                                            <p:txEl>
                                              <p:pRg st="3" end="3"/>
                                            </p:txEl>
                                          </p:spTgt>
                                        </p:tgtEl>
                                      </p:cBhvr>
                                      <p:to x="100000" y="60000"/>
                                    </p:animScale>
                                    <p:animScale>
                                      <p:cBhvr>
                                        <p:cTn id="68" dur="166" decel="50000">
                                          <p:stCondLst>
                                            <p:cond delay="676"/>
                                          </p:stCondLst>
                                        </p:cTn>
                                        <p:tgtEl>
                                          <p:spTgt spid="33794">
                                            <p:txEl>
                                              <p:pRg st="3" end="3"/>
                                            </p:txEl>
                                          </p:spTgt>
                                        </p:tgtEl>
                                      </p:cBhvr>
                                      <p:to x="100000" y="100000"/>
                                    </p:animScale>
                                    <p:animScale>
                                      <p:cBhvr>
                                        <p:cTn id="69" dur="26">
                                          <p:stCondLst>
                                            <p:cond delay="1312"/>
                                          </p:stCondLst>
                                        </p:cTn>
                                        <p:tgtEl>
                                          <p:spTgt spid="33794">
                                            <p:txEl>
                                              <p:pRg st="3" end="3"/>
                                            </p:txEl>
                                          </p:spTgt>
                                        </p:tgtEl>
                                      </p:cBhvr>
                                      <p:to x="100000" y="80000"/>
                                    </p:animScale>
                                    <p:animScale>
                                      <p:cBhvr>
                                        <p:cTn id="70" dur="166" decel="50000">
                                          <p:stCondLst>
                                            <p:cond delay="1338"/>
                                          </p:stCondLst>
                                        </p:cTn>
                                        <p:tgtEl>
                                          <p:spTgt spid="33794">
                                            <p:txEl>
                                              <p:pRg st="3" end="3"/>
                                            </p:txEl>
                                          </p:spTgt>
                                        </p:tgtEl>
                                      </p:cBhvr>
                                      <p:to x="100000" y="100000"/>
                                    </p:animScale>
                                    <p:animScale>
                                      <p:cBhvr>
                                        <p:cTn id="71" dur="26">
                                          <p:stCondLst>
                                            <p:cond delay="1642"/>
                                          </p:stCondLst>
                                        </p:cTn>
                                        <p:tgtEl>
                                          <p:spTgt spid="33794">
                                            <p:txEl>
                                              <p:pRg st="3" end="3"/>
                                            </p:txEl>
                                          </p:spTgt>
                                        </p:tgtEl>
                                      </p:cBhvr>
                                      <p:to x="100000" y="90000"/>
                                    </p:animScale>
                                    <p:animScale>
                                      <p:cBhvr>
                                        <p:cTn id="72" dur="166" decel="50000">
                                          <p:stCondLst>
                                            <p:cond delay="1668"/>
                                          </p:stCondLst>
                                        </p:cTn>
                                        <p:tgtEl>
                                          <p:spTgt spid="33794">
                                            <p:txEl>
                                              <p:pRg st="3" end="3"/>
                                            </p:txEl>
                                          </p:spTgt>
                                        </p:tgtEl>
                                      </p:cBhvr>
                                      <p:to x="100000" y="100000"/>
                                    </p:animScale>
                                    <p:animScale>
                                      <p:cBhvr>
                                        <p:cTn id="73" dur="26">
                                          <p:stCondLst>
                                            <p:cond delay="1808"/>
                                          </p:stCondLst>
                                        </p:cTn>
                                        <p:tgtEl>
                                          <p:spTgt spid="33794">
                                            <p:txEl>
                                              <p:pRg st="3" end="3"/>
                                            </p:txEl>
                                          </p:spTgt>
                                        </p:tgtEl>
                                      </p:cBhvr>
                                      <p:to x="100000" y="95000"/>
                                    </p:animScale>
                                    <p:animScale>
                                      <p:cBhvr>
                                        <p:cTn id="74" dur="166" decel="50000">
                                          <p:stCondLst>
                                            <p:cond delay="1834"/>
                                          </p:stCondLst>
                                        </p:cTn>
                                        <p:tgtEl>
                                          <p:spTgt spid="3379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152400"/>
            <a:ext cx="8229600" cy="5943600"/>
          </a:xfrm>
        </p:spPr>
        <p:txBody>
          <a:bodyPr>
            <a:normAutofit/>
          </a:bodyPr>
          <a:lstStyle/>
          <a:p>
            <a:pPr eaLnBrk="1" hangingPunct="1">
              <a:buFont typeface="Wingdings" pitchFamily="2" charset="2"/>
              <a:buChar char="Z"/>
              <a:defRPr/>
            </a:pPr>
            <a:r>
              <a:rPr lang="en-US" sz="2800" dirty="0" smtClean="0">
                <a:solidFill>
                  <a:schemeClr val="tx1"/>
                </a:solidFill>
              </a:rPr>
              <a:t>Muhammad spread the messages he received from Allah.</a:t>
            </a:r>
          </a:p>
          <a:p>
            <a:pPr eaLnBrk="1" hangingPunct="1">
              <a:buFont typeface="Wingdings" pitchFamily="2" charset="2"/>
              <a:buChar char="Z"/>
              <a:defRPr/>
            </a:pPr>
            <a:r>
              <a:rPr lang="en-US" sz="2800" dirty="0" smtClean="0">
                <a:solidFill>
                  <a:schemeClr val="tx1"/>
                </a:solidFill>
              </a:rPr>
              <a:t>He was forced to flee Mecca for Medina in 622 CE.</a:t>
            </a:r>
          </a:p>
          <a:p>
            <a:pPr eaLnBrk="1" hangingPunct="1">
              <a:buFont typeface="Wingdings" pitchFamily="2" charset="2"/>
              <a:buChar char="Z"/>
              <a:defRPr/>
            </a:pPr>
            <a:r>
              <a:rPr lang="en-US" sz="2800" dirty="0" smtClean="0">
                <a:solidFill>
                  <a:schemeClr val="tx1"/>
                </a:solidFill>
              </a:rPr>
              <a:t>This flight is known as the </a:t>
            </a:r>
            <a:r>
              <a:rPr lang="en-US" sz="2800" dirty="0" err="1" smtClean="0">
                <a:solidFill>
                  <a:schemeClr val="bg2"/>
                </a:solidFill>
                <a:effectLst>
                  <a:outerShdw blurRad="38100" dist="38100" dir="2700000" algn="tl">
                    <a:srgbClr val="000000"/>
                  </a:outerShdw>
                </a:effectLst>
              </a:rPr>
              <a:t>Hijrah</a:t>
            </a:r>
            <a:r>
              <a:rPr lang="en-US" sz="2800" dirty="0" smtClean="0"/>
              <a:t>.</a:t>
            </a:r>
          </a:p>
          <a:p>
            <a:pPr eaLnBrk="1" hangingPunct="1">
              <a:buFont typeface="Wingdings" pitchFamily="2" charset="2"/>
              <a:buChar char="Z"/>
              <a:defRPr/>
            </a:pPr>
            <a:r>
              <a:rPr lang="en-US" sz="2800" dirty="0" smtClean="0"/>
              <a:t>The </a:t>
            </a:r>
            <a:r>
              <a:rPr lang="en-US" sz="2800" dirty="0" smtClean="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Islamic calendar</a:t>
            </a:r>
            <a:r>
              <a:rPr lang="en-US" sz="2800" dirty="0" smtClean="0"/>
              <a:t> </a:t>
            </a:r>
            <a:r>
              <a:rPr lang="en-US" sz="2800" dirty="0" smtClean="0">
                <a:solidFill>
                  <a:schemeClr val="tx1"/>
                </a:solidFill>
              </a:rPr>
              <a:t>begins at this date.</a:t>
            </a:r>
          </a:p>
          <a:p>
            <a:pPr eaLnBrk="1" hangingPunct="1">
              <a:buFont typeface="Wingdings" pitchFamily="2" charset="2"/>
              <a:buChar char="Z"/>
              <a:defRPr/>
            </a:pPr>
            <a:r>
              <a:rPr lang="en-US" sz="2800" dirty="0" smtClean="0">
                <a:solidFill>
                  <a:schemeClr val="tx1"/>
                </a:solidFill>
              </a:rPr>
              <a:t>By the time he died in 632 CE, Islamic control of central Arabia was well underway.</a:t>
            </a:r>
          </a:p>
        </p:txBody>
      </p:sp>
      <p:pic>
        <p:nvPicPr>
          <p:cNvPr id="58371" name="Picture 5" descr="The Arab World in 622CE (click to enlarge)">
            <a:hlinkClick r:id="rId2"/>
          </p:cNvPr>
          <p:cNvPicPr>
            <a:picLocks noChangeAspect="1" noChangeArrowheads="1"/>
          </p:cNvPicPr>
          <p:nvPr/>
        </p:nvPicPr>
        <p:blipFill>
          <a:blip r:embed="rId3"/>
          <a:srcRect/>
          <a:stretch>
            <a:fillRect/>
          </a:stretch>
        </p:blipFill>
        <p:spPr bwMode="auto">
          <a:xfrm>
            <a:off x="0" y="4519613"/>
            <a:ext cx="3962400" cy="2338387"/>
          </a:xfrm>
          <a:prstGeom prst="rect">
            <a:avLst/>
          </a:prstGeom>
          <a:noFill/>
          <a:ln w="9525">
            <a:noFill/>
            <a:miter lim="800000"/>
            <a:headEnd/>
            <a:tailEnd/>
          </a:ln>
        </p:spPr>
      </p:pic>
      <p:pic>
        <p:nvPicPr>
          <p:cNvPr id="58372" name="Picture 7" descr="The Arab World in 632CE (click to enlarge)">
            <a:hlinkClick r:id="rId4"/>
          </p:cNvPr>
          <p:cNvPicPr>
            <a:picLocks noChangeAspect="1" noChangeArrowheads="1"/>
          </p:cNvPicPr>
          <p:nvPr/>
        </p:nvPicPr>
        <p:blipFill>
          <a:blip r:embed="rId5"/>
          <a:srcRect/>
          <a:stretch>
            <a:fillRect/>
          </a:stretch>
        </p:blipFill>
        <p:spPr bwMode="auto">
          <a:xfrm>
            <a:off x="5867400" y="4543425"/>
            <a:ext cx="3276600" cy="23145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to="" calcmode="lin" valueType="num">
                                      <p:cBhvr>
                                        <p:cTn id="7" dur="1" fill="hold"/>
                                        <p:tgtEl>
                                          <p:spTgt spid="2355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 to="" calcmode="lin" valueType="num">
                                      <p:cBhvr>
                                        <p:cTn id="12" dur="1" fill="hold"/>
                                        <p:tgtEl>
                                          <p:spTgt spid="2355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 to="" calcmode="lin" valueType="num">
                                      <p:cBhvr>
                                        <p:cTn id="17" dur="1" fill="hold"/>
                                        <p:tgtEl>
                                          <p:spTgt spid="2355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 to="" calcmode="lin" valueType="num">
                                      <p:cBhvr>
                                        <p:cTn id="22" dur="1" fill="hold"/>
                                        <p:tgtEl>
                                          <p:spTgt spid="2355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 to="" calcmode="lin" valueType="num">
                                      <p:cBhvr>
                                        <p:cTn id="27" dur="1" fill="hold"/>
                                        <p:tgtEl>
                                          <p:spTgt spid="2355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descr="sunni shia muslim map"/>
          <p:cNvPicPr>
            <a:picLocks noChangeAspect="1" noChangeArrowheads="1"/>
          </p:cNvPicPr>
          <p:nvPr/>
        </p:nvPicPr>
        <p:blipFill>
          <a:blip r:embed="rId2"/>
          <a:srcRect/>
          <a:stretch>
            <a:fillRect/>
          </a:stretch>
        </p:blipFill>
        <p:spPr bwMode="auto">
          <a:xfrm>
            <a:off x="4308554" y="3505200"/>
            <a:ext cx="4835445" cy="3352800"/>
          </a:xfrm>
          <a:prstGeom prst="rect">
            <a:avLst/>
          </a:prstGeom>
          <a:noFill/>
          <a:ln w="9525">
            <a:noFill/>
            <a:miter lim="800000"/>
            <a:headEnd/>
            <a:tailEnd/>
          </a:ln>
        </p:spPr>
      </p:pic>
      <p:sp>
        <p:nvSpPr>
          <p:cNvPr id="24579" name="Rectangle 3"/>
          <p:cNvSpPr>
            <a:spLocks noGrp="1" noChangeArrowheads="1"/>
          </p:cNvSpPr>
          <p:nvPr>
            <p:ph type="body" idx="1"/>
          </p:nvPr>
        </p:nvSpPr>
        <p:spPr>
          <a:xfrm>
            <a:off x="0" y="0"/>
            <a:ext cx="9144000" cy="5867400"/>
          </a:xfrm>
        </p:spPr>
        <p:txBody>
          <a:bodyPr>
            <a:noAutofit/>
          </a:bodyPr>
          <a:lstStyle/>
          <a:p>
            <a:pPr eaLnBrk="1" hangingPunct="1">
              <a:lnSpc>
                <a:spcPct val="80000"/>
              </a:lnSpc>
              <a:buFont typeface="Wingdings" pitchFamily="2" charset="2"/>
              <a:buChar char="Z"/>
              <a:defRPr/>
            </a:pPr>
            <a:r>
              <a:rPr lang="en-US" sz="2400" dirty="0" smtClean="0">
                <a:solidFill>
                  <a:schemeClr val="tx1"/>
                </a:solidFill>
              </a:rPr>
              <a:t>Before 700 CE, Muhammad’s followers were fighting over his successor.</a:t>
            </a:r>
          </a:p>
          <a:p>
            <a:pPr eaLnBrk="1" hangingPunct="1">
              <a:lnSpc>
                <a:spcPct val="80000"/>
              </a:lnSpc>
              <a:buFont typeface="Wingdings" pitchFamily="2" charset="2"/>
              <a:buChar char="Z"/>
              <a:defRPr/>
            </a:pPr>
            <a:r>
              <a:rPr lang="en-US" sz="2400" dirty="0" smtClean="0">
                <a:solidFill>
                  <a:schemeClr val="tx1"/>
                </a:solidFill>
              </a:rPr>
              <a:t>The fight split Muslims into the </a:t>
            </a:r>
            <a:r>
              <a:rPr lang="en-US" sz="2400" dirty="0" err="1" smtClean="0">
                <a:solidFill>
                  <a:schemeClr val="tx1"/>
                </a:solidFill>
              </a:rPr>
              <a:t>Shi’a</a:t>
            </a:r>
            <a:r>
              <a:rPr lang="en-US" sz="2400" dirty="0" smtClean="0">
                <a:solidFill>
                  <a:schemeClr val="tx1"/>
                </a:solidFill>
              </a:rPr>
              <a:t> and the Sunni.</a:t>
            </a:r>
          </a:p>
          <a:p>
            <a:pPr eaLnBrk="1" hangingPunct="1">
              <a:lnSpc>
                <a:spcPct val="80000"/>
              </a:lnSpc>
              <a:buFont typeface="Wingdings" pitchFamily="2" charset="2"/>
              <a:buChar char="Z"/>
              <a:defRPr/>
            </a:pPr>
            <a:r>
              <a:rPr lang="en-US" sz="2400" dirty="0" smtClean="0">
                <a:solidFill>
                  <a:schemeClr val="tx1"/>
                </a:solidFill>
              </a:rPr>
              <a:t>The </a:t>
            </a:r>
            <a:r>
              <a:rPr lang="en-US" sz="2400" dirty="0" err="1" smtClean="0">
                <a:solidFill>
                  <a:schemeClr val="tx1"/>
                </a:solidFill>
              </a:rPr>
              <a:t>Shi’a</a:t>
            </a:r>
            <a:r>
              <a:rPr lang="en-US" sz="2400" dirty="0" smtClean="0">
                <a:solidFill>
                  <a:schemeClr val="tx1"/>
                </a:solidFill>
              </a:rPr>
              <a:t> comprise 10% - 15% of Islamic followers today and	 Sunni comprise close to 90%.</a:t>
            </a:r>
          </a:p>
          <a:p>
            <a:pPr eaLnBrk="1" hangingPunct="1">
              <a:lnSpc>
                <a:spcPct val="80000"/>
              </a:lnSpc>
              <a:buFont typeface="Wingdings" pitchFamily="2" charset="2"/>
              <a:buChar char="Z"/>
              <a:defRPr/>
            </a:pPr>
            <a:r>
              <a:rPr lang="en-US" sz="2400" dirty="0" smtClean="0">
                <a:solidFill>
                  <a:srgbClr val="FF0000"/>
                </a:solidFill>
                <a:effectLst>
                  <a:outerShdw blurRad="38100" dist="38100" dir="2700000" algn="tl">
                    <a:srgbClr val="000000"/>
                  </a:outerShdw>
                </a:effectLst>
              </a:rPr>
              <a:t>Sunni</a:t>
            </a:r>
            <a:r>
              <a:rPr lang="en-US" sz="2400" dirty="0" smtClean="0"/>
              <a:t> – </a:t>
            </a:r>
            <a:r>
              <a:rPr lang="en-US" sz="2400" dirty="0" smtClean="0">
                <a:solidFill>
                  <a:schemeClr val="tx1"/>
                </a:solidFill>
              </a:rPr>
              <a:t>Orthodox Muslim who accepts the traditional teachings	of the Koran and the authority of the descendants of 	Caliph Ali. </a:t>
            </a:r>
          </a:p>
          <a:p>
            <a:pPr eaLnBrk="1" hangingPunct="1">
              <a:lnSpc>
                <a:spcPct val="80000"/>
              </a:lnSpc>
              <a:buFont typeface="Wingdings" pitchFamily="2" charset="2"/>
              <a:buChar char="Z"/>
              <a:defRPr/>
            </a:pPr>
            <a:r>
              <a:rPr lang="en-US" sz="2400" dirty="0" smtClean="0">
                <a:solidFill>
                  <a:schemeClr val="tx1"/>
                </a:solidFill>
              </a:rPr>
              <a:t>They believe that the </a:t>
            </a:r>
            <a:r>
              <a:rPr lang="en-US" sz="2400" dirty="0" smtClean="0">
                <a:solidFill>
                  <a:srgbClr val="FFC000"/>
                </a:solidFill>
                <a:effectLst>
                  <a:outerShdw blurRad="38100" dist="38100" dir="2700000" algn="tl">
                    <a:srgbClr val="000000">
                      <a:alpha val="43137"/>
                    </a:srgbClr>
                  </a:outerShdw>
                </a:effectLst>
              </a:rPr>
              <a:t>Caliph</a:t>
            </a:r>
            <a:r>
              <a:rPr lang="en-US" sz="2400" dirty="0" smtClean="0"/>
              <a:t> </a:t>
            </a:r>
            <a:r>
              <a:rPr lang="en-US" sz="2400" dirty="0" smtClean="0">
                <a:solidFill>
                  <a:schemeClr val="tx1"/>
                </a:solidFill>
              </a:rPr>
              <a:t>(leader of Islam) </a:t>
            </a:r>
            <a:r>
              <a:rPr lang="en-US" sz="2400" b="1" u="sng" dirty="0" smtClean="0">
                <a:solidFill>
                  <a:schemeClr val="tx1"/>
                </a:solidFill>
                <a:effectLst>
                  <a:outerShdw blurRad="38100" dist="38100" dir="2700000" algn="tl">
                    <a:srgbClr val="000000">
                      <a:alpha val="43137"/>
                    </a:srgbClr>
                  </a:outerShdw>
                </a:effectLst>
              </a:rPr>
              <a:t>does not </a:t>
            </a:r>
            <a:r>
              <a:rPr lang="en-US" sz="2400" dirty="0" smtClean="0">
                <a:solidFill>
                  <a:schemeClr val="tx1"/>
                </a:solidFill>
              </a:rPr>
              <a:t>have to 	be a blood relative 							of Muhammad.</a:t>
            </a:r>
          </a:p>
          <a:p>
            <a:pPr eaLnBrk="1" hangingPunct="1">
              <a:lnSpc>
                <a:spcPct val="80000"/>
              </a:lnSpc>
              <a:buFont typeface="Wingdings" pitchFamily="2" charset="2"/>
              <a:buChar char="Z"/>
              <a:defRPr/>
            </a:pPr>
            <a:r>
              <a:rPr lang="en-US" sz="2400" dirty="0" err="1" smtClean="0">
                <a:solidFill>
                  <a:srgbClr val="7030A0"/>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Shi’a</a:t>
            </a:r>
            <a:r>
              <a:rPr lang="en-US" sz="2400" dirty="0" smtClean="0"/>
              <a:t> </a:t>
            </a:r>
            <a:r>
              <a:rPr lang="en-US" sz="2400" dirty="0" smtClean="0">
                <a:solidFill>
                  <a:schemeClr val="tx1"/>
                </a:solidFill>
              </a:rPr>
              <a:t>(Shiite) – A 	Muslim 					</a:t>
            </a:r>
            <a:r>
              <a:rPr lang="en-US" sz="2400" dirty="0" smtClean="0">
                <a:solidFill>
                  <a:schemeClr val="tx1"/>
                </a:solidFill>
              </a:rPr>
              <a:t>   who </a:t>
            </a:r>
            <a:r>
              <a:rPr lang="en-US" sz="2400" dirty="0" smtClean="0">
                <a:solidFill>
                  <a:schemeClr val="tx1"/>
                </a:solidFill>
              </a:rPr>
              <a:t>rejects the </a:t>
            </a:r>
            <a:r>
              <a:rPr lang="en-US" sz="2400" dirty="0" smtClean="0">
                <a:solidFill>
                  <a:schemeClr val="tx1"/>
                </a:solidFill>
              </a:rPr>
              <a:t>authority </a:t>
            </a:r>
            <a:r>
              <a:rPr lang="en-US" sz="2400" dirty="0" smtClean="0">
                <a:solidFill>
                  <a:schemeClr val="tx1"/>
                </a:solidFill>
              </a:rPr>
              <a:t>of the 				</a:t>
            </a:r>
            <a:r>
              <a:rPr lang="en-US" sz="2400" dirty="0" smtClean="0">
                <a:solidFill>
                  <a:schemeClr val="tx1"/>
                </a:solidFill>
              </a:rPr>
              <a:t>          </a:t>
            </a:r>
            <a:r>
              <a:rPr lang="en-US" sz="2400" dirty="0" smtClean="0">
                <a:solidFill>
                  <a:schemeClr val="tx1"/>
                </a:solidFill>
              </a:rPr>
              <a:t>religious </a:t>
            </a:r>
            <a:r>
              <a:rPr lang="en-US" sz="2400" dirty="0" smtClean="0">
                <a:solidFill>
                  <a:schemeClr val="tx1"/>
                </a:solidFill>
              </a:rPr>
              <a:t>leaders </a:t>
            </a:r>
            <a:r>
              <a:rPr lang="en-US" sz="2400" dirty="0" smtClean="0">
                <a:solidFill>
                  <a:schemeClr val="tx1"/>
                </a:solidFill>
              </a:rPr>
              <a:t>who 					      succeeded Muhammad’s </a:t>
            </a:r>
            <a:r>
              <a:rPr lang="en-US" sz="2400" dirty="0" smtClean="0">
                <a:solidFill>
                  <a:schemeClr val="tx1"/>
                </a:solidFill>
              </a:rPr>
              <a:t>						</a:t>
            </a:r>
            <a:r>
              <a:rPr lang="en-US" sz="2400" dirty="0" smtClean="0">
                <a:solidFill>
                  <a:schemeClr val="tx1"/>
                </a:solidFill>
              </a:rPr>
              <a:t>   son-in-law </a:t>
            </a:r>
            <a:r>
              <a:rPr lang="en-US" sz="2400" dirty="0" smtClean="0">
                <a:solidFill>
                  <a:schemeClr val="tx1"/>
                </a:solidFill>
              </a:rPr>
              <a:t>Ali &amp; the 						Caliph must be a 						blood relative.</a:t>
            </a:r>
          </a:p>
          <a:p>
            <a:pPr eaLnBrk="1" hangingPunct="1">
              <a:lnSpc>
                <a:spcPct val="80000"/>
              </a:lnSpc>
              <a:defRPr/>
            </a:pPr>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to="" calcmode="lin" valueType="num">
                                      <p:cBhvr>
                                        <p:cTn id="7" dur="1" fill="hold"/>
                                        <p:tgtEl>
                                          <p:spTgt spid="2457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 to="" calcmode="lin" valueType="num">
                                      <p:cBhvr>
                                        <p:cTn id="12" dur="1" fill="hold"/>
                                        <p:tgtEl>
                                          <p:spTgt spid="2457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 to="" calcmode="lin" valueType="num">
                                      <p:cBhvr>
                                        <p:cTn id="17" dur="1" fill="hold"/>
                                        <p:tgtEl>
                                          <p:spTgt spid="2457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 to="" calcmode="lin" valueType="num">
                                      <p:cBhvr>
                                        <p:cTn id="22" dur="1" fill="hold"/>
                                        <p:tgtEl>
                                          <p:spTgt spid="24579">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 to="" calcmode="lin" valueType="num">
                                      <p:cBhvr>
                                        <p:cTn id="27" dur="1" fill="hold"/>
                                        <p:tgtEl>
                                          <p:spTgt spid="24579">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 to="" calcmode="lin" valueType="num">
                                      <p:cBhvr>
                                        <p:cTn id="32" dur="1" fill="hold"/>
                                        <p:tgtEl>
                                          <p:spTgt spid="24579">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Major Religions of the Middle East"/>
          <p:cNvPicPr>
            <a:picLocks noChangeAspect="1" noChangeArrowheads="1"/>
          </p:cNvPicPr>
          <p:nvPr/>
        </p:nvPicPr>
        <p:blipFill>
          <a:blip r:embed="rId2"/>
          <a:srcRect/>
          <a:stretch>
            <a:fillRect/>
          </a:stretch>
        </p:blipFill>
        <p:spPr bwMode="auto">
          <a:xfrm>
            <a:off x="4267200" y="0"/>
            <a:ext cx="4876800" cy="3746501"/>
          </a:xfrm>
          <a:prstGeom prst="rect">
            <a:avLst/>
          </a:prstGeom>
          <a:noFill/>
          <a:ln w="9525">
            <a:noFill/>
            <a:miter lim="800000"/>
            <a:headEnd/>
            <a:tailEnd/>
          </a:ln>
        </p:spPr>
      </p:pic>
      <p:sp>
        <p:nvSpPr>
          <p:cNvPr id="2" name="Title 1"/>
          <p:cNvSpPr>
            <a:spLocks noGrp="1"/>
          </p:cNvSpPr>
          <p:nvPr>
            <p:ph type="title"/>
          </p:nvPr>
        </p:nvSpPr>
        <p:spPr>
          <a:xfrm>
            <a:off x="152400" y="-381000"/>
            <a:ext cx="8229600" cy="1143000"/>
          </a:xfrm>
        </p:spPr>
        <p:txBody>
          <a:bodyPr/>
          <a:lstStyle/>
          <a:p>
            <a:pPr algn="l">
              <a:defRPr/>
            </a:pPr>
            <a:r>
              <a:rPr lang="en-US" dirty="0" smtClean="0">
                <a:latin typeface="Algerian" pitchFamily="82" charset="0"/>
              </a:rPr>
              <a:t>Religion</a:t>
            </a:r>
            <a:endParaRPr lang="en-US" dirty="0">
              <a:latin typeface="Algerian" pitchFamily="82" charset="0"/>
            </a:endParaRPr>
          </a:p>
        </p:txBody>
      </p:sp>
      <p:sp>
        <p:nvSpPr>
          <p:cNvPr id="31748" name="Content Placeholder 2"/>
          <p:cNvSpPr>
            <a:spLocks noGrp="1"/>
          </p:cNvSpPr>
          <p:nvPr>
            <p:ph idx="1"/>
          </p:nvPr>
        </p:nvSpPr>
        <p:spPr>
          <a:xfrm>
            <a:off x="0" y="685800"/>
            <a:ext cx="9144000" cy="4495800"/>
          </a:xfrm>
        </p:spPr>
        <p:txBody>
          <a:bodyPr>
            <a:noAutofit/>
          </a:bodyPr>
          <a:lstStyle/>
          <a:p>
            <a:r>
              <a:rPr lang="en-US" sz="2400" dirty="0" smtClean="0"/>
              <a:t>A </a:t>
            </a:r>
            <a:r>
              <a:rPr lang="en-US" sz="2400" dirty="0" smtClean="0">
                <a:solidFill>
                  <a:srgbClr val="FF0000"/>
                </a:solidFill>
              </a:rPr>
              <a:t>religious group </a:t>
            </a:r>
            <a:r>
              <a:rPr lang="en-US" sz="2400" dirty="0" smtClean="0">
                <a:solidFill>
                  <a:schemeClr val="tx1"/>
                </a:solidFill>
              </a:rPr>
              <a:t>shares 						         a belief system in a god 						       or gods, with a specific 						      set of ritual and literature. </a:t>
            </a:r>
          </a:p>
          <a:p>
            <a:r>
              <a:rPr lang="en-US" sz="2400" dirty="0" smtClean="0">
                <a:solidFill>
                  <a:schemeClr val="tx1"/>
                </a:solidFill>
              </a:rPr>
              <a:t>People from different ethnic 				            groups may share the same 				         religion; through they may be 					             from very different cultures. </a:t>
            </a:r>
          </a:p>
          <a:p>
            <a:r>
              <a:rPr lang="en-US" sz="2400" dirty="0" smtClean="0">
                <a:solidFill>
                  <a:schemeClr val="tx1"/>
                </a:solidFill>
              </a:rPr>
              <a:t>Religion has been important to the history of the Middle East. </a:t>
            </a:r>
          </a:p>
          <a:p>
            <a:r>
              <a:rPr lang="en-US" sz="2400" dirty="0" smtClean="0">
                <a:solidFill>
                  <a:schemeClr val="tx1"/>
                </a:solidFill>
              </a:rPr>
              <a:t>Christianity, Islam, and Judaism were started in this region. </a:t>
            </a:r>
          </a:p>
          <a:p>
            <a:r>
              <a:rPr lang="en-US" sz="2400" dirty="0" smtClean="0">
                <a:solidFill>
                  <a:schemeClr val="tx1"/>
                </a:solidFill>
              </a:rPr>
              <a:t>People who follow Judaism are called Jews. </a:t>
            </a:r>
          </a:p>
          <a:p>
            <a:r>
              <a:rPr lang="en-US" sz="2400" dirty="0" smtClean="0">
                <a:solidFill>
                  <a:schemeClr val="tx1"/>
                </a:solidFill>
              </a:rPr>
              <a:t>Followers of Christianity are called Christians. </a:t>
            </a:r>
          </a:p>
          <a:p>
            <a:r>
              <a:rPr lang="en-US" sz="2400" dirty="0" smtClean="0">
                <a:solidFill>
                  <a:schemeClr val="tx1"/>
                </a:solidFill>
              </a:rPr>
              <a:t>Followers of Islam are called Muslims.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152400" y="0"/>
            <a:ext cx="8991600" cy="5693866"/>
          </a:xfrm>
          <a:prstGeom prst="rect">
            <a:avLst/>
          </a:prstGeom>
          <a:noFill/>
          <a:ln w="9525">
            <a:noFill/>
            <a:miter lim="800000"/>
            <a:headEnd/>
            <a:tailEnd/>
          </a:ln>
        </p:spPr>
        <p:txBody>
          <a:bodyPr>
            <a:spAutoFit/>
          </a:bodyPr>
          <a:lstStyle/>
          <a:p>
            <a:pPr>
              <a:buFont typeface="Wingdings" pitchFamily="2" charset="2"/>
              <a:buChar char="Z"/>
            </a:pPr>
            <a:r>
              <a:rPr lang="en-US" sz="2800" dirty="0"/>
              <a:t>Within a century, Islam spread throughout the Middle	 East and North Africa. </a:t>
            </a:r>
          </a:p>
          <a:p>
            <a:pPr>
              <a:buFont typeface="Wingdings" pitchFamily="2" charset="2"/>
              <a:buChar char="Z"/>
            </a:pPr>
            <a:r>
              <a:rPr lang="en-US" sz="2800" dirty="0"/>
              <a:t>Muslims even conquered parts of Spain. </a:t>
            </a:r>
          </a:p>
          <a:p>
            <a:pPr>
              <a:buFont typeface="Wingdings" pitchFamily="2" charset="2"/>
              <a:buChar char="Z"/>
            </a:pPr>
            <a:r>
              <a:rPr lang="en-US" sz="2800" dirty="0"/>
              <a:t>Their military campaigns were inspired by a desire </a:t>
            </a:r>
            <a:r>
              <a:rPr lang="en-US" sz="2800" dirty="0" smtClean="0"/>
              <a:t>to spread </a:t>
            </a:r>
            <a:r>
              <a:rPr lang="en-US" sz="2800" dirty="0"/>
              <a:t>Islam, and for some, a desire for wealth </a:t>
            </a:r>
            <a:r>
              <a:rPr lang="en-US" sz="2800" dirty="0" smtClean="0"/>
              <a:t>and </a:t>
            </a:r>
            <a:r>
              <a:rPr lang="en-US" sz="2800" dirty="0"/>
              <a:t>power. </a:t>
            </a:r>
          </a:p>
          <a:p>
            <a:pPr>
              <a:buFont typeface="Wingdings" pitchFamily="2" charset="2"/>
              <a:buChar char="Z"/>
            </a:pPr>
            <a:r>
              <a:rPr lang="en-US" sz="2800" dirty="0"/>
              <a:t>Due to divisions in 					Christianity, 						many former 					Christians in 						North Africa 						actually 						welcomed the 						new religion.</a:t>
            </a:r>
          </a:p>
        </p:txBody>
      </p:sp>
      <p:pic>
        <p:nvPicPr>
          <p:cNvPr id="60419" name="Picture 2" descr="http://worldmapsonline.com/UnivHist/30308_6.gif"/>
          <p:cNvPicPr>
            <a:picLocks noChangeAspect="1" noChangeArrowheads="1"/>
          </p:cNvPicPr>
          <p:nvPr/>
        </p:nvPicPr>
        <p:blipFill>
          <a:blip r:embed="rId2"/>
          <a:srcRect t="9332" b="12000"/>
          <a:stretch>
            <a:fillRect/>
          </a:stretch>
        </p:blipFill>
        <p:spPr bwMode="auto">
          <a:xfrm>
            <a:off x="3816350" y="2667000"/>
            <a:ext cx="5327650" cy="4191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p:cTn id="7" dur="500" fill="hold"/>
                                        <p:tgtEl>
                                          <p:spTgt spid="3686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686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686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68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6866">
                                            <p:txEl>
                                              <p:pRg st="1" end="1"/>
                                            </p:txEl>
                                          </p:spTgt>
                                        </p:tgtEl>
                                        <p:attrNameLst>
                                          <p:attrName>style.visibility</p:attrName>
                                        </p:attrNameLst>
                                      </p:cBhvr>
                                      <p:to>
                                        <p:strVal val="visible"/>
                                      </p:to>
                                    </p:set>
                                    <p:anim calcmode="lin" valueType="num">
                                      <p:cBhvr>
                                        <p:cTn id="15" dur="500" fill="hold"/>
                                        <p:tgtEl>
                                          <p:spTgt spid="3686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686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686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68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6866">
                                            <p:txEl>
                                              <p:pRg st="2" end="2"/>
                                            </p:txEl>
                                          </p:spTgt>
                                        </p:tgtEl>
                                        <p:attrNameLst>
                                          <p:attrName>style.visibility</p:attrName>
                                        </p:attrNameLst>
                                      </p:cBhvr>
                                      <p:to>
                                        <p:strVal val="visible"/>
                                      </p:to>
                                    </p:set>
                                    <p:anim calcmode="lin" valueType="num">
                                      <p:cBhvr>
                                        <p:cTn id="23" dur="500" fill="hold"/>
                                        <p:tgtEl>
                                          <p:spTgt spid="3686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686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686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686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36866">
                                            <p:txEl>
                                              <p:pRg st="3" end="3"/>
                                            </p:txEl>
                                          </p:spTgt>
                                        </p:tgtEl>
                                        <p:attrNameLst>
                                          <p:attrName>style.visibility</p:attrName>
                                        </p:attrNameLst>
                                      </p:cBhvr>
                                      <p:to>
                                        <p:strVal val="visible"/>
                                      </p:to>
                                    </p:set>
                                    <p:anim calcmode="lin" valueType="num">
                                      <p:cBhvr>
                                        <p:cTn id="31" dur="500" fill="hold"/>
                                        <p:tgtEl>
                                          <p:spTgt spid="3686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686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686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686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42" name="Picture 5" descr="Pillars of Islam"/>
          <p:cNvPicPr>
            <a:picLocks noChangeAspect="1" noChangeArrowheads="1"/>
          </p:cNvPicPr>
          <p:nvPr/>
        </p:nvPicPr>
        <p:blipFill>
          <a:blip r:embed="rId2"/>
          <a:srcRect/>
          <a:stretch>
            <a:fillRect/>
          </a:stretch>
        </p:blipFill>
        <p:spPr bwMode="auto">
          <a:xfrm>
            <a:off x="4124325" y="3513137"/>
            <a:ext cx="5019675" cy="3344863"/>
          </a:xfrm>
          <a:prstGeom prst="rect">
            <a:avLst/>
          </a:prstGeom>
          <a:noFill/>
          <a:ln w="9525">
            <a:noFill/>
            <a:miter lim="800000"/>
            <a:headEnd/>
            <a:tailEnd/>
          </a:ln>
        </p:spPr>
      </p:pic>
      <p:sp>
        <p:nvSpPr>
          <p:cNvPr id="25603" name="Rectangle 3"/>
          <p:cNvSpPr>
            <a:spLocks noGrp="1" noChangeArrowheads="1"/>
          </p:cNvSpPr>
          <p:nvPr>
            <p:ph type="body" idx="1"/>
          </p:nvPr>
        </p:nvSpPr>
        <p:spPr>
          <a:xfrm>
            <a:off x="0" y="0"/>
            <a:ext cx="8839200" cy="6400800"/>
          </a:xfrm>
        </p:spPr>
        <p:txBody>
          <a:bodyPr>
            <a:normAutofit fontScale="92500" lnSpcReduction="10000"/>
          </a:bodyPr>
          <a:lstStyle/>
          <a:p>
            <a:pPr eaLnBrk="1" hangingPunct="1">
              <a:lnSpc>
                <a:spcPct val="80000"/>
              </a:lnSpc>
              <a:buFont typeface="Wingdings" pitchFamily="2" charset="2"/>
              <a:buChar char="Z"/>
              <a:defRPr/>
            </a:pPr>
            <a:r>
              <a:rPr lang="en-US" sz="3000" dirty="0" smtClean="0"/>
              <a:t>The </a:t>
            </a:r>
            <a:r>
              <a:rPr lang="en-US" sz="3000" dirty="0" smtClean="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Five Pillars of Islam</a:t>
            </a:r>
            <a:r>
              <a:rPr lang="en-US" sz="3000" dirty="0" smtClean="0"/>
              <a:t> </a:t>
            </a:r>
            <a:r>
              <a:rPr lang="en-US" sz="3000" dirty="0" smtClean="0">
                <a:solidFill>
                  <a:schemeClr val="tx1"/>
                </a:solidFill>
              </a:rPr>
              <a:t>is the term for the religion’s five main beliefs.</a:t>
            </a:r>
          </a:p>
          <a:p>
            <a:pPr eaLnBrk="1" hangingPunct="1">
              <a:lnSpc>
                <a:spcPct val="80000"/>
              </a:lnSpc>
              <a:buFont typeface="Wingdings" pitchFamily="2" charset="2"/>
              <a:buChar char="Z"/>
              <a:defRPr/>
            </a:pPr>
            <a:r>
              <a:rPr lang="en-US" sz="3000" dirty="0" smtClean="0">
                <a:solidFill>
                  <a:schemeClr val="tx1"/>
                </a:solidFill>
              </a:rPr>
              <a:t>They are accepted by all Sunnis and </a:t>
            </a:r>
            <a:r>
              <a:rPr lang="en-US" sz="3000" dirty="0" err="1" smtClean="0">
                <a:solidFill>
                  <a:schemeClr val="tx1"/>
                </a:solidFill>
              </a:rPr>
              <a:t>Shi’as</a:t>
            </a:r>
            <a:r>
              <a:rPr lang="en-US" sz="3000" dirty="0" smtClean="0">
                <a:solidFill>
                  <a:schemeClr val="tx1"/>
                </a:solidFill>
              </a:rPr>
              <a:t>, but the </a:t>
            </a:r>
            <a:r>
              <a:rPr lang="en-US" sz="3000" dirty="0" err="1" smtClean="0">
                <a:solidFill>
                  <a:schemeClr val="tx1"/>
                </a:solidFill>
              </a:rPr>
              <a:t>Shi’as</a:t>
            </a:r>
            <a:r>
              <a:rPr lang="en-US" sz="3000" dirty="0" smtClean="0">
                <a:solidFill>
                  <a:schemeClr val="tx1"/>
                </a:solidFill>
              </a:rPr>
              <a:t> have added several other practices to form the Branched of Religion.</a:t>
            </a:r>
          </a:p>
          <a:p>
            <a:pPr eaLnBrk="1" hangingPunct="1">
              <a:lnSpc>
                <a:spcPct val="80000"/>
              </a:lnSpc>
              <a:buFont typeface="Wingdings" pitchFamily="2" charset="2"/>
              <a:buChar char="Z"/>
              <a:defRPr/>
            </a:pPr>
            <a:r>
              <a:rPr lang="en-US" sz="3000" dirty="0" smtClean="0">
                <a:solidFill>
                  <a:schemeClr val="tx1"/>
                </a:solidFill>
              </a:rPr>
              <a:t>The Five Pillars are:</a:t>
            </a:r>
          </a:p>
          <a:p>
            <a:pPr lvl="1" eaLnBrk="1" hangingPunct="1">
              <a:lnSpc>
                <a:spcPct val="80000"/>
              </a:lnSpc>
              <a:buFont typeface="Wingdings" pitchFamily="2" charset="2"/>
              <a:buChar char="Z"/>
              <a:defRPr/>
            </a:pPr>
            <a:r>
              <a:rPr lang="en-US" sz="2600" dirty="0" smtClean="0">
                <a:solidFill>
                  <a:schemeClr val="tx1"/>
                </a:solidFill>
              </a:rPr>
              <a:t>Believe in only one God and Muhammad is his messenger </a:t>
            </a:r>
            <a:r>
              <a:rPr lang="en-US" sz="2600" dirty="0" smtClean="0"/>
              <a:t>(</a:t>
            </a:r>
            <a:r>
              <a:rPr lang="en-US" sz="2600" dirty="0" err="1" smtClean="0">
                <a:solidFill>
                  <a:srgbClr val="FF0000"/>
                </a:solidFill>
              </a:rPr>
              <a:t>Shahada</a:t>
            </a:r>
            <a:r>
              <a:rPr lang="en-US" sz="2600" dirty="0" smtClean="0"/>
              <a:t>)</a:t>
            </a:r>
          </a:p>
          <a:p>
            <a:pPr lvl="1" eaLnBrk="1" hangingPunct="1">
              <a:lnSpc>
                <a:spcPct val="80000"/>
              </a:lnSpc>
              <a:buFont typeface="Wingdings" pitchFamily="2" charset="2"/>
              <a:buChar char="Z"/>
              <a:defRPr/>
            </a:pPr>
            <a:r>
              <a:rPr lang="en-US" sz="2600" dirty="0" smtClean="0">
                <a:solidFill>
                  <a:schemeClr val="tx1"/>
                </a:solidFill>
              </a:rPr>
              <a:t>Pray in the direction of 					Mecca five times a day </a:t>
            </a:r>
            <a:r>
              <a:rPr lang="en-US" sz="2600" dirty="0" smtClean="0"/>
              <a:t>					(</a:t>
            </a:r>
            <a:r>
              <a:rPr lang="en-US" sz="2600" dirty="0" err="1" smtClean="0">
                <a:solidFill>
                  <a:srgbClr val="000004"/>
                </a:solidFill>
              </a:rPr>
              <a:t>Salat</a:t>
            </a:r>
            <a:r>
              <a:rPr lang="en-US" sz="2600" dirty="0" smtClean="0"/>
              <a:t>)</a:t>
            </a:r>
          </a:p>
          <a:p>
            <a:pPr lvl="1" eaLnBrk="1" hangingPunct="1">
              <a:lnSpc>
                <a:spcPct val="80000"/>
              </a:lnSpc>
              <a:buFont typeface="Wingdings" pitchFamily="2" charset="2"/>
              <a:buChar char="Z"/>
              <a:defRPr/>
            </a:pPr>
            <a:r>
              <a:rPr lang="en-US" sz="2600" dirty="0" smtClean="0">
                <a:solidFill>
                  <a:schemeClr val="tx1"/>
                </a:solidFill>
              </a:rPr>
              <a:t>Donate money to the </a:t>
            </a:r>
            <a:r>
              <a:rPr lang="en-US" sz="2600" dirty="0" smtClean="0">
                <a:solidFill>
                  <a:schemeClr val="tx1"/>
                </a:solidFill>
              </a:rPr>
              <a:t>poo</a:t>
            </a:r>
            <a:r>
              <a:rPr lang="en-US" sz="2600" dirty="0" smtClean="0">
                <a:solidFill>
                  <a:schemeClr val="bg1"/>
                </a:solidFill>
              </a:rPr>
              <a:t>r </a:t>
            </a:r>
            <a:r>
              <a:rPr lang="en-US" sz="2600" dirty="0" smtClean="0"/>
              <a:t>(				        </a:t>
            </a:r>
            <a:r>
              <a:rPr lang="en-US" sz="2600" dirty="0" err="1" smtClean="0">
                <a:solidFill>
                  <a:srgbClr val="FFFF00"/>
                </a:solidFill>
              </a:rPr>
              <a:t>Zakat</a:t>
            </a:r>
            <a:r>
              <a:rPr lang="en-US" sz="2600" dirty="0" smtClean="0"/>
              <a:t>)</a:t>
            </a:r>
          </a:p>
          <a:p>
            <a:pPr lvl="1" eaLnBrk="1" hangingPunct="1">
              <a:lnSpc>
                <a:spcPct val="80000"/>
              </a:lnSpc>
              <a:buFont typeface="Wingdings" pitchFamily="2" charset="2"/>
              <a:buChar char="Z"/>
              <a:defRPr/>
            </a:pPr>
            <a:r>
              <a:rPr lang="en-US" sz="2600" dirty="0" smtClean="0">
                <a:solidFill>
                  <a:schemeClr val="tx1"/>
                </a:solidFill>
              </a:rPr>
              <a:t>Fast during the month of 					Ramadan </a:t>
            </a:r>
            <a:r>
              <a:rPr lang="en-US" sz="2600" dirty="0" smtClean="0"/>
              <a:t>(</a:t>
            </a:r>
            <a:r>
              <a:rPr lang="en-US" sz="2600" dirty="0" err="1" smtClean="0">
                <a:solidFill>
                  <a:srgbClr val="FF00FF"/>
                </a:solidFill>
              </a:rPr>
              <a:t>Sawm</a:t>
            </a:r>
            <a:r>
              <a:rPr lang="en-US" sz="2600" dirty="0" smtClean="0"/>
              <a:t>)</a:t>
            </a:r>
          </a:p>
          <a:p>
            <a:pPr lvl="1" eaLnBrk="1" hangingPunct="1">
              <a:lnSpc>
                <a:spcPct val="80000"/>
              </a:lnSpc>
              <a:buFont typeface="Wingdings" pitchFamily="2" charset="2"/>
              <a:buChar char="Z"/>
              <a:defRPr/>
            </a:pPr>
            <a:r>
              <a:rPr lang="en-US" sz="2600" dirty="0" smtClean="0">
                <a:solidFill>
                  <a:schemeClr val="tx1"/>
                </a:solidFill>
              </a:rPr>
              <a:t>Make a journey, or hajj, 						to Mecca at least once. 		</a:t>
            </a:r>
            <a:r>
              <a:rPr lang="en-US" sz="2400"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to="" calcmode="lin" valueType="num">
                                      <p:cBhvr>
                                        <p:cTn id="7" dur="1" fill="hold"/>
                                        <p:tgtEl>
                                          <p:spTgt spid="2560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 to="" calcmode="lin" valueType="num">
                                      <p:cBhvr>
                                        <p:cTn id="12" dur="1" fill="hold"/>
                                        <p:tgtEl>
                                          <p:spTgt spid="2560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 to="" calcmode="lin" valueType="num">
                                      <p:cBhvr>
                                        <p:cTn id="17" dur="1" fill="hold"/>
                                        <p:tgtEl>
                                          <p:spTgt spid="2560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 to="" calcmode="lin" valueType="num">
                                      <p:cBhvr>
                                        <p:cTn id="22" dur="1" fill="hold"/>
                                        <p:tgtEl>
                                          <p:spTgt spid="2560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 to="" calcmode="lin" valueType="num">
                                      <p:cBhvr>
                                        <p:cTn id="27" dur="1" fill="hold"/>
                                        <p:tgtEl>
                                          <p:spTgt spid="2560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 to="" calcmode="lin" valueType="num">
                                      <p:cBhvr>
                                        <p:cTn id="32" dur="1" fill="hold"/>
                                        <p:tgtEl>
                                          <p:spTgt spid="2560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 to="" calcmode="lin" valueType="num">
                                      <p:cBhvr>
                                        <p:cTn id="37" dur="1" fill="hold"/>
                                        <p:tgtEl>
                                          <p:spTgt spid="2560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25603">
                                            <p:txEl>
                                              <p:pRg st="7" end="7"/>
                                            </p:txEl>
                                          </p:spTgt>
                                        </p:tgtEl>
                                        <p:attrNameLst>
                                          <p:attrName>style.visibility</p:attrName>
                                        </p:attrNameLst>
                                      </p:cBhvr>
                                      <p:to>
                                        <p:strVal val="visible"/>
                                      </p:to>
                                    </p:set>
                                    <p:anim to="" calcmode="lin" valueType="num">
                                      <p:cBhvr>
                                        <p:cTn id="42" dur="1" fill="hold"/>
                                        <p:tgtEl>
                                          <p:spTgt spid="2560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Image:Sabancimosque19082006.jpg">
            <a:hlinkClick r:id="rId2"/>
          </p:cNvPr>
          <p:cNvPicPr>
            <a:picLocks noChangeAspect="1" noChangeArrowheads="1"/>
          </p:cNvPicPr>
          <p:nvPr/>
        </p:nvPicPr>
        <p:blipFill>
          <a:blip r:embed="rId3"/>
          <a:srcRect/>
          <a:stretch>
            <a:fillRect/>
          </a:stretch>
        </p:blipFill>
        <p:spPr bwMode="auto">
          <a:xfrm>
            <a:off x="5843588" y="1828800"/>
            <a:ext cx="3300412" cy="5029200"/>
          </a:xfrm>
          <a:prstGeom prst="rect">
            <a:avLst/>
          </a:prstGeom>
          <a:noFill/>
          <a:ln w="9525">
            <a:noFill/>
            <a:miter lim="800000"/>
            <a:headEnd/>
            <a:tailEnd/>
          </a:ln>
        </p:spPr>
      </p:pic>
      <p:sp>
        <p:nvSpPr>
          <p:cNvPr id="26627" name="Rectangle 3"/>
          <p:cNvSpPr>
            <a:spLocks noGrp="1" noChangeArrowheads="1"/>
          </p:cNvSpPr>
          <p:nvPr>
            <p:ph type="body" idx="1"/>
          </p:nvPr>
        </p:nvSpPr>
        <p:spPr>
          <a:xfrm>
            <a:off x="457200" y="228600"/>
            <a:ext cx="8229600" cy="6019800"/>
          </a:xfrm>
        </p:spPr>
        <p:txBody>
          <a:bodyPr>
            <a:normAutofit lnSpcReduction="10000"/>
          </a:bodyPr>
          <a:lstStyle/>
          <a:p>
            <a:pPr eaLnBrk="1" hangingPunct="1">
              <a:lnSpc>
                <a:spcPct val="80000"/>
              </a:lnSpc>
              <a:buFont typeface="Wingdings" pitchFamily="2" charset="2"/>
              <a:buChar char="Z"/>
              <a:defRPr/>
            </a:pPr>
            <a:r>
              <a:rPr lang="en-US" sz="2800" dirty="0" smtClean="0">
                <a:solidFill>
                  <a:schemeClr val="tx1"/>
                </a:solidFill>
              </a:rPr>
              <a:t>Islam has other rites, including what Muslims are allowed to eat and drink (They don’t eat pork or drink alcohol)</a:t>
            </a:r>
          </a:p>
          <a:p>
            <a:pPr eaLnBrk="1" hangingPunct="1">
              <a:lnSpc>
                <a:spcPct val="80000"/>
              </a:lnSpc>
              <a:buFont typeface="Wingdings" pitchFamily="2" charset="2"/>
              <a:buChar char="Z"/>
              <a:defRPr/>
            </a:pPr>
            <a:r>
              <a:rPr lang="en-US" sz="2800" dirty="0" smtClean="0">
                <a:solidFill>
                  <a:schemeClr val="tx1"/>
                </a:solidFill>
              </a:rPr>
              <a:t>Also, the Qur'an, their scared book, explains a concept called jihad.</a:t>
            </a:r>
          </a:p>
          <a:p>
            <a:pPr eaLnBrk="1" hangingPunct="1">
              <a:lnSpc>
                <a:spcPct val="80000"/>
              </a:lnSpc>
              <a:buFont typeface="Wingdings" pitchFamily="2" charset="2"/>
              <a:buChar char="Z"/>
              <a:defRPr/>
            </a:pPr>
            <a:r>
              <a:rPr lang="en-US" sz="2800" dirty="0" smtClean="0">
                <a:solidFill>
                  <a:schemeClr val="tx1"/>
                </a:solidFill>
              </a:rPr>
              <a:t>Jihad requires believers to meet the enemies of Islam in combat.</a:t>
            </a:r>
          </a:p>
          <a:p>
            <a:pPr eaLnBrk="1" hangingPunct="1">
              <a:lnSpc>
                <a:spcPct val="80000"/>
              </a:lnSpc>
              <a:buFont typeface="Wingdings" pitchFamily="2" charset="2"/>
              <a:buChar char="Z"/>
              <a:defRPr/>
            </a:pPr>
            <a:r>
              <a:rPr lang="en-US" sz="2800" dirty="0" smtClean="0">
                <a:solidFill>
                  <a:schemeClr val="tx1"/>
                </a:solidFill>
              </a:rPr>
              <a:t>Enemies can be attacked by the heart, the tongue, the hand, or the sword.</a:t>
            </a:r>
          </a:p>
          <a:p>
            <a:pPr eaLnBrk="1" hangingPunct="1">
              <a:lnSpc>
                <a:spcPct val="80000"/>
              </a:lnSpc>
              <a:buFont typeface="Wingdings" pitchFamily="2" charset="2"/>
              <a:buChar char="Z"/>
              <a:defRPr/>
            </a:pPr>
            <a:r>
              <a:rPr lang="en-US" sz="2800" dirty="0" smtClean="0">
                <a:solidFill>
                  <a:schemeClr val="tx1"/>
                </a:solidFill>
              </a:rPr>
              <a:t>Muslims pray at a</a:t>
            </a:r>
            <a:r>
              <a:rPr lang="en-US" sz="2800" dirty="0" smtClean="0"/>
              <a:t> </a:t>
            </a:r>
            <a:r>
              <a:rPr lang="en-US" sz="2800" dirty="0" smtClean="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Mosque</a:t>
            </a:r>
          </a:p>
          <a:p>
            <a:pPr eaLnBrk="1" hangingPunct="1">
              <a:lnSpc>
                <a:spcPct val="80000"/>
              </a:lnSpc>
              <a:buFont typeface="Wingdings" pitchFamily="2" charset="2"/>
              <a:buChar char="Z"/>
              <a:defRPr/>
            </a:pPr>
            <a:r>
              <a:rPr lang="en-US" sz="2800" dirty="0" smtClean="0">
                <a:solidFill>
                  <a:srgbClr val="000004"/>
                </a:solidFill>
                <a:effectLst>
                  <a:outerShdw blurRad="38100" dist="38100" dir="2700000" algn="tl">
                    <a:srgbClr val="FFFFFF"/>
                  </a:outerShdw>
                </a:effectLst>
              </a:rPr>
              <a:t>Minaret </a:t>
            </a:r>
            <a:r>
              <a:rPr lang="en-US" sz="2800" dirty="0" smtClean="0"/>
              <a:t>– </a:t>
            </a:r>
            <a:r>
              <a:rPr lang="en-US" sz="2800" dirty="0" smtClean="0">
                <a:solidFill>
                  <a:schemeClr val="tx1"/>
                </a:solidFill>
              </a:rPr>
              <a:t>a high slender tower attached to a mosque</a:t>
            </a:r>
          </a:p>
          <a:p>
            <a:pPr eaLnBrk="1" hangingPunct="1">
              <a:lnSpc>
                <a:spcPct val="80000"/>
              </a:lnSpc>
              <a:buFont typeface="Wingdings" pitchFamily="2" charset="2"/>
              <a:buChar char="Z"/>
              <a:defRPr/>
            </a:pPr>
            <a:r>
              <a:rPr lang="en-US" sz="2800" dirty="0" smtClean="0">
                <a:solidFill>
                  <a:schemeClr val="tx1"/>
                </a:solidFill>
              </a:rPr>
              <a:t>They write in calligraphy</a:t>
            </a:r>
          </a:p>
          <a:p>
            <a:pPr eaLnBrk="1" hangingPunct="1">
              <a:lnSpc>
                <a:spcPct val="80000"/>
              </a:lnSpc>
              <a:buFont typeface="Wingdings" pitchFamily="2" charset="2"/>
              <a:buChar char="Z"/>
              <a:defRPr/>
            </a:pPr>
            <a:r>
              <a:rPr lang="en-US" sz="2800" dirty="0" smtClean="0">
                <a:solidFill>
                  <a:srgbClr val="FF0000"/>
                </a:solidFill>
                <a:effectLst>
                  <a:outerShdw blurRad="38100" dist="38100" dir="2700000" algn="tl">
                    <a:srgbClr val="000000"/>
                  </a:outerShdw>
                </a:effectLst>
              </a:rPr>
              <a:t>Calligraphy</a:t>
            </a:r>
            <a:r>
              <a:rPr lang="en-US" sz="2800" dirty="0" smtClean="0"/>
              <a:t> – </a:t>
            </a:r>
            <a:r>
              <a:rPr lang="en-US" sz="2800" dirty="0" smtClean="0">
                <a:solidFill>
                  <a:schemeClr val="tx1"/>
                </a:solidFill>
              </a:rPr>
              <a:t>beautiful or elegant handwriting</a:t>
            </a:r>
          </a:p>
        </p:txBody>
      </p:sp>
      <p:pic>
        <p:nvPicPr>
          <p:cNvPr id="62468" name="Picture 7" descr="arabic-calligraphy-typograp"/>
          <p:cNvPicPr>
            <a:picLocks noChangeAspect="1" noChangeArrowheads="1"/>
          </p:cNvPicPr>
          <p:nvPr/>
        </p:nvPicPr>
        <p:blipFill>
          <a:blip r:embed="rId4"/>
          <a:srcRect t="23598" b="23598"/>
          <a:stretch>
            <a:fillRect/>
          </a:stretch>
        </p:blipFill>
        <p:spPr bwMode="auto">
          <a:xfrm>
            <a:off x="990600" y="5791200"/>
            <a:ext cx="4324350" cy="114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to="" calcmode="lin" valueType="num">
                                      <p:cBhvr>
                                        <p:cTn id="7" dur="1" fill="hold"/>
                                        <p:tgtEl>
                                          <p:spTgt spid="2662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 to="" calcmode="lin" valueType="num">
                                      <p:cBhvr>
                                        <p:cTn id="12" dur="1" fill="hold"/>
                                        <p:tgtEl>
                                          <p:spTgt spid="2662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 to="" calcmode="lin" valueType="num">
                                      <p:cBhvr>
                                        <p:cTn id="17" dur="1" fill="hold"/>
                                        <p:tgtEl>
                                          <p:spTgt spid="2662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 to="" calcmode="lin" valueType="num">
                                      <p:cBhvr>
                                        <p:cTn id="22" dur="1" fill="hold"/>
                                        <p:tgtEl>
                                          <p:spTgt spid="2662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 to="" calcmode="lin" valueType="num">
                                      <p:cBhvr>
                                        <p:cTn id="27" dur="1" fill="hold"/>
                                        <p:tgtEl>
                                          <p:spTgt spid="26627">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 to="" calcmode="lin" valueType="num">
                                      <p:cBhvr>
                                        <p:cTn id="32" dur="1" fill="hold"/>
                                        <p:tgtEl>
                                          <p:spTgt spid="26627">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 to="" calcmode="lin" valueType="num">
                                      <p:cBhvr>
                                        <p:cTn id="37" dur="1" fill="hold"/>
                                        <p:tgtEl>
                                          <p:spTgt spid="26627">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26627">
                                            <p:txEl>
                                              <p:pRg st="7" end="7"/>
                                            </p:txEl>
                                          </p:spTgt>
                                        </p:tgtEl>
                                        <p:attrNameLst>
                                          <p:attrName>style.visibility</p:attrName>
                                        </p:attrNameLst>
                                      </p:cBhvr>
                                      <p:to>
                                        <p:strVal val="visible"/>
                                      </p:to>
                                    </p:set>
                                    <p:anim to="" calcmode="lin" valueType="num">
                                      <p:cBhvr>
                                        <p:cTn id="42" dur="1" fill="hold"/>
                                        <p:tgtEl>
                                          <p:spTgt spid="2662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Image:Mecca skyline.jpg">
            <a:hlinkClick r:id="rId2"/>
          </p:cNvPr>
          <p:cNvPicPr>
            <a:picLocks noChangeAspect="1" noChangeArrowheads="1"/>
          </p:cNvPicPr>
          <p:nvPr/>
        </p:nvPicPr>
        <p:blipFill>
          <a:blip r:embed="rId3">
            <a:lum bright="-24000"/>
          </a:blip>
          <a:srcRect/>
          <a:stretch>
            <a:fillRect/>
          </a:stretch>
        </p:blipFill>
        <p:spPr bwMode="auto">
          <a:xfrm>
            <a:off x="1143000" y="0"/>
            <a:ext cx="7391400" cy="6832600"/>
          </a:xfrm>
          <a:prstGeom prst="rect">
            <a:avLst/>
          </a:prstGeom>
          <a:noFill/>
          <a:ln w="9525">
            <a:noFill/>
            <a:miter lim="800000"/>
            <a:headEnd/>
            <a:tailEnd/>
          </a:ln>
        </p:spPr>
      </p:pic>
      <p:sp>
        <p:nvSpPr>
          <p:cNvPr id="66563" name="WordArt 5"/>
          <p:cNvSpPr>
            <a:spLocks noChangeArrowheads="1" noChangeShapeType="1" noTextEdit="1"/>
          </p:cNvSpPr>
          <p:nvPr/>
        </p:nvSpPr>
        <p:spPr bwMode="auto">
          <a:xfrm>
            <a:off x="1143000" y="0"/>
            <a:ext cx="700087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The Great Mosque of Mecca</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2">
            <a:lum bright="40000" contrast="-70000"/>
          </a:blip>
          <a:srcRect/>
          <a:stretch>
            <a:fillRect/>
          </a:stretch>
        </p:blipFill>
        <p:spPr bwMode="auto">
          <a:xfrm>
            <a:off x="1676400" y="1600200"/>
            <a:ext cx="6781800" cy="5087938"/>
          </a:xfrm>
          <a:prstGeom prst="rect">
            <a:avLst/>
          </a:prstGeom>
          <a:noFill/>
          <a:ln w="12700">
            <a:noFill/>
            <a:miter lim="800000"/>
            <a:headEnd type="none" w="sm" len="sm"/>
            <a:tailEnd type="none" w="sm" len="sm"/>
          </a:ln>
        </p:spPr>
      </p:pic>
      <p:sp>
        <p:nvSpPr>
          <p:cNvPr id="4099" name="WordArt 5"/>
          <p:cNvSpPr>
            <a:spLocks noChangeArrowheads="1" noChangeShapeType="1" noTextEdit="1"/>
          </p:cNvSpPr>
          <p:nvPr/>
        </p:nvSpPr>
        <p:spPr bwMode="auto">
          <a:xfrm>
            <a:off x="2133600" y="1143000"/>
            <a:ext cx="3314700" cy="647700"/>
          </a:xfrm>
          <a:prstGeom prst="rect">
            <a:avLst/>
          </a:prstGeom>
        </p:spPr>
        <p:txBody>
          <a:bodyPr wrap="none" fromWordArt="1">
            <a:prstTxWarp prst="textPlain">
              <a:avLst>
                <a:gd name="adj" fmla="val 50000"/>
              </a:avLst>
            </a:prstTxWarp>
          </a:bodyPr>
          <a:lstStyle/>
          <a:p>
            <a:pPr algn="ctr"/>
            <a:r>
              <a:rPr lang="en-US" sz="3600" kern="10" spc="720">
                <a:ln w="9525">
                  <a:noFill/>
                  <a:round/>
                  <a:headEnd type="none" w="sm" len="sm"/>
                  <a:tailEnd type="none" w="sm" len="sm"/>
                </a:ln>
                <a:gradFill rotWithShape="1">
                  <a:gsLst>
                    <a:gs pos="0">
                      <a:srgbClr val="AAAAAA"/>
                    </a:gs>
                    <a:gs pos="100000">
                      <a:srgbClr val="FFFFFF"/>
                    </a:gs>
                  </a:gsLst>
                  <a:lin ang="5400000" scaled="1"/>
                </a:gradFill>
                <a:effectLst>
                  <a:outerShdw dist="45791" dir="3378596" algn="ctr" rotWithShape="0">
                    <a:srgbClr val="4D4D4D"/>
                  </a:outerShdw>
                </a:effectLst>
                <a:latin typeface="Arial Black"/>
              </a:rPr>
              <a:t>Crusaders</a:t>
            </a:r>
          </a:p>
        </p:txBody>
      </p:sp>
      <p:sp>
        <p:nvSpPr>
          <p:cNvPr id="50182" name="Text Box 6"/>
          <p:cNvSpPr txBox="1">
            <a:spLocks noChangeArrowheads="1"/>
          </p:cNvSpPr>
          <p:nvPr/>
        </p:nvSpPr>
        <p:spPr bwMode="auto">
          <a:xfrm>
            <a:off x="0" y="2133600"/>
            <a:ext cx="7924800" cy="4524375"/>
          </a:xfrm>
          <a:prstGeom prst="rect">
            <a:avLst/>
          </a:prstGeom>
          <a:noFill/>
          <a:ln w="12700">
            <a:noFill/>
            <a:miter lim="800000"/>
            <a:headEnd type="none" w="sm" len="sm"/>
            <a:tailEnd type="none" w="sm" len="sm"/>
          </a:ln>
          <a:effectLst/>
        </p:spPr>
        <p:txBody>
          <a:bodyPr>
            <a:spAutoFit/>
          </a:bodyPr>
          <a:lstStyle/>
          <a:p>
            <a:pPr eaLnBrk="1" hangingPunct="1">
              <a:spcBef>
                <a:spcPct val="50000"/>
              </a:spcBef>
              <a:buFont typeface="Wingdings" pitchFamily="2" charset="2"/>
              <a:buChar char="V"/>
              <a:defRPr/>
            </a:pPr>
            <a:r>
              <a:rPr lang="en-US" sz="2400" dirty="0">
                <a:latin typeface="Times New Roman" pitchFamily="18" charset="0"/>
              </a:rPr>
              <a:t>the Christians in Europe wanted to take back the Holy Land from the Muslims, so they sent armies there to do the job</a:t>
            </a:r>
          </a:p>
          <a:p>
            <a:pPr eaLnBrk="1" hangingPunct="1">
              <a:spcBef>
                <a:spcPct val="50000"/>
              </a:spcBef>
              <a:buFont typeface="Wingdings" pitchFamily="2" charset="2"/>
              <a:buChar char="V"/>
              <a:defRPr/>
            </a:pPr>
            <a:r>
              <a:rPr lang="en-US" sz="2400" dirty="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latin typeface="Times New Roman" pitchFamily="18" charset="0"/>
              </a:rPr>
              <a:t>Pope Urban II</a:t>
            </a:r>
            <a:r>
              <a:rPr lang="en-US" sz="2400" dirty="0">
                <a:solidFill>
                  <a:schemeClr val="tx2"/>
                </a:solidFill>
                <a:latin typeface="Times New Roman" pitchFamily="18" charset="0"/>
              </a:rPr>
              <a:t> </a:t>
            </a:r>
            <a:r>
              <a:rPr lang="en-US" sz="2400" dirty="0">
                <a:latin typeface="Times New Roman" pitchFamily="18" charset="0"/>
              </a:rPr>
              <a:t>started</a:t>
            </a:r>
            <a:r>
              <a:rPr lang="en-US" sz="2400" dirty="0">
                <a:solidFill>
                  <a:schemeClr val="tx2"/>
                </a:solidFill>
                <a:latin typeface="Times New Roman" pitchFamily="18" charset="0"/>
              </a:rPr>
              <a:t> the</a:t>
            </a:r>
            <a:r>
              <a:rPr lang="en-US" sz="2400" dirty="0">
                <a:solidFill>
                  <a:srgbClr val="000004"/>
                </a:solidFill>
                <a:latin typeface="Times New Roman" pitchFamily="18" charset="0"/>
              </a:rPr>
              <a:t> Crusades </a:t>
            </a:r>
            <a:r>
              <a:rPr lang="en-US" sz="2400" dirty="0">
                <a:solidFill>
                  <a:schemeClr val="tx2"/>
                </a:solidFill>
                <a:latin typeface="Times New Roman" pitchFamily="18" charset="0"/>
              </a:rPr>
              <a:t>in </a:t>
            </a:r>
            <a:r>
              <a:rPr lang="en-US" sz="2400" dirty="0">
                <a:latin typeface="Times New Roman" pitchFamily="18" charset="0"/>
              </a:rPr>
              <a:t>1095,</a:t>
            </a:r>
            <a:r>
              <a:rPr lang="en-US" sz="2400" dirty="0">
                <a:solidFill>
                  <a:schemeClr val="tx2"/>
                </a:solidFill>
                <a:latin typeface="Times New Roman" pitchFamily="18" charset="0"/>
              </a:rPr>
              <a:t> </a:t>
            </a:r>
            <a:r>
              <a:rPr lang="en-US" sz="2400" dirty="0">
                <a:latin typeface="Times New Roman" pitchFamily="18" charset="0"/>
              </a:rPr>
              <a:t>he </a:t>
            </a:r>
            <a:r>
              <a:rPr lang="en-US" sz="2400" dirty="0">
                <a:solidFill>
                  <a:schemeClr val="tx2"/>
                </a:solidFill>
                <a:latin typeface="Times New Roman" pitchFamily="18" charset="0"/>
              </a:rPr>
              <a:t>sent an</a:t>
            </a:r>
            <a:r>
              <a:rPr lang="en-US" sz="2400" dirty="0">
                <a:solidFill>
                  <a:srgbClr val="000004"/>
                </a:solidFill>
                <a:latin typeface="Times New Roman" pitchFamily="18" charset="0"/>
              </a:rPr>
              <a:t> </a:t>
            </a:r>
            <a:r>
              <a:rPr lang="en-US" sz="2400" dirty="0">
                <a:solidFill>
                  <a:schemeClr val="tx2"/>
                </a:solidFill>
                <a:latin typeface="Times New Roman" pitchFamily="18" charset="0"/>
              </a:rPr>
              <a:t>army to take the land of</a:t>
            </a:r>
            <a:r>
              <a:rPr lang="en-US" sz="2400" dirty="0">
                <a:solidFill>
                  <a:srgbClr val="000004"/>
                </a:solidFill>
                <a:latin typeface="Times New Roman" pitchFamily="18" charset="0"/>
              </a:rPr>
              <a:t> Jesus, </a:t>
            </a:r>
            <a:r>
              <a:rPr lang="en-US" sz="2400" dirty="0">
                <a:solidFill>
                  <a:schemeClr val="tx2"/>
                </a:solidFill>
                <a:latin typeface="Times New Roman" pitchFamily="18" charset="0"/>
              </a:rPr>
              <a:t>which is modern day Israel</a:t>
            </a:r>
          </a:p>
          <a:p>
            <a:pPr eaLnBrk="1" hangingPunct="1">
              <a:spcBef>
                <a:spcPct val="50000"/>
              </a:spcBef>
              <a:buFont typeface="Wingdings" pitchFamily="2" charset="2"/>
              <a:buChar char="V"/>
              <a:defRPr/>
            </a:pPr>
            <a:r>
              <a:rPr lang="en-US" sz="2400" dirty="0">
                <a:solidFill>
                  <a:schemeClr val="tx2"/>
                </a:solidFill>
                <a:latin typeface="Times New Roman" pitchFamily="18" charset="0"/>
              </a:rPr>
              <a:t>the first crusade was successful, but the Christians slaughtered many Muslims and Jews</a:t>
            </a:r>
          </a:p>
          <a:p>
            <a:pPr eaLnBrk="1" hangingPunct="1">
              <a:spcBef>
                <a:spcPct val="50000"/>
              </a:spcBef>
              <a:buFont typeface="Wingdings" pitchFamily="2" charset="2"/>
              <a:buChar char="V"/>
              <a:defRPr/>
            </a:pPr>
            <a:r>
              <a:rPr lang="en-US" sz="2400" dirty="0">
                <a:solidFill>
                  <a:schemeClr val="tx2"/>
                </a:solidFill>
                <a:latin typeface="Times New Roman" pitchFamily="18" charset="0"/>
              </a:rPr>
              <a:t>at the time, the Islamic civilization was more </a:t>
            </a:r>
            <a:r>
              <a:rPr lang="en-US" sz="2400" dirty="0">
                <a:latin typeface="Times New Roman" pitchFamily="18" charset="0"/>
              </a:rPr>
              <a:t>advanced</a:t>
            </a:r>
            <a:r>
              <a:rPr lang="en-US" sz="2400" dirty="0">
                <a:solidFill>
                  <a:schemeClr val="tx2"/>
                </a:solidFill>
                <a:latin typeface="Times New Roman" pitchFamily="18" charset="0"/>
              </a:rPr>
              <a:t> than Europe’s, so soon the Muslim’s, under general </a:t>
            </a:r>
            <a:r>
              <a:rPr lang="en-US" sz="2400" dirty="0">
                <a:solidFill>
                  <a:srgbClr val="FF0000"/>
                </a:solidFill>
                <a:effectLst>
                  <a:outerShdw blurRad="38100" dist="38100" dir="2700000" algn="tl">
                    <a:srgbClr val="000000"/>
                  </a:outerShdw>
                </a:effectLst>
                <a:latin typeface="Times New Roman" pitchFamily="18" charset="0"/>
              </a:rPr>
              <a:t>Saladin</a:t>
            </a:r>
            <a:r>
              <a:rPr lang="en-US" sz="2400" dirty="0">
                <a:solidFill>
                  <a:schemeClr val="tx2"/>
                </a:solidFill>
                <a:latin typeface="Times New Roman" pitchFamily="18" charset="0"/>
              </a:rPr>
              <a:t>, eventually drove the Christians out</a:t>
            </a:r>
          </a:p>
          <a:p>
            <a:pPr eaLnBrk="1" hangingPunct="1">
              <a:spcBef>
                <a:spcPct val="50000"/>
              </a:spcBef>
              <a:buFont typeface="Wingdings" pitchFamily="2" charset="2"/>
              <a:buChar char="V"/>
              <a:defRPr/>
            </a:pPr>
            <a:r>
              <a:rPr lang="en-US" sz="2400" dirty="0">
                <a:solidFill>
                  <a:schemeClr val="tx2"/>
                </a:solidFill>
                <a:latin typeface="Times New Roman" pitchFamily="18" charset="0"/>
              </a:rPr>
              <a:t>Saladin called for a jihad or holy war</a:t>
            </a:r>
          </a:p>
        </p:txBody>
      </p:sp>
      <p:sp>
        <p:nvSpPr>
          <p:cNvPr id="5" name="Rectangle 4"/>
          <p:cNvSpPr/>
          <p:nvPr/>
        </p:nvSpPr>
        <p:spPr>
          <a:xfrm>
            <a:off x="0" y="0"/>
            <a:ext cx="6095323"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Section </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History</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50180"/>
                                        </p:tgtEl>
                                        <p:attrNameLst>
                                          <p:attrName>style.visibility</p:attrName>
                                        </p:attrNameLst>
                                      </p:cBhvr>
                                      <p:to>
                                        <p:strVal val="visible"/>
                                      </p:to>
                                    </p:set>
                                    <p:anim to="" calcmode="lin" valueType="num">
                                      <p:cBhvr>
                                        <p:cTn id="7" dur="1" fill="hold"/>
                                        <p:tgtEl>
                                          <p:spTgt spid="5018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0182">
                                            <p:txEl>
                                              <p:pRg st="0" end="0"/>
                                            </p:txEl>
                                          </p:spTgt>
                                        </p:tgtEl>
                                        <p:attrNameLst>
                                          <p:attrName>style.visibility</p:attrName>
                                        </p:attrNameLst>
                                      </p:cBhvr>
                                      <p:to>
                                        <p:strVal val="visible"/>
                                      </p:to>
                                    </p:set>
                                    <p:anim to="" calcmode="lin" valueType="num">
                                      <p:cBhvr>
                                        <p:cTn id="12" dur="1" fill="hold"/>
                                        <p:tgtEl>
                                          <p:spTgt spid="50182">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50182">
                                            <p:txEl>
                                              <p:pRg st="1" end="1"/>
                                            </p:txEl>
                                          </p:spTgt>
                                        </p:tgtEl>
                                        <p:attrNameLst>
                                          <p:attrName>style.visibility</p:attrName>
                                        </p:attrNameLst>
                                      </p:cBhvr>
                                      <p:to>
                                        <p:strVal val="visible"/>
                                      </p:to>
                                    </p:set>
                                    <p:anim to="" calcmode="lin" valueType="num">
                                      <p:cBhvr>
                                        <p:cTn id="17" dur="1" fill="hold"/>
                                        <p:tgtEl>
                                          <p:spTgt spid="50182">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50182">
                                            <p:txEl>
                                              <p:pRg st="2" end="2"/>
                                            </p:txEl>
                                          </p:spTgt>
                                        </p:tgtEl>
                                        <p:attrNameLst>
                                          <p:attrName>style.visibility</p:attrName>
                                        </p:attrNameLst>
                                      </p:cBhvr>
                                      <p:to>
                                        <p:strVal val="visible"/>
                                      </p:to>
                                    </p:set>
                                    <p:anim to="" calcmode="lin" valueType="num">
                                      <p:cBhvr>
                                        <p:cTn id="22" dur="1" fill="hold"/>
                                        <p:tgtEl>
                                          <p:spTgt spid="50182">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50182">
                                            <p:txEl>
                                              <p:pRg st="3" end="3"/>
                                            </p:txEl>
                                          </p:spTgt>
                                        </p:tgtEl>
                                        <p:attrNameLst>
                                          <p:attrName>style.visibility</p:attrName>
                                        </p:attrNameLst>
                                      </p:cBhvr>
                                      <p:to>
                                        <p:strVal val="visible"/>
                                      </p:to>
                                    </p:set>
                                    <p:anim to="" calcmode="lin" valueType="num">
                                      <p:cBhvr>
                                        <p:cTn id="27" dur="1" fill="hold"/>
                                        <p:tgtEl>
                                          <p:spTgt spid="50182">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50182">
                                            <p:txEl>
                                              <p:pRg st="4" end="4"/>
                                            </p:txEl>
                                          </p:spTgt>
                                        </p:tgtEl>
                                        <p:attrNameLst>
                                          <p:attrName>style.visibility</p:attrName>
                                        </p:attrNameLst>
                                      </p:cBhvr>
                                      <p:to>
                                        <p:strVal val="visible"/>
                                      </p:to>
                                    </p:set>
                                    <p:anim to="" calcmode="lin" valueType="num">
                                      <p:cBhvr>
                                        <p:cTn id="32" dur="1" fill="hold"/>
                                        <p:tgtEl>
                                          <p:spTgt spid="50182">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1" nodeType="clickEffect">
                                  <p:stCondLst>
                                    <p:cond delay="0"/>
                                  </p:stCondLst>
                                  <p:childTnLst>
                                    <p:set>
                                      <p:cBhvr>
                                        <p:cTn id="36" dur="1" fill="hold">
                                          <p:stCondLst>
                                            <p:cond delay="0"/>
                                          </p:stCondLst>
                                        </p:cTn>
                                        <p:tgtEl>
                                          <p:spTgt spid="50182">
                                            <p:txEl>
                                              <p:pRg st="0" end="0"/>
                                            </p:txEl>
                                          </p:spTgt>
                                        </p:tgtEl>
                                        <p:attrNameLst>
                                          <p:attrName>style.visibility</p:attrName>
                                        </p:attrNameLst>
                                      </p:cBhvr>
                                      <p:to>
                                        <p:strVal val="visible"/>
                                      </p:to>
                                    </p:set>
                                    <p:animEffect transition="in" filter="barn(inHorizontal)">
                                      <p:cBhvr>
                                        <p:cTn id="37" dur="500"/>
                                        <p:tgtEl>
                                          <p:spTgt spid="5018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1" nodeType="clickEffect">
                                  <p:stCondLst>
                                    <p:cond delay="0"/>
                                  </p:stCondLst>
                                  <p:childTnLst>
                                    <p:set>
                                      <p:cBhvr>
                                        <p:cTn id="41" dur="1" fill="hold">
                                          <p:stCondLst>
                                            <p:cond delay="0"/>
                                          </p:stCondLst>
                                        </p:cTn>
                                        <p:tgtEl>
                                          <p:spTgt spid="50182">
                                            <p:txEl>
                                              <p:pRg st="1" end="1"/>
                                            </p:txEl>
                                          </p:spTgt>
                                        </p:tgtEl>
                                        <p:attrNameLst>
                                          <p:attrName>style.visibility</p:attrName>
                                        </p:attrNameLst>
                                      </p:cBhvr>
                                      <p:to>
                                        <p:strVal val="visible"/>
                                      </p:to>
                                    </p:set>
                                    <p:animEffect transition="in" filter="barn(inHorizontal)">
                                      <p:cBhvr>
                                        <p:cTn id="42" dur="500"/>
                                        <p:tgtEl>
                                          <p:spTgt spid="5018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1" nodeType="clickEffect">
                                  <p:stCondLst>
                                    <p:cond delay="0"/>
                                  </p:stCondLst>
                                  <p:childTnLst>
                                    <p:set>
                                      <p:cBhvr>
                                        <p:cTn id="46" dur="1" fill="hold">
                                          <p:stCondLst>
                                            <p:cond delay="0"/>
                                          </p:stCondLst>
                                        </p:cTn>
                                        <p:tgtEl>
                                          <p:spTgt spid="50182">
                                            <p:txEl>
                                              <p:pRg st="2" end="2"/>
                                            </p:txEl>
                                          </p:spTgt>
                                        </p:tgtEl>
                                        <p:attrNameLst>
                                          <p:attrName>style.visibility</p:attrName>
                                        </p:attrNameLst>
                                      </p:cBhvr>
                                      <p:to>
                                        <p:strVal val="visible"/>
                                      </p:to>
                                    </p:set>
                                    <p:animEffect transition="in" filter="barn(inHorizontal)">
                                      <p:cBhvr>
                                        <p:cTn id="47" dur="500"/>
                                        <p:tgtEl>
                                          <p:spTgt spid="50182">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1" nodeType="clickEffect">
                                  <p:stCondLst>
                                    <p:cond delay="0"/>
                                  </p:stCondLst>
                                  <p:childTnLst>
                                    <p:set>
                                      <p:cBhvr>
                                        <p:cTn id="51" dur="1" fill="hold">
                                          <p:stCondLst>
                                            <p:cond delay="0"/>
                                          </p:stCondLst>
                                        </p:cTn>
                                        <p:tgtEl>
                                          <p:spTgt spid="50182">
                                            <p:txEl>
                                              <p:pRg st="3" end="3"/>
                                            </p:txEl>
                                          </p:spTgt>
                                        </p:tgtEl>
                                        <p:attrNameLst>
                                          <p:attrName>style.visibility</p:attrName>
                                        </p:attrNameLst>
                                      </p:cBhvr>
                                      <p:to>
                                        <p:strVal val="visible"/>
                                      </p:to>
                                    </p:set>
                                    <p:animEffect transition="in" filter="barn(inHorizontal)">
                                      <p:cBhvr>
                                        <p:cTn id="52" dur="500"/>
                                        <p:tgtEl>
                                          <p:spTgt spid="50182">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1" nodeType="clickEffect">
                                  <p:stCondLst>
                                    <p:cond delay="0"/>
                                  </p:stCondLst>
                                  <p:childTnLst>
                                    <p:set>
                                      <p:cBhvr>
                                        <p:cTn id="56" dur="1" fill="hold">
                                          <p:stCondLst>
                                            <p:cond delay="0"/>
                                          </p:stCondLst>
                                        </p:cTn>
                                        <p:tgtEl>
                                          <p:spTgt spid="50182">
                                            <p:txEl>
                                              <p:pRg st="4" end="4"/>
                                            </p:txEl>
                                          </p:spTgt>
                                        </p:tgtEl>
                                        <p:attrNameLst>
                                          <p:attrName>style.visibility</p:attrName>
                                        </p:attrNameLst>
                                      </p:cBhvr>
                                      <p:to>
                                        <p:strVal val="visible"/>
                                      </p:to>
                                    </p:set>
                                    <p:animEffect transition="in" filter="barn(inHorizontal)">
                                      <p:cBhvr>
                                        <p:cTn id="57" dur="500"/>
                                        <p:tgtEl>
                                          <p:spTgt spid="501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build="p" autoUpdateAnimBg="0"/>
      <p:bldP spid="50182" grpI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Crusades, 1096–1204"/>
          <p:cNvPicPr>
            <a:picLocks noChangeAspect="1" noChangeArrowheads="1"/>
          </p:cNvPicPr>
          <p:nvPr/>
        </p:nvPicPr>
        <p:blipFill>
          <a:blip r:embed="rId2"/>
          <a:srcRect/>
          <a:stretch>
            <a:fillRect/>
          </a:stretch>
        </p:blipFill>
        <p:spPr bwMode="auto">
          <a:xfrm>
            <a:off x="0" y="0"/>
            <a:ext cx="9144000" cy="70104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263524" y="1295400"/>
            <a:ext cx="8651875" cy="4497388"/>
          </a:xfrm>
        </p:spPr>
        <p:txBody>
          <a:bodyPr>
            <a:normAutofit lnSpcReduction="10000"/>
          </a:bodyPr>
          <a:lstStyle/>
          <a:p>
            <a:pPr eaLnBrk="1" hangingPunct="1">
              <a:buFont typeface="Wingdings" pitchFamily="2" charset="2"/>
              <a:buChar char="Z"/>
            </a:pPr>
            <a:r>
              <a:rPr lang="en-US" sz="2800" dirty="0" smtClean="0">
                <a:solidFill>
                  <a:schemeClr val="tx1"/>
                </a:solidFill>
              </a:rPr>
              <a:t>The Ottoman Empire began in 1299, in Turkey, which is located in southwestern Asia.</a:t>
            </a:r>
          </a:p>
          <a:p>
            <a:pPr eaLnBrk="1" hangingPunct="1">
              <a:buFont typeface="Wingdings" pitchFamily="2" charset="2"/>
              <a:buChar char="Z"/>
            </a:pPr>
            <a:r>
              <a:rPr lang="en-US" sz="2800" dirty="0" smtClean="0">
                <a:solidFill>
                  <a:schemeClr val="tx1"/>
                </a:solidFill>
              </a:rPr>
              <a:t>It lasted longer than any Muslim empire in history.</a:t>
            </a:r>
          </a:p>
          <a:p>
            <a:pPr eaLnBrk="1" hangingPunct="1">
              <a:buFont typeface="Wingdings" pitchFamily="2" charset="2"/>
              <a:buChar char="Z"/>
            </a:pPr>
            <a:r>
              <a:rPr lang="en-US" sz="2800" dirty="0" smtClean="0">
                <a:solidFill>
                  <a:schemeClr val="tx1"/>
                </a:solidFill>
              </a:rPr>
              <a:t>The empire grew had later included parts of Asia, the Middle East, Africa, and Europe.</a:t>
            </a:r>
          </a:p>
          <a:p>
            <a:pPr eaLnBrk="1" hangingPunct="1">
              <a:buFont typeface="Wingdings" pitchFamily="2" charset="2"/>
              <a:buChar char="Z"/>
            </a:pPr>
            <a:r>
              <a:rPr lang="en-US" sz="2800" dirty="0" smtClean="0">
                <a:solidFill>
                  <a:schemeClr val="tx1"/>
                </a:solidFill>
              </a:rPr>
              <a:t>The Turks had been ruled by the Byzantine Empire prior to 1299.</a:t>
            </a:r>
          </a:p>
          <a:p>
            <a:pPr eaLnBrk="1" hangingPunct="1">
              <a:buFont typeface="Wingdings" pitchFamily="2" charset="2"/>
              <a:buChar char="Z"/>
            </a:pPr>
            <a:r>
              <a:rPr lang="en-US" sz="2800" dirty="0" smtClean="0">
                <a:solidFill>
                  <a:schemeClr val="tx1"/>
                </a:solidFill>
              </a:rPr>
              <a:t>By the 13</a:t>
            </a:r>
            <a:r>
              <a:rPr lang="en-US" sz="2800" baseline="30000" dirty="0" smtClean="0">
                <a:solidFill>
                  <a:schemeClr val="tx1"/>
                </a:solidFill>
              </a:rPr>
              <a:t>th</a:t>
            </a:r>
            <a:r>
              <a:rPr lang="en-US" sz="2800" dirty="0" smtClean="0">
                <a:solidFill>
                  <a:schemeClr val="tx1"/>
                </a:solidFill>
              </a:rPr>
              <a:t> century, the Byzantine Empire was in decline.</a:t>
            </a:r>
          </a:p>
          <a:p>
            <a:pPr eaLnBrk="1" hangingPunct="1">
              <a:buFontTx/>
              <a:buNone/>
            </a:pPr>
            <a:endParaRPr lang="en-US" sz="2800" dirty="0" smtClean="0"/>
          </a:p>
        </p:txBody>
      </p:sp>
      <p:sp>
        <p:nvSpPr>
          <p:cNvPr id="4" name="Rectangle 3"/>
          <p:cNvSpPr/>
          <p:nvPr/>
        </p:nvSpPr>
        <p:spPr>
          <a:xfrm>
            <a:off x="990600" y="228600"/>
            <a:ext cx="6994222"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Ottoman Empire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down)">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ipe(down)">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wipe(down)">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wipe(down)">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wipe(down)">
                                      <p:cBhvr>
                                        <p:cTn id="27"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expansionmap.gif (45254 bytes)"/>
          <p:cNvPicPr>
            <a:picLocks noChangeAspect="1" noChangeArrowheads="1"/>
          </p:cNvPicPr>
          <p:nvPr/>
        </p:nvPicPr>
        <p:blipFill>
          <a:blip r:embed="rId2"/>
          <a:srcRect/>
          <a:stretch>
            <a:fillRect/>
          </a:stretch>
        </p:blipFill>
        <p:spPr bwMode="auto">
          <a:xfrm>
            <a:off x="0" y="158750"/>
            <a:ext cx="9144000" cy="6540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Illustration of Osman rallying Ghazi warriors into battle.">
            <a:hlinkClick r:id="rId2" tooltip="Illustration of Osman rallying Ghazi warriors into battle."/>
          </p:cNvPr>
          <p:cNvPicPr>
            <a:picLocks noChangeAspect="1" noChangeArrowheads="1"/>
          </p:cNvPicPr>
          <p:nvPr/>
        </p:nvPicPr>
        <p:blipFill>
          <a:blip r:embed="rId3"/>
          <a:srcRect/>
          <a:stretch>
            <a:fillRect/>
          </a:stretch>
        </p:blipFill>
        <p:spPr bwMode="auto">
          <a:xfrm>
            <a:off x="6477000" y="3819525"/>
            <a:ext cx="2667000" cy="3038475"/>
          </a:xfrm>
          <a:prstGeom prst="rect">
            <a:avLst/>
          </a:prstGeom>
          <a:noFill/>
          <a:ln w="9525">
            <a:noFill/>
            <a:miter lim="800000"/>
            <a:headEnd/>
            <a:tailEnd/>
          </a:ln>
        </p:spPr>
      </p:pic>
      <p:sp>
        <p:nvSpPr>
          <p:cNvPr id="29699" name="Rectangle 3"/>
          <p:cNvSpPr>
            <a:spLocks noGrp="1" noChangeArrowheads="1"/>
          </p:cNvSpPr>
          <p:nvPr>
            <p:ph idx="1"/>
          </p:nvPr>
        </p:nvSpPr>
        <p:spPr>
          <a:xfrm>
            <a:off x="0" y="0"/>
            <a:ext cx="9144000" cy="6096000"/>
          </a:xfrm>
        </p:spPr>
        <p:txBody>
          <a:bodyPr>
            <a:normAutofit/>
          </a:bodyPr>
          <a:lstStyle/>
          <a:p>
            <a:pPr eaLnBrk="1" hangingPunct="1">
              <a:buFont typeface="Wingdings" pitchFamily="2" charset="2"/>
              <a:buChar char="Z"/>
              <a:defRPr/>
            </a:pPr>
            <a:r>
              <a:rPr lang="en-US" sz="2800" dirty="0" smtClean="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Osman</a:t>
            </a:r>
            <a:r>
              <a:rPr lang="en-US" sz="2800" dirty="0" smtClean="0"/>
              <a:t> </a:t>
            </a:r>
            <a:r>
              <a:rPr lang="en-US" sz="2800" dirty="0" smtClean="0">
                <a:solidFill>
                  <a:schemeClr val="tx1"/>
                </a:solidFill>
              </a:rPr>
              <a:t>was a Turkish warrior and a Muslim.</a:t>
            </a:r>
          </a:p>
          <a:p>
            <a:pPr eaLnBrk="1" hangingPunct="1">
              <a:buFont typeface="Wingdings" pitchFamily="2" charset="2"/>
              <a:buChar char="Z"/>
              <a:defRPr/>
            </a:pPr>
            <a:r>
              <a:rPr lang="en-US" sz="2800" dirty="0" smtClean="0">
                <a:solidFill>
                  <a:schemeClr val="tx1"/>
                </a:solidFill>
              </a:rPr>
              <a:t>He had many followers, called Ottomans.</a:t>
            </a:r>
          </a:p>
          <a:p>
            <a:pPr eaLnBrk="1" hangingPunct="1">
              <a:buFont typeface="Wingdings" pitchFamily="2" charset="2"/>
              <a:buChar char="Z"/>
              <a:defRPr/>
            </a:pPr>
            <a:r>
              <a:rPr lang="en-US" sz="2800" dirty="0" smtClean="0">
                <a:solidFill>
                  <a:schemeClr val="tx1"/>
                </a:solidFill>
              </a:rPr>
              <a:t>Through successful military campaigns and the promise of booty (wealth taken after battle). Osman gained soldiers and his domain grew. </a:t>
            </a:r>
          </a:p>
          <a:p>
            <a:pPr eaLnBrk="1" hangingPunct="1">
              <a:buFont typeface="Wingdings" pitchFamily="2" charset="2"/>
              <a:buChar char="Z"/>
              <a:defRPr/>
            </a:pPr>
            <a:r>
              <a:rPr lang="en-US" sz="2800" dirty="0" smtClean="0">
                <a:solidFill>
                  <a:schemeClr val="tx1"/>
                </a:solidFill>
              </a:rPr>
              <a:t>In 1299, Osman conquered the last of the Byzantine villages and the </a:t>
            </a:r>
            <a:r>
              <a:rPr lang="en-US" sz="2800" dirty="0" smtClean="0">
                <a:solidFill>
                  <a:schemeClr val="tx1"/>
                </a:solidFill>
              </a:rPr>
              <a:t>Ottoman </a:t>
            </a:r>
            <a:r>
              <a:rPr lang="en-US" sz="2800" dirty="0" smtClean="0">
                <a:solidFill>
                  <a:schemeClr val="tx1"/>
                </a:solidFill>
              </a:rPr>
              <a:t>Empire began.</a:t>
            </a:r>
          </a:p>
          <a:p>
            <a:pPr eaLnBrk="1" hangingPunct="1">
              <a:buFont typeface="Wingdings" pitchFamily="2" charset="2"/>
              <a:buChar char="Z"/>
              <a:defRPr/>
            </a:pPr>
            <a:r>
              <a:rPr lang="en-US" sz="2800" dirty="0" smtClean="0">
                <a:solidFill>
                  <a:schemeClr val="tx1"/>
                </a:solidFill>
              </a:rPr>
              <a:t>Osman was the first Ottoman sultan.</a:t>
            </a:r>
          </a:p>
          <a:p>
            <a:pPr eaLnBrk="1" hangingPunct="1">
              <a:buFont typeface="Wingdings" pitchFamily="2" charset="2"/>
              <a:buChar char="Z"/>
              <a:defRPr/>
            </a:pPr>
            <a:r>
              <a:rPr lang="en-US" sz="2800" dirty="0" smtClean="0"/>
              <a:t>A </a:t>
            </a:r>
            <a:r>
              <a:rPr lang="en-US" sz="2800" dirty="0" smtClean="0">
                <a:solidFill>
                  <a:srgbClr val="000004"/>
                </a:solidFill>
                <a:effectLst>
                  <a:outerShdw blurRad="38100" dist="38100" dir="2700000" algn="tl">
                    <a:srgbClr val="FFFFFF"/>
                  </a:outerShdw>
                </a:effectLst>
              </a:rPr>
              <a:t>sultan</a:t>
            </a:r>
            <a:r>
              <a:rPr lang="en-US" sz="2800" dirty="0" smtClean="0"/>
              <a:t> </a:t>
            </a:r>
            <a:r>
              <a:rPr lang="en-US" sz="2800" dirty="0" smtClean="0">
                <a:solidFill>
                  <a:schemeClr val="tx1"/>
                </a:solidFill>
              </a:rPr>
              <a:t>is the ruler of a Muslim state.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edge">
                                      <p:cBhvr>
                                        <p:cTn id="7" dur="20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wedge">
                                      <p:cBhvr>
                                        <p:cTn id="12" dur="20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wedge">
                                      <p:cBhvr>
                                        <p:cTn id="17" dur="20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wedge">
                                      <p:cBhvr>
                                        <p:cTn id="22" dur="20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wedge">
                                      <p:cBhvr>
                                        <p:cTn id="27" dur="2000"/>
                                        <p:tgtEl>
                                          <p:spTgt spid="296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29699">
                                            <p:txEl>
                                              <p:pRg st="5" end="5"/>
                                            </p:txEl>
                                          </p:spTgt>
                                        </p:tgtEl>
                                        <p:attrNameLst>
                                          <p:attrName>style.visibility</p:attrName>
                                        </p:attrNameLst>
                                      </p:cBhvr>
                                      <p:to>
                                        <p:strVal val="visible"/>
                                      </p:to>
                                    </p:set>
                                    <p:animEffect transition="in" filter="wedge">
                                      <p:cBhvr>
                                        <p:cTn id="32" dur="20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10c5d7ffacf"/>
          <p:cNvPicPr>
            <a:picLocks noChangeAspect="1" noChangeArrowheads="1"/>
          </p:cNvPicPr>
          <p:nvPr/>
        </p:nvPicPr>
        <p:blipFill>
          <a:blip r:embed="rId2"/>
          <a:srcRect/>
          <a:stretch>
            <a:fillRect/>
          </a:stretch>
        </p:blipFill>
        <p:spPr bwMode="auto">
          <a:xfrm>
            <a:off x="3657600" y="2959100"/>
            <a:ext cx="5486400" cy="3898900"/>
          </a:xfrm>
          <a:prstGeom prst="rect">
            <a:avLst/>
          </a:prstGeom>
          <a:noFill/>
          <a:ln w="9525">
            <a:noFill/>
            <a:miter lim="800000"/>
            <a:headEnd/>
            <a:tailEnd/>
          </a:ln>
        </p:spPr>
      </p:pic>
      <p:sp>
        <p:nvSpPr>
          <p:cNvPr id="34819" name="Rectangle 3"/>
          <p:cNvSpPr>
            <a:spLocks noGrp="1" noChangeArrowheads="1"/>
          </p:cNvSpPr>
          <p:nvPr>
            <p:ph idx="1"/>
          </p:nvPr>
        </p:nvSpPr>
        <p:spPr>
          <a:xfrm>
            <a:off x="0" y="152400"/>
            <a:ext cx="9144000" cy="5867400"/>
          </a:xfrm>
        </p:spPr>
        <p:txBody>
          <a:bodyPr>
            <a:normAutofit/>
          </a:bodyPr>
          <a:lstStyle/>
          <a:p>
            <a:pPr eaLnBrk="1" hangingPunct="1">
              <a:buFont typeface="Wingdings" pitchFamily="2" charset="2"/>
              <a:buChar char="Z"/>
            </a:pPr>
            <a:r>
              <a:rPr lang="en-US" sz="2800" dirty="0" smtClean="0">
                <a:solidFill>
                  <a:schemeClr val="tx1"/>
                </a:solidFill>
              </a:rPr>
              <a:t>The Ottoman Empire controlled many trade routes.</a:t>
            </a:r>
          </a:p>
          <a:p>
            <a:pPr eaLnBrk="1" hangingPunct="1">
              <a:buFont typeface="Wingdings" pitchFamily="2" charset="2"/>
              <a:buChar char="Z"/>
            </a:pPr>
            <a:r>
              <a:rPr lang="en-US" sz="2800" dirty="0" smtClean="0">
                <a:solidFill>
                  <a:schemeClr val="tx1"/>
                </a:solidFill>
              </a:rPr>
              <a:t>It had access to the Persian Gulf, the Black Sea, and the Mediterranean Sea.</a:t>
            </a:r>
          </a:p>
          <a:p>
            <a:pPr eaLnBrk="1" hangingPunct="1">
              <a:buFont typeface="Wingdings" pitchFamily="2" charset="2"/>
              <a:buChar char="Z"/>
            </a:pPr>
            <a:r>
              <a:rPr lang="en-US" sz="2800" dirty="0" smtClean="0">
                <a:solidFill>
                  <a:schemeClr val="tx1"/>
                </a:solidFill>
              </a:rPr>
              <a:t>Europe and Asia were linked by Ottoman trade routes.</a:t>
            </a:r>
          </a:p>
          <a:p>
            <a:pPr eaLnBrk="1" hangingPunct="1">
              <a:buFont typeface="Wingdings" pitchFamily="2" charset="2"/>
              <a:buChar char="Z"/>
            </a:pPr>
            <a:r>
              <a:rPr lang="en-US" sz="2800" dirty="0" smtClean="0">
                <a:solidFill>
                  <a:schemeClr val="tx1"/>
                </a:solidFill>
              </a:rPr>
              <a:t>This connection </a:t>
            </a:r>
            <a:r>
              <a:rPr lang="en-US" sz="2800" dirty="0" smtClean="0">
                <a:solidFill>
                  <a:schemeClr val="tx1"/>
                </a:solidFill>
              </a:rPr>
              <a:t>helped </a:t>
            </a:r>
            <a:r>
              <a:rPr lang="en-US" sz="2800" dirty="0" smtClean="0">
                <a:solidFill>
                  <a:schemeClr val="tx1"/>
                </a:solidFill>
              </a:rPr>
              <a:t>join </a:t>
            </a:r>
            <a:r>
              <a:rPr lang="en-US" sz="2800" dirty="0" smtClean="0">
                <a:solidFill>
                  <a:schemeClr val="tx1"/>
                </a:solidFill>
              </a:rPr>
              <a:t>these distant cultures</a:t>
            </a:r>
            <a:r>
              <a:rPr lang="en-US" sz="2800" dirty="0" smtClean="0">
                <a:solidFill>
                  <a:schemeClr val="tx1"/>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checkerboard(across)">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checkerboard(across)">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checkerboard(across)">
                                      <p:cBhvr>
                                        <p:cTn id="17" dur="5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checkerboard(across)">
                                      <p:cBhvr>
                                        <p:cTn id="22" dur="5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defRPr/>
            </a:pPr>
            <a:r>
              <a:rPr lang="en-US" dirty="0" smtClean="0"/>
              <a:t>Arabs</a:t>
            </a:r>
            <a:endParaRPr lang="en-US" dirty="0"/>
          </a:p>
        </p:txBody>
      </p:sp>
      <p:sp>
        <p:nvSpPr>
          <p:cNvPr id="32771" name="Content Placeholder 2"/>
          <p:cNvSpPr>
            <a:spLocks noGrp="1"/>
          </p:cNvSpPr>
          <p:nvPr>
            <p:ph idx="1"/>
          </p:nvPr>
        </p:nvSpPr>
        <p:spPr>
          <a:xfrm>
            <a:off x="0" y="1066800"/>
            <a:ext cx="9144000" cy="4495800"/>
          </a:xfrm>
        </p:spPr>
        <p:txBody>
          <a:bodyPr>
            <a:normAutofit lnSpcReduction="10000"/>
          </a:bodyPr>
          <a:lstStyle/>
          <a:p>
            <a:r>
              <a:rPr lang="en-US" sz="2400" dirty="0" smtClean="0">
                <a:solidFill>
                  <a:schemeClr val="tx1"/>
                </a:solidFill>
              </a:rPr>
              <a:t>Southwest Asia is home to many different ethnic groups who share similar religions. </a:t>
            </a:r>
          </a:p>
          <a:p>
            <a:r>
              <a:rPr lang="en-US" sz="2400" dirty="0" smtClean="0">
                <a:solidFill>
                  <a:schemeClr val="tx1"/>
                </a:solidFill>
              </a:rPr>
              <a:t>The Arabs of Southwest Asia believe themselves to be descendants of Abraham in the Bible, through his son Ishmael. </a:t>
            </a:r>
          </a:p>
          <a:p>
            <a:r>
              <a:rPr lang="en-US" sz="2400" dirty="0" smtClean="0">
                <a:solidFill>
                  <a:schemeClr val="tx1"/>
                </a:solidFill>
              </a:rPr>
              <a:t>They make up the majority of those who live throughout the region known as the Middle East, though there are many differences among them. </a:t>
            </a:r>
          </a:p>
          <a:p>
            <a:r>
              <a:rPr lang="en-US" sz="2400" dirty="0" smtClean="0">
                <a:solidFill>
                  <a:schemeClr val="tx1"/>
                </a:solidFill>
              </a:rPr>
              <a:t>Most Arabs practice the religion of Islam and call themselves Muslims</a:t>
            </a:r>
            <a:r>
              <a:rPr lang="en-US" sz="2400" dirty="0" smtClean="0">
                <a:solidFill>
                  <a:schemeClr val="tx1"/>
                </a:solidFill>
              </a:rPr>
              <a:t>.</a:t>
            </a:r>
          </a:p>
          <a:p>
            <a:r>
              <a:rPr lang="en-US" sz="2400" dirty="0" smtClean="0">
                <a:solidFill>
                  <a:schemeClr val="tx1"/>
                </a:solidFill>
              </a:rPr>
              <a:t>Most Arabs, whether they are Muslim or Christian, speak the Arabic language.</a:t>
            </a:r>
          </a:p>
          <a:p>
            <a:endParaRPr lang="en-US" sz="2400" dirty="0" smtClean="0">
              <a:solidFill>
                <a:schemeClr val="tx1"/>
              </a:solidFill>
            </a:endParaRPr>
          </a:p>
          <a:p>
            <a:endParaRPr lang="en-US" dirty="0" smtClean="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0" y="0"/>
            <a:ext cx="8229600" cy="6096000"/>
          </a:xfrm>
        </p:spPr>
        <p:txBody>
          <a:bodyPr>
            <a:normAutofit lnSpcReduction="10000"/>
          </a:bodyPr>
          <a:lstStyle/>
          <a:p>
            <a:pPr eaLnBrk="1" hangingPunct="1">
              <a:buFont typeface="Wingdings" pitchFamily="2" charset="2"/>
              <a:buChar char="Z"/>
            </a:pPr>
            <a:r>
              <a:rPr lang="en-US" sz="2800" dirty="0" smtClean="0">
                <a:solidFill>
                  <a:schemeClr val="tx1"/>
                </a:solidFill>
              </a:rPr>
              <a:t>Most countries of Western Europe looked at the Ottoman Empire as a threat.</a:t>
            </a:r>
          </a:p>
          <a:p>
            <a:pPr eaLnBrk="1" hangingPunct="1">
              <a:buFont typeface="Wingdings" pitchFamily="2" charset="2"/>
              <a:buChar char="Z"/>
            </a:pPr>
            <a:r>
              <a:rPr lang="en-US" sz="2800" dirty="0" smtClean="0">
                <a:solidFill>
                  <a:schemeClr val="tx1"/>
                </a:solidFill>
              </a:rPr>
              <a:t>European Christians feared the spread of Islam.</a:t>
            </a:r>
          </a:p>
          <a:p>
            <a:pPr eaLnBrk="1" hangingPunct="1">
              <a:buFont typeface="Wingdings" pitchFamily="2" charset="2"/>
              <a:buChar char="Z"/>
            </a:pPr>
            <a:r>
              <a:rPr lang="en-US" sz="2800" dirty="0" smtClean="0">
                <a:solidFill>
                  <a:schemeClr val="tx1"/>
                </a:solidFill>
              </a:rPr>
              <a:t>Many European traders did not want to trade with the Ottomans because of this fear.</a:t>
            </a:r>
          </a:p>
          <a:p>
            <a:pPr eaLnBrk="1" hangingPunct="1">
              <a:buFont typeface="Wingdings" pitchFamily="2" charset="2"/>
              <a:buChar char="Z"/>
            </a:pPr>
            <a:r>
              <a:rPr lang="en-US" sz="2800" dirty="0" smtClean="0">
                <a:solidFill>
                  <a:schemeClr val="tx1"/>
                </a:solidFill>
              </a:rPr>
              <a:t>All trade routes to the east were under Ottoman control.</a:t>
            </a:r>
          </a:p>
          <a:p>
            <a:pPr eaLnBrk="1" hangingPunct="1">
              <a:buFont typeface="Wingdings" pitchFamily="2" charset="2"/>
              <a:buChar char="Z"/>
            </a:pPr>
            <a:r>
              <a:rPr lang="en-US" sz="2800" dirty="0" smtClean="0">
                <a:solidFill>
                  <a:schemeClr val="tx1"/>
                </a:solidFill>
              </a:rPr>
              <a:t>Western Europeans began to search for other ways to reach Asia</a:t>
            </a:r>
          </a:p>
          <a:p>
            <a:pPr eaLnBrk="1" hangingPunct="1">
              <a:buFont typeface="Wingdings" pitchFamily="2" charset="2"/>
              <a:buChar char="Z"/>
            </a:pPr>
            <a:r>
              <a:rPr lang="en-US" sz="2800" dirty="0" smtClean="0">
                <a:solidFill>
                  <a:schemeClr val="tx1"/>
                </a:solidFill>
              </a:rPr>
              <a:t>This search led to the age of 		exploration, during which 				the New World was 			discovered and explored.</a:t>
            </a:r>
          </a:p>
        </p:txBody>
      </p:sp>
      <p:pic>
        <p:nvPicPr>
          <p:cNvPr id="18435" name="Picture 4" descr="http://www.bestscalemodels.com/santamaria.jpg"/>
          <p:cNvPicPr>
            <a:picLocks noChangeAspect="1" noChangeArrowheads="1"/>
          </p:cNvPicPr>
          <p:nvPr/>
        </p:nvPicPr>
        <p:blipFill>
          <a:blip r:embed="rId2"/>
          <a:srcRect/>
          <a:stretch>
            <a:fillRect/>
          </a:stretch>
        </p:blipFill>
        <p:spPr bwMode="auto">
          <a:xfrm>
            <a:off x="5810250" y="4248150"/>
            <a:ext cx="3333750" cy="2609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arn(inHorizontal)">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barn(inHorizontal)">
                                      <p:cBhvr>
                                        <p:cTn id="12" dur="50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barn(inHorizontal)">
                                      <p:cBhvr>
                                        <p:cTn id="17" dur="50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barn(inHorizontal)">
                                      <p:cBhvr>
                                        <p:cTn id="22" dur="500"/>
                                        <p:tgtEl>
                                          <p:spTgt spid="35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barn(inHorizontal)">
                                      <p:cBhvr>
                                        <p:cTn id="27" dur="500"/>
                                        <p:tgtEl>
                                          <p:spTgt spid="35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35843">
                                            <p:txEl>
                                              <p:pRg st="5" end="5"/>
                                            </p:txEl>
                                          </p:spTgt>
                                        </p:tgtEl>
                                        <p:attrNameLst>
                                          <p:attrName>style.visibility</p:attrName>
                                        </p:attrNameLst>
                                      </p:cBhvr>
                                      <p:to>
                                        <p:strVal val="visible"/>
                                      </p:to>
                                    </p:set>
                                    <p:animEffect transition="in" filter="barn(inHorizontal)">
                                      <p:cBhvr>
                                        <p:cTn id="32" dur="5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map_gallipoli"/>
          <p:cNvPicPr>
            <a:picLocks noChangeAspect="1" noChangeArrowheads="1"/>
          </p:cNvPicPr>
          <p:nvPr/>
        </p:nvPicPr>
        <p:blipFill>
          <a:blip r:embed="rId2"/>
          <a:srcRect/>
          <a:stretch>
            <a:fillRect/>
          </a:stretch>
        </p:blipFill>
        <p:spPr bwMode="auto">
          <a:xfrm>
            <a:off x="3505200" y="2889250"/>
            <a:ext cx="5638800" cy="3968750"/>
          </a:xfrm>
          <a:prstGeom prst="rect">
            <a:avLst/>
          </a:prstGeom>
          <a:noFill/>
          <a:ln w="9525">
            <a:noFill/>
            <a:miter lim="800000"/>
            <a:headEnd/>
            <a:tailEnd/>
          </a:ln>
        </p:spPr>
      </p:pic>
      <p:sp>
        <p:nvSpPr>
          <p:cNvPr id="37891" name="Rectangle 3"/>
          <p:cNvSpPr>
            <a:spLocks noGrp="1" noChangeArrowheads="1"/>
          </p:cNvSpPr>
          <p:nvPr>
            <p:ph idx="1"/>
          </p:nvPr>
        </p:nvSpPr>
        <p:spPr>
          <a:xfrm>
            <a:off x="0" y="228600"/>
            <a:ext cx="7848600" cy="5867400"/>
          </a:xfrm>
        </p:spPr>
        <p:txBody>
          <a:bodyPr>
            <a:normAutofit/>
          </a:bodyPr>
          <a:lstStyle/>
          <a:p>
            <a:pPr eaLnBrk="1" hangingPunct="1">
              <a:lnSpc>
                <a:spcPct val="90000"/>
              </a:lnSpc>
              <a:buFont typeface="Wingdings" pitchFamily="2" charset="2"/>
              <a:buChar char="Z"/>
            </a:pPr>
            <a:r>
              <a:rPr lang="en-US" sz="2800" dirty="0" smtClean="0">
                <a:solidFill>
                  <a:schemeClr val="tx1"/>
                </a:solidFill>
              </a:rPr>
              <a:t>By the 20</a:t>
            </a:r>
            <a:r>
              <a:rPr lang="en-US" sz="2800" baseline="30000" dirty="0" smtClean="0">
                <a:solidFill>
                  <a:schemeClr val="tx1"/>
                </a:solidFill>
              </a:rPr>
              <a:t>th</a:t>
            </a:r>
            <a:r>
              <a:rPr lang="en-US" sz="2800" dirty="0" smtClean="0">
                <a:solidFill>
                  <a:schemeClr val="tx1"/>
                </a:solidFill>
              </a:rPr>
              <a:t> century, the Ottoman Empire was weak.</a:t>
            </a:r>
          </a:p>
          <a:p>
            <a:pPr eaLnBrk="1" hangingPunct="1">
              <a:lnSpc>
                <a:spcPct val="90000"/>
              </a:lnSpc>
              <a:buFont typeface="Wingdings" pitchFamily="2" charset="2"/>
              <a:buChar char="Z"/>
            </a:pPr>
            <a:r>
              <a:rPr lang="en-US" sz="2800" dirty="0" smtClean="0">
                <a:solidFill>
                  <a:schemeClr val="tx1"/>
                </a:solidFill>
              </a:rPr>
              <a:t>It sided with the Central Powers in World War I, which fought against the Allied powers of England, France, Russia, and the United States.</a:t>
            </a:r>
          </a:p>
          <a:p>
            <a:pPr eaLnBrk="1" hangingPunct="1">
              <a:lnSpc>
                <a:spcPct val="90000"/>
              </a:lnSpc>
              <a:buFont typeface="Wingdings" pitchFamily="2" charset="2"/>
              <a:buChar char="Z"/>
            </a:pPr>
            <a:r>
              <a:rPr lang="en-US" sz="2800" dirty="0" smtClean="0">
                <a:solidFill>
                  <a:schemeClr val="tx1"/>
                </a:solidFill>
              </a:rPr>
              <a:t>The Ottoman troops 					won only one 						key battle in 						World War I, 						the battle of 					Gallipoli</a:t>
            </a:r>
          </a:p>
        </p:txBody>
      </p:sp>
      <p:sp>
        <p:nvSpPr>
          <p:cNvPr id="21508" name="Line 6"/>
          <p:cNvSpPr>
            <a:spLocks noChangeShapeType="1"/>
          </p:cNvSpPr>
          <p:nvPr/>
        </p:nvSpPr>
        <p:spPr bwMode="auto">
          <a:xfrm flipV="1">
            <a:off x="2514600" y="5334000"/>
            <a:ext cx="2209800" cy="152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to="" calcmode="lin" valueType="num">
                                      <p:cBhvr>
                                        <p:cTn id="7" dur="1" fill="hold"/>
                                        <p:tgtEl>
                                          <p:spTgt spid="3789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 to="" calcmode="lin" valueType="num">
                                      <p:cBhvr>
                                        <p:cTn id="12" dur="1" fill="hold"/>
                                        <p:tgtEl>
                                          <p:spTgt spid="3789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 to="" calcmode="lin" valueType="num">
                                      <p:cBhvr>
                                        <p:cTn id="17" dur="1" fill="hold"/>
                                        <p:tgtEl>
                                          <p:spTgt spid="3789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Map of the Middle East in 1880"/>
          <p:cNvPicPr>
            <a:picLocks noChangeAspect="1" noChangeArrowheads="1"/>
          </p:cNvPicPr>
          <p:nvPr/>
        </p:nvPicPr>
        <p:blipFill>
          <a:blip r:embed="rId2"/>
          <a:srcRect/>
          <a:stretch>
            <a:fillRect/>
          </a:stretch>
        </p:blipFill>
        <p:spPr bwMode="auto">
          <a:xfrm>
            <a:off x="0" y="0"/>
            <a:ext cx="4267200" cy="3727450"/>
          </a:xfrm>
          <a:prstGeom prst="rect">
            <a:avLst/>
          </a:prstGeom>
          <a:noFill/>
          <a:ln w="9525">
            <a:noFill/>
            <a:miter lim="800000"/>
            <a:headEnd/>
            <a:tailEnd/>
          </a:ln>
        </p:spPr>
      </p:pic>
      <p:pic>
        <p:nvPicPr>
          <p:cNvPr id="22531" name="Picture 4" descr="Map of the Middle East in 1920"/>
          <p:cNvPicPr>
            <a:picLocks noChangeAspect="1" noChangeArrowheads="1"/>
          </p:cNvPicPr>
          <p:nvPr/>
        </p:nvPicPr>
        <p:blipFill>
          <a:blip r:embed="rId3"/>
          <a:srcRect/>
          <a:stretch>
            <a:fillRect/>
          </a:stretch>
        </p:blipFill>
        <p:spPr bwMode="auto">
          <a:xfrm>
            <a:off x="4870450" y="0"/>
            <a:ext cx="4273550" cy="3733800"/>
          </a:xfrm>
          <a:prstGeom prst="rect">
            <a:avLst/>
          </a:prstGeom>
          <a:noFill/>
          <a:ln w="9525">
            <a:noFill/>
            <a:miter lim="800000"/>
            <a:headEnd/>
            <a:tailEnd/>
          </a:ln>
        </p:spPr>
      </p:pic>
      <p:pic>
        <p:nvPicPr>
          <p:cNvPr id="22532" name="Picture 6" descr="Map of the Middle East in 2002"/>
          <p:cNvPicPr>
            <a:picLocks noChangeAspect="1" noChangeArrowheads="1"/>
          </p:cNvPicPr>
          <p:nvPr/>
        </p:nvPicPr>
        <p:blipFill>
          <a:blip r:embed="rId4"/>
          <a:srcRect/>
          <a:stretch>
            <a:fillRect/>
          </a:stretch>
        </p:blipFill>
        <p:spPr bwMode="auto">
          <a:xfrm>
            <a:off x="2895600" y="3733800"/>
            <a:ext cx="3576638" cy="3124200"/>
          </a:xfrm>
          <a:prstGeom prst="rect">
            <a:avLst/>
          </a:prstGeom>
          <a:noFill/>
          <a:ln w="9525">
            <a:noFill/>
            <a:miter lim="800000"/>
            <a:headEnd/>
            <a:tailEnd/>
          </a:ln>
        </p:spPr>
      </p:pic>
      <p:sp>
        <p:nvSpPr>
          <p:cNvPr id="7" name="Rectangle 6"/>
          <p:cNvSpPr/>
          <p:nvPr/>
        </p:nvSpPr>
        <p:spPr>
          <a:xfrm>
            <a:off x="-152400" y="3048000"/>
            <a:ext cx="4495800" cy="707886"/>
          </a:xfrm>
          <a:prstGeom prst="rect">
            <a:avLst/>
          </a:prstGeom>
          <a:noFill/>
        </p:spPr>
        <p:txBody>
          <a:bodyPr>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Middle East 1880</a:t>
            </a:r>
          </a:p>
        </p:txBody>
      </p:sp>
      <p:sp>
        <p:nvSpPr>
          <p:cNvPr id="8" name="Rectangle 7"/>
          <p:cNvSpPr/>
          <p:nvPr/>
        </p:nvSpPr>
        <p:spPr>
          <a:xfrm>
            <a:off x="4800600" y="3048000"/>
            <a:ext cx="4343400" cy="707886"/>
          </a:xfrm>
          <a:prstGeom prst="rect">
            <a:avLst/>
          </a:prstGeom>
          <a:noFill/>
        </p:spPr>
        <p:txBody>
          <a:bodyPr>
            <a:spAutoFit/>
          </a:bodyPr>
          <a:lstStyle/>
          <a:p>
            <a:pPr algn="ctr">
              <a:defRPr/>
            </a:pPr>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Middle East 1920</a:t>
            </a:r>
          </a:p>
        </p:txBody>
      </p:sp>
      <p:sp>
        <p:nvSpPr>
          <p:cNvPr id="9" name="Rectangle 8"/>
          <p:cNvSpPr/>
          <p:nvPr/>
        </p:nvSpPr>
        <p:spPr>
          <a:xfrm>
            <a:off x="-76200" y="6273225"/>
            <a:ext cx="4470839" cy="584775"/>
          </a:xfrm>
          <a:prstGeom prst="rect">
            <a:avLst/>
          </a:prstGeom>
          <a:noFill/>
        </p:spPr>
        <p:txBody>
          <a:bodyPr wrap="none">
            <a:spAutoFit/>
          </a:bodyPr>
          <a:lstStyle/>
          <a:p>
            <a:pPr algn="ctr">
              <a:defRPr/>
            </a:pP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Middle East Today</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Map of Turkey">
            <a:hlinkClick r:id="rId2" tooltip="More information about Turkey"/>
          </p:cNvPr>
          <p:cNvPicPr>
            <a:picLocks noChangeAspect="1" noChangeArrowheads="1"/>
          </p:cNvPicPr>
          <p:nvPr/>
        </p:nvPicPr>
        <p:blipFill>
          <a:blip r:embed="rId3">
            <a:lum bright="-24000" contrast="-20000"/>
          </a:blip>
          <a:srcRect/>
          <a:stretch>
            <a:fillRect/>
          </a:stretch>
        </p:blipFill>
        <p:spPr bwMode="auto">
          <a:xfrm>
            <a:off x="0" y="0"/>
            <a:ext cx="9144000" cy="6858000"/>
          </a:xfrm>
          <a:prstGeom prst="rect">
            <a:avLst/>
          </a:prstGeom>
          <a:noFill/>
          <a:ln w="9525">
            <a:noFill/>
            <a:miter lim="800000"/>
            <a:headEnd/>
            <a:tailEnd/>
          </a:ln>
        </p:spPr>
      </p:pic>
      <p:sp>
        <p:nvSpPr>
          <p:cNvPr id="38915" name="Rectangle 3"/>
          <p:cNvSpPr>
            <a:spLocks noGrp="1" noChangeArrowheads="1"/>
          </p:cNvSpPr>
          <p:nvPr>
            <p:ph idx="1"/>
          </p:nvPr>
        </p:nvSpPr>
        <p:spPr>
          <a:xfrm>
            <a:off x="457200" y="228600"/>
            <a:ext cx="8229600" cy="5867400"/>
          </a:xfrm>
        </p:spPr>
        <p:txBody>
          <a:bodyPr>
            <a:normAutofit fontScale="92500"/>
          </a:bodyPr>
          <a:lstStyle/>
          <a:p>
            <a:pPr eaLnBrk="1" hangingPunct="1">
              <a:lnSpc>
                <a:spcPct val="80000"/>
              </a:lnSpc>
              <a:buFont typeface="Wingdings" pitchFamily="2" charset="2"/>
              <a:buChar char="Z"/>
              <a:defRPr/>
            </a:pPr>
            <a:r>
              <a:rPr lang="en-US" sz="2800" dirty="0" smtClean="0">
                <a:solidFill>
                  <a:schemeClr val="tx1"/>
                </a:solidFill>
              </a:rPr>
              <a:t>The British took control of Jerusalem and Baghdad from the Ottomans.</a:t>
            </a:r>
          </a:p>
          <a:p>
            <a:pPr eaLnBrk="1" hangingPunct="1">
              <a:lnSpc>
                <a:spcPct val="80000"/>
              </a:lnSpc>
              <a:buFont typeface="Wingdings" pitchFamily="2" charset="2"/>
              <a:buChar char="Z"/>
              <a:defRPr/>
            </a:pPr>
            <a:r>
              <a:rPr lang="en-US" sz="2800" dirty="0" smtClean="0">
                <a:solidFill>
                  <a:schemeClr val="tx1"/>
                </a:solidFill>
              </a:rPr>
              <a:t>Arabia then rose up against Ottoman rule.</a:t>
            </a:r>
          </a:p>
          <a:p>
            <a:pPr eaLnBrk="1" hangingPunct="1">
              <a:lnSpc>
                <a:spcPct val="80000"/>
              </a:lnSpc>
              <a:buFont typeface="Wingdings" pitchFamily="2" charset="2"/>
              <a:buChar char="Z"/>
              <a:defRPr/>
            </a:pPr>
            <a:r>
              <a:rPr lang="en-US" sz="2800" dirty="0" smtClean="0">
                <a:solidFill>
                  <a:schemeClr val="tx1"/>
                </a:solidFill>
              </a:rPr>
              <a:t>By 1918, the Ottoman Empire had ended.</a:t>
            </a:r>
          </a:p>
          <a:p>
            <a:pPr eaLnBrk="1" hangingPunct="1">
              <a:lnSpc>
                <a:spcPct val="80000"/>
              </a:lnSpc>
              <a:buFont typeface="Wingdings" pitchFamily="2" charset="2"/>
              <a:buChar char="Z"/>
              <a:defRPr/>
            </a:pPr>
            <a:r>
              <a:rPr lang="en-US" sz="2800" dirty="0" smtClean="0">
                <a:solidFill>
                  <a:schemeClr val="tx1"/>
                </a:solidFill>
              </a:rPr>
              <a:t>In 1920, after the end of World War I, the Treaty of Sevres split the land of the Ottoman Empire among Allied, or Western, powers.</a:t>
            </a:r>
          </a:p>
          <a:p>
            <a:pPr eaLnBrk="1" hangingPunct="1">
              <a:lnSpc>
                <a:spcPct val="80000"/>
              </a:lnSpc>
              <a:buFont typeface="Wingdings" pitchFamily="2" charset="2"/>
              <a:buChar char="Z"/>
              <a:defRPr/>
            </a:pPr>
            <a:r>
              <a:rPr lang="en-US" sz="2800" dirty="0" smtClean="0">
                <a:solidFill>
                  <a:schemeClr val="tx1"/>
                </a:solidFill>
              </a:rPr>
              <a:t>France was grated mandates over Syria and Lebanon.</a:t>
            </a:r>
          </a:p>
          <a:p>
            <a:pPr eaLnBrk="1" hangingPunct="1">
              <a:lnSpc>
                <a:spcPct val="80000"/>
              </a:lnSpc>
              <a:buFont typeface="Wingdings" pitchFamily="2" charset="2"/>
              <a:buChar char="Z"/>
              <a:defRPr/>
            </a:pPr>
            <a:r>
              <a:rPr lang="en-US" sz="2800" dirty="0" smtClean="0">
                <a:solidFill>
                  <a:schemeClr val="tx1"/>
                </a:solidFill>
              </a:rPr>
              <a:t>The United Kingdom was grated Palestine and Iraq.</a:t>
            </a:r>
          </a:p>
          <a:p>
            <a:pPr eaLnBrk="1" hangingPunct="1">
              <a:lnSpc>
                <a:spcPct val="80000"/>
              </a:lnSpc>
              <a:buFont typeface="Wingdings" pitchFamily="2" charset="2"/>
              <a:buChar char="Z"/>
              <a:defRPr/>
            </a:pPr>
            <a:r>
              <a:rPr lang="en-US" sz="2800" dirty="0" smtClean="0">
                <a:solidFill>
                  <a:schemeClr val="tx1"/>
                </a:solidFill>
              </a:rPr>
              <a:t>The modern Turkish republic was declared on October 29, 1923. </a:t>
            </a:r>
          </a:p>
          <a:p>
            <a:pPr eaLnBrk="1" hangingPunct="1">
              <a:lnSpc>
                <a:spcPct val="80000"/>
              </a:lnSpc>
              <a:buFont typeface="Wingdings" pitchFamily="2" charset="2"/>
              <a:buChar char="Z"/>
              <a:defRPr/>
            </a:pPr>
            <a:r>
              <a:rPr lang="en-US" sz="2800" dirty="0" smtClean="0">
                <a:solidFill>
                  <a:schemeClr val="tx1"/>
                </a:solidFill>
              </a:rPr>
              <a:t>Today, Turkey is the largest Muslim nation in Europe.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strips(downLeft)">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strips(downLeft)">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strips(downLeft)">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strips(downLeft)">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strips(downLeft)">
                                      <p:cBhvr>
                                        <p:cTn id="27" dur="500"/>
                                        <p:tgtEl>
                                          <p:spTgt spid="389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8915">
                                            <p:txEl>
                                              <p:pRg st="5" end="5"/>
                                            </p:txEl>
                                          </p:spTgt>
                                        </p:tgtEl>
                                        <p:attrNameLst>
                                          <p:attrName>style.visibility</p:attrName>
                                        </p:attrNameLst>
                                      </p:cBhvr>
                                      <p:to>
                                        <p:strVal val="visible"/>
                                      </p:to>
                                    </p:set>
                                    <p:animEffect transition="in" filter="strips(downLeft)">
                                      <p:cBhvr>
                                        <p:cTn id="32" dur="500"/>
                                        <p:tgtEl>
                                          <p:spTgt spid="389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8915">
                                            <p:txEl>
                                              <p:pRg st="6" end="6"/>
                                            </p:txEl>
                                          </p:spTgt>
                                        </p:tgtEl>
                                        <p:attrNameLst>
                                          <p:attrName>style.visibility</p:attrName>
                                        </p:attrNameLst>
                                      </p:cBhvr>
                                      <p:to>
                                        <p:strVal val="visible"/>
                                      </p:to>
                                    </p:set>
                                    <p:animEffect transition="in" filter="strips(downLeft)">
                                      <p:cBhvr>
                                        <p:cTn id="37" dur="500"/>
                                        <p:tgtEl>
                                          <p:spTgt spid="389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38915">
                                            <p:txEl>
                                              <p:pRg st="7" end="7"/>
                                            </p:txEl>
                                          </p:spTgt>
                                        </p:tgtEl>
                                        <p:attrNameLst>
                                          <p:attrName>style.visibility</p:attrName>
                                        </p:attrNameLst>
                                      </p:cBhvr>
                                      <p:to>
                                        <p:strVal val="visible"/>
                                      </p:to>
                                    </p:set>
                                    <p:animEffect transition="in" filter="strips(downLeft)">
                                      <p:cBhvr>
                                        <p:cTn id="42" dur="500"/>
                                        <p:tgtEl>
                                          <p:spTgt spid="389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ocw.nd.edu/arabic-and-middle-east-studies/islamic-societies-of-the-middle-east-and-north-africa-religion-history-and-culture/European%20Colonialism%20in%20the%20Middle%20East.png"/>
          <p:cNvPicPr>
            <a:picLocks noChangeAspect="1" noChangeArrowheads="1"/>
          </p:cNvPicPr>
          <p:nvPr/>
        </p:nvPicPr>
        <p:blipFill>
          <a:blip r:embed="rId2"/>
          <a:srcRect/>
          <a:stretch>
            <a:fillRect/>
          </a:stretch>
        </p:blipFill>
        <p:spPr bwMode="auto">
          <a:xfrm>
            <a:off x="63500" y="320675"/>
            <a:ext cx="9124950" cy="6156325"/>
          </a:xfrm>
          <a:prstGeom prst="rect">
            <a:avLst/>
          </a:prstGeom>
          <a:noFill/>
          <a:ln w="9525">
            <a:noFill/>
            <a:miter lim="800000"/>
            <a:headEnd/>
            <a:tailEnd/>
          </a:ln>
        </p:spPr>
      </p:pic>
      <p:sp>
        <p:nvSpPr>
          <p:cNvPr id="25603" name="TextBox 2"/>
          <p:cNvSpPr txBox="1">
            <a:spLocks noChangeArrowheads="1"/>
          </p:cNvSpPr>
          <p:nvPr/>
        </p:nvSpPr>
        <p:spPr bwMode="auto">
          <a:xfrm>
            <a:off x="0" y="6400800"/>
            <a:ext cx="3886200" cy="369888"/>
          </a:xfrm>
          <a:prstGeom prst="rect">
            <a:avLst/>
          </a:prstGeom>
          <a:noFill/>
          <a:ln w="9525">
            <a:noFill/>
            <a:miter lim="800000"/>
            <a:headEnd/>
            <a:tailEnd/>
          </a:ln>
        </p:spPr>
        <p:txBody>
          <a:bodyPr>
            <a:spAutoFit/>
          </a:bodyPr>
          <a:lstStyle/>
          <a:p>
            <a:r>
              <a:rPr lang="en-US"/>
              <a:t>End of Section 1</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srcRect/>
          <a:stretch>
            <a:fillRect/>
          </a:stretch>
        </p:blipFill>
        <p:spPr bwMode="auto">
          <a:xfrm>
            <a:off x="3362325" y="561975"/>
            <a:ext cx="5486400" cy="6296025"/>
          </a:xfrm>
          <a:prstGeom prst="rect">
            <a:avLst/>
          </a:prstGeom>
          <a:noFill/>
          <a:ln w="12700">
            <a:noFill/>
            <a:miter lim="800000"/>
            <a:headEnd type="none" w="sm" len="sm"/>
            <a:tailEnd type="none" w="sm" len="sm"/>
          </a:ln>
        </p:spPr>
      </p:pic>
      <p:sp>
        <p:nvSpPr>
          <p:cNvPr id="26627" name="Rectangle 2"/>
          <p:cNvSpPr>
            <a:spLocks noGrp="1" noChangeArrowheads="1"/>
          </p:cNvSpPr>
          <p:nvPr>
            <p:ph type="title"/>
          </p:nvPr>
        </p:nvSpPr>
        <p:spPr>
          <a:xfrm>
            <a:off x="-76200" y="685800"/>
            <a:ext cx="7477125" cy="1143000"/>
          </a:xfrm>
        </p:spPr>
        <p:txBody>
          <a:bodyPr/>
          <a:lstStyle/>
          <a:p>
            <a:pPr eaLnBrk="1" hangingPunct="1"/>
            <a:r>
              <a:rPr lang="en-US" smtClean="0"/>
              <a:t>The State of Israel</a:t>
            </a:r>
          </a:p>
        </p:txBody>
      </p:sp>
      <p:sp>
        <p:nvSpPr>
          <p:cNvPr id="26628" name="Rectangle 3"/>
          <p:cNvSpPr>
            <a:spLocks noGrp="1" noChangeArrowheads="1"/>
          </p:cNvSpPr>
          <p:nvPr>
            <p:ph idx="1"/>
          </p:nvPr>
        </p:nvSpPr>
        <p:spPr>
          <a:xfrm>
            <a:off x="-31750" y="1598613"/>
            <a:ext cx="7386638" cy="4497387"/>
          </a:xfrm>
        </p:spPr>
        <p:txBody>
          <a:bodyPr>
            <a:normAutofit/>
          </a:bodyPr>
          <a:lstStyle/>
          <a:p>
            <a:pPr eaLnBrk="1" hangingPunct="1"/>
            <a:r>
              <a:rPr lang="en-US" sz="2800" dirty="0" smtClean="0"/>
              <a:t>The modern state of Israel </a:t>
            </a:r>
            <a:r>
              <a:rPr lang="en-US" sz="2800" dirty="0" smtClean="0"/>
              <a:t>was         establish</a:t>
            </a:r>
            <a:r>
              <a:rPr lang="en-US" sz="2800" dirty="0" smtClean="0">
                <a:solidFill>
                  <a:srgbClr val="FBF4F3"/>
                </a:solidFill>
              </a:rPr>
              <a:t>ed </a:t>
            </a:r>
            <a:r>
              <a:rPr lang="en-US" sz="2800" dirty="0" smtClean="0"/>
              <a:t>in </a:t>
            </a:r>
            <a:r>
              <a:rPr lang="en-US" sz="2800" dirty="0" smtClean="0"/>
              <a:t>1948.</a:t>
            </a:r>
          </a:p>
          <a:p>
            <a:pPr eaLnBrk="1" hangingPunct="1"/>
            <a:r>
              <a:rPr lang="en-US" sz="2800" dirty="0" smtClean="0"/>
              <a:t>Many beliefs and 				events led to its 			creation </a:t>
            </a:r>
            <a:r>
              <a:rPr lang="en-US" sz="2800" dirty="0" smtClean="0"/>
              <a:t>includin</a:t>
            </a:r>
            <a:r>
              <a:rPr lang="en-US" sz="2800" dirty="0" smtClean="0">
                <a:solidFill>
                  <a:srgbClr val="FBF4F3"/>
                </a:solidFill>
              </a:rPr>
              <a:t>g</a:t>
            </a:r>
            <a:r>
              <a:rPr lang="en-US" sz="2800" dirty="0" smtClean="0"/>
              <a:t> </a:t>
            </a:r>
            <a:r>
              <a:rPr lang="en-US" sz="2800" dirty="0" smtClean="0">
                <a:solidFill>
                  <a:srgbClr val="F13D05"/>
                </a:solidFill>
              </a:rPr>
              <a:t>Zionism</a:t>
            </a:r>
            <a:r>
              <a:rPr lang="en-US" sz="2800" dirty="0" smtClean="0"/>
              <a:t>, </a:t>
            </a:r>
            <a:r>
              <a:rPr lang="en-US" sz="2800" dirty="0" smtClean="0"/>
              <a:t> 	   	     		  </a:t>
            </a:r>
            <a:r>
              <a:rPr lang="en-US" sz="2800" dirty="0" smtClean="0">
                <a:solidFill>
                  <a:srgbClr val="0000FF"/>
                </a:solidFill>
              </a:rPr>
              <a:t>anti-Semitism</a:t>
            </a:r>
            <a:r>
              <a:rPr lang="en-US" sz="2800" dirty="0" smtClean="0"/>
              <a:t>, </a:t>
            </a:r>
            <a:r>
              <a:rPr lang="en-US" sz="2800" dirty="0" smtClean="0"/>
              <a:t>and </a:t>
            </a:r>
            <a:r>
              <a:rPr lang="en-US" sz="2800" dirty="0" smtClean="0"/>
              <a:t>the </a:t>
            </a:r>
            <a:r>
              <a:rPr lang="en-US" sz="2800" dirty="0" smtClean="0"/>
              <a:t>		  </a:t>
            </a:r>
            <a:r>
              <a:rPr lang="en-US" sz="2800" dirty="0" smtClean="0">
                <a:solidFill>
                  <a:srgbClr val="27F131"/>
                </a:solidFill>
              </a:rPr>
              <a:t>Holocaust</a:t>
            </a:r>
            <a:r>
              <a:rPr lang="en-US" sz="2800" dirty="0" smtClean="0"/>
              <a:t>.</a:t>
            </a:r>
          </a:p>
        </p:txBody>
      </p:sp>
      <p:sp>
        <p:nvSpPr>
          <p:cNvPr id="5" name="Rectangle 4"/>
          <p:cNvSpPr/>
          <p:nvPr/>
        </p:nvSpPr>
        <p:spPr>
          <a:xfrm>
            <a:off x="-61469" y="0"/>
            <a:ext cx="9205469"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Section </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 </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Creation of Israel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6148"/>
                                        </p:tgtEl>
                                        <p:attrNameLst>
                                          <p:attrName>style.visibility</p:attrName>
                                        </p:attrNameLst>
                                      </p:cBhvr>
                                      <p:to>
                                        <p:strVal val="visible"/>
                                      </p:to>
                                    </p:set>
                                    <p:anim to="" calcmode="lin" valueType="num">
                                      <p:cBhvr>
                                        <p:cTn id="7" dur="1" fill="hold"/>
                                        <p:tgtEl>
                                          <p:spTgt spid="61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2663307"/>
          <p:cNvPicPr>
            <a:picLocks noChangeAspect="1" noChangeArrowheads="1"/>
          </p:cNvPicPr>
          <p:nvPr/>
        </p:nvPicPr>
        <p:blipFill>
          <a:blip r:embed="rId2"/>
          <a:srcRect/>
          <a:stretch>
            <a:fillRect/>
          </a:stretch>
        </p:blipFill>
        <p:spPr bwMode="auto">
          <a:xfrm>
            <a:off x="6290994" y="3124200"/>
            <a:ext cx="2853006" cy="3733800"/>
          </a:xfrm>
          <a:prstGeom prst="rect">
            <a:avLst/>
          </a:prstGeom>
          <a:noFill/>
          <a:ln w="9525">
            <a:noFill/>
            <a:miter lim="800000"/>
            <a:headEnd/>
            <a:tailEnd/>
          </a:ln>
        </p:spPr>
      </p:pic>
      <p:sp>
        <p:nvSpPr>
          <p:cNvPr id="7171" name="Rectangle 3"/>
          <p:cNvSpPr>
            <a:spLocks noGrp="1" noChangeArrowheads="1"/>
          </p:cNvSpPr>
          <p:nvPr>
            <p:ph idx="1"/>
          </p:nvPr>
        </p:nvSpPr>
        <p:spPr>
          <a:xfrm>
            <a:off x="0" y="0"/>
            <a:ext cx="9144000" cy="6858000"/>
          </a:xfrm>
        </p:spPr>
        <p:txBody>
          <a:bodyPr/>
          <a:lstStyle/>
          <a:p>
            <a:pPr eaLnBrk="1" hangingPunct="1">
              <a:defRPr/>
            </a:pPr>
            <a:r>
              <a:rPr lang="en-US" sz="2800" dirty="0" smtClean="0">
                <a:solidFill>
                  <a:schemeClr val="bg1"/>
                </a:solidFill>
                <a:effectDag name="">
                  <a:cont type="tree" name="">
                    <a:effect ref="fillLine"/>
                    <a:outerShdw dist="38100" dir="13500000" algn="br">
                      <a:srgbClr val="FFAAA4"/>
                    </a:outerShdw>
                  </a:cont>
                  <a:cont type="tree" name="">
                    <a:effect ref="fillLine"/>
                    <a:outerShdw dist="38100" dir="2700000" algn="tl">
                      <a:srgbClr val="733935"/>
                    </a:outerShdw>
                  </a:cont>
                  <a:effect ref="fillLine"/>
                </a:effectDag>
              </a:rPr>
              <a:t>Zionism</a:t>
            </a:r>
            <a:r>
              <a:rPr lang="en-US" sz="2800" dirty="0" smtClean="0"/>
              <a:t> </a:t>
            </a:r>
            <a:r>
              <a:rPr lang="en-US" sz="2800" dirty="0" smtClean="0">
                <a:solidFill>
                  <a:schemeClr val="tx1"/>
                </a:solidFill>
              </a:rPr>
              <a:t>is a Jewish movement that began in Europe in the late 19</a:t>
            </a:r>
            <a:r>
              <a:rPr lang="en-US" sz="2800" baseline="30000" dirty="0" smtClean="0">
                <a:solidFill>
                  <a:schemeClr val="tx1"/>
                </a:solidFill>
              </a:rPr>
              <a:t>th</a:t>
            </a:r>
            <a:r>
              <a:rPr lang="en-US" sz="2800" dirty="0" smtClean="0">
                <a:solidFill>
                  <a:schemeClr val="tx1"/>
                </a:solidFill>
              </a:rPr>
              <a:t> century.</a:t>
            </a:r>
          </a:p>
          <a:p>
            <a:pPr eaLnBrk="1" hangingPunct="1">
              <a:defRPr/>
            </a:pPr>
            <a:r>
              <a:rPr lang="en-US" sz="2800" dirty="0" smtClean="0">
                <a:solidFill>
                  <a:schemeClr val="tx1"/>
                </a:solidFill>
              </a:rPr>
              <a:t>Its goal was to establish a Jewish homeland in Palestine.</a:t>
            </a:r>
          </a:p>
          <a:p>
            <a:pPr eaLnBrk="1" hangingPunct="1">
              <a:defRPr/>
            </a:pPr>
            <a:r>
              <a:rPr lang="en-US" sz="2800" dirty="0" smtClean="0">
                <a:solidFill>
                  <a:srgbClr val="27F131"/>
                </a:solidFill>
                <a:effectLst>
                  <a:outerShdw blurRad="38100" dist="38100" dir="2700000" algn="tl">
                    <a:srgbClr val="000000"/>
                  </a:outerShdw>
                </a:effectLst>
              </a:rPr>
              <a:t>Theodor Herzl</a:t>
            </a:r>
            <a:r>
              <a:rPr lang="en-US" sz="2800" dirty="0" smtClean="0"/>
              <a:t> </a:t>
            </a:r>
            <a:r>
              <a:rPr lang="en-US" sz="2800" dirty="0" smtClean="0">
                <a:solidFill>
                  <a:schemeClr val="tx1"/>
                </a:solidFill>
              </a:rPr>
              <a:t>started the movement </a:t>
            </a:r>
            <a:r>
              <a:rPr lang="en-US" sz="2800" dirty="0" smtClean="0">
                <a:solidFill>
                  <a:schemeClr val="tx1"/>
                </a:solidFill>
              </a:rPr>
              <a:t>and </a:t>
            </a:r>
            <a:r>
              <a:rPr lang="en-US" sz="2800" dirty="0" smtClean="0">
                <a:solidFill>
                  <a:schemeClr val="tx1"/>
                </a:solidFill>
              </a:rPr>
              <a:t>also led the first Zionist </a:t>
            </a:r>
            <a:r>
              <a:rPr lang="en-US" sz="2800" dirty="0" smtClean="0">
                <a:solidFill>
                  <a:schemeClr val="tx1"/>
                </a:solidFill>
              </a:rPr>
              <a:t>Congress </a:t>
            </a:r>
            <a:r>
              <a:rPr lang="en-US" sz="2800" dirty="0" smtClean="0">
                <a:solidFill>
                  <a:schemeClr val="tx1"/>
                </a:solidFill>
              </a:rPr>
              <a:t>in 1897.</a:t>
            </a:r>
          </a:p>
          <a:p>
            <a:pPr eaLnBrk="1" hangingPunct="1">
              <a:defRPr/>
            </a:pPr>
            <a:r>
              <a:rPr lang="en-US" sz="2800" dirty="0" smtClean="0">
                <a:solidFill>
                  <a:schemeClr val="tx1"/>
                </a:solidFill>
              </a:rPr>
              <a:t>After World War I, the movement 	</a:t>
            </a:r>
            <a:r>
              <a:rPr lang="en-US" sz="2800" dirty="0" smtClean="0">
                <a:solidFill>
                  <a:schemeClr val="tx1"/>
                </a:solidFill>
              </a:rPr>
              <a:t>grew </a:t>
            </a:r>
            <a:r>
              <a:rPr lang="en-US" sz="2800" dirty="0" smtClean="0">
                <a:solidFill>
                  <a:schemeClr val="tx1"/>
                </a:solidFill>
              </a:rPr>
              <a:t>in popularity.</a:t>
            </a:r>
          </a:p>
          <a:p>
            <a:pPr eaLnBrk="1" hangingPunct="1">
              <a:defRPr/>
            </a:pPr>
            <a:r>
              <a:rPr lang="en-US" sz="2800" dirty="0" smtClean="0">
                <a:solidFill>
                  <a:schemeClr val="tx1"/>
                </a:solidFill>
              </a:rPr>
              <a:t>In 1917, Britain issued the</a:t>
            </a:r>
            <a:r>
              <a:rPr lang="en-US" sz="2800" dirty="0" smtClean="0"/>
              <a:t> </a:t>
            </a:r>
            <a:r>
              <a:rPr lang="en-US" sz="2800" dirty="0" smtClean="0">
                <a:solidFill>
                  <a:srgbClr val="0000FF"/>
                </a:solidFill>
                <a:effectLst>
                  <a:outerShdw blurRad="38100" dist="38100" dir="2700000" algn="tl">
                    <a:srgbClr val="000000"/>
                  </a:outerShdw>
                </a:effectLst>
              </a:rPr>
              <a:t>Balfour </a:t>
            </a:r>
            <a:r>
              <a:rPr lang="en-US" sz="2800" dirty="0" smtClean="0">
                <a:solidFill>
                  <a:srgbClr val="0000FF"/>
                </a:solidFill>
                <a:effectLst>
                  <a:outerShdw blurRad="38100" dist="38100" dir="2700000" algn="tl">
                    <a:srgbClr val="000000"/>
                  </a:outerShdw>
                </a:effectLst>
              </a:rPr>
              <a:t>	          Declaration</a:t>
            </a:r>
            <a:r>
              <a:rPr lang="en-US" sz="2800" dirty="0" smtClean="0"/>
              <a:t>, </a:t>
            </a:r>
            <a:r>
              <a:rPr lang="en-US" sz="2800" dirty="0" smtClean="0">
                <a:solidFill>
                  <a:schemeClr val="tx1"/>
                </a:solidFill>
              </a:rPr>
              <a:t>which stated that </a:t>
            </a:r>
            <a:r>
              <a:rPr lang="en-US" sz="2800" dirty="0" smtClean="0">
                <a:solidFill>
                  <a:schemeClr val="tx1"/>
                </a:solidFill>
              </a:rPr>
              <a:t>Britain 		         would </a:t>
            </a:r>
            <a:r>
              <a:rPr lang="en-US" sz="2800" dirty="0" smtClean="0">
                <a:solidFill>
                  <a:schemeClr val="tx1"/>
                </a:solidFill>
              </a:rPr>
              <a:t>work toward the </a:t>
            </a:r>
            <a:r>
              <a:rPr lang="en-US" sz="2800" dirty="0" smtClean="0">
                <a:solidFill>
                  <a:schemeClr val="tx1"/>
                </a:solidFill>
              </a:rPr>
              <a:t>establishment 		                  of </a:t>
            </a:r>
            <a:r>
              <a:rPr lang="en-US" sz="2800" dirty="0" smtClean="0">
                <a:solidFill>
                  <a:schemeClr val="tx1"/>
                </a:solidFill>
              </a:rPr>
              <a:t>a national </a:t>
            </a:r>
            <a:r>
              <a:rPr lang="en-US" sz="2800" dirty="0" smtClean="0">
                <a:solidFill>
                  <a:schemeClr val="tx1"/>
                </a:solidFill>
              </a:rPr>
              <a:t>home </a:t>
            </a:r>
            <a:r>
              <a:rPr lang="en-US" sz="2800" dirty="0" smtClean="0">
                <a:solidFill>
                  <a:schemeClr val="tx1"/>
                </a:solidFill>
              </a:rPr>
              <a:t>for the Jewish people 			in Palestine.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Mass%20grave%20for%20victims%20of%20the%20pogrom%20in%20Kielce"/>
          <p:cNvPicPr>
            <a:picLocks noChangeAspect="1" noChangeArrowheads="1"/>
          </p:cNvPicPr>
          <p:nvPr/>
        </p:nvPicPr>
        <p:blipFill>
          <a:blip r:embed="rId2"/>
          <a:srcRect/>
          <a:stretch>
            <a:fillRect/>
          </a:stretch>
        </p:blipFill>
        <p:spPr bwMode="auto">
          <a:xfrm>
            <a:off x="4495800" y="0"/>
            <a:ext cx="4648200" cy="2941638"/>
          </a:xfrm>
          <a:prstGeom prst="rect">
            <a:avLst/>
          </a:prstGeom>
          <a:noFill/>
          <a:ln w="9525">
            <a:noFill/>
            <a:miter lim="800000"/>
            <a:headEnd/>
            <a:tailEnd/>
          </a:ln>
        </p:spPr>
      </p:pic>
      <p:sp>
        <p:nvSpPr>
          <p:cNvPr id="29699" name="Rectangle 2"/>
          <p:cNvSpPr>
            <a:spLocks noGrp="1" noChangeArrowheads="1"/>
          </p:cNvSpPr>
          <p:nvPr>
            <p:ph type="title"/>
          </p:nvPr>
        </p:nvSpPr>
        <p:spPr>
          <a:xfrm>
            <a:off x="0" y="0"/>
            <a:ext cx="5681265" cy="1477962"/>
          </a:xfrm>
        </p:spPr>
        <p:txBody>
          <a:bodyPr>
            <a:normAutofit/>
          </a:bodyPr>
          <a:lstStyle/>
          <a:p>
            <a:pPr eaLnBrk="1" hangingPunct="1"/>
            <a:r>
              <a:rPr lang="en-US" sz="3600" dirty="0" smtClean="0"/>
              <a:t>European </a:t>
            </a:r>
            <a:br>
              <a:rPr lang="en-US" sz="3600" dirty="0" smtClean="0"/>
            </a:br>
            <a:r>
              <a:rPr lang="en-US" sz="3600" dirty="0" smtClean="0"/>
              <a:t>Anti-Semitism</a:t>
            </a:r>
          </a:p>
        </p:txBody>
      </p:sp>
      <p:sp>
        <p:nvSpPr>
          <p:cNvPr id="9219" name="Rectangle 3"/>
          <p:cNvSpPr>
            <a:spLocks noGrp="1" noChangeArrowheads="1"/>
          </p:cNvSpPr>
          <p:nvPr>
            <p:ph idx="1"/>
          </p:nvPr>
        </p:nvSpPr>
        <p:spPr>
          <a:xfrm>
            <a:off x="0" y="1371600"/>
            <a:ext cx="9144000" cy="4497388"/>
          </a:xfrm>
        </p:spPr>
        <p:txBody>
          <a:bodyPr>
            <a:noAutofit/>
          </a:bodyPr>
          <a:lstStyle/>
          <a:p>
            <a:pPr eaLnBrk="1" hangingPunct="1">
              <a:lnSpc>
                <a:spcPct val="80000"/>
              </a:lnSpc>
              <a:defRPr/>
            </a:pPr>
            <a:r>
              <a:rPr lang="en-US" sz="2800" dirty="0" smtClean="0">
                <a:solidFill>
                  <a:schemeClr val="tx1"/>
                </a:solidFill>
              </a:rPr>
              <a:t>Anti-Semitism is hostility 				</a:t>
            </a:r>
            <a:r>
              <a:rPr lang="en-US" sz="2800" dirty="0" smtClean="0">
                <a:solidFill>
                  <a:schemeClr val="tx1"/>
                </a:solidFill>
              </a:rPr>
              <a:t>        toward </a:t>
            </a:r>
            <a:r>
              <a:rPr lang="en-US" sz="2800" dirty="0" smtClean="0">
                <a:solidFill>
                  <a:schemeClr val="tx1"/>
                </a:solidFill>
              </a:rPr>
              <a:t>or prejudice against 			</a:t>
            </a:r>
            <a:r>
              <a:rPr lang="en-US" sz="2800" dirty="0" smtClean="0">
                <a:solidFill>
                  <a:schemeClr val="tx1"/>
                </a:solidFill>
              </a:rPr>
              <a:t>             Jews </a:t>
            </a:r>
            <a:r>
              <a:rPr lang="en-US" sz="2800" dirty="0" smtClean="0">
                <a:solidFill>
                  <a:schemeClr val="tx1"/>
                </a:solidFill>
              </a:rPr>
              <a:t>or Judaism.</a:t>
            </a:r>
          </a:p>
          <a:p>
            <a:pPr eaLnBrk="1" hangingPunct="1">
              <a:lnSpc>
                <a:spcPct val="80000"/>
              </a:lnSpc>
              <a:defRPr/>
            </a:pPr>
            <a:r>
              <a:rPr lang="en-US" sz="2800" dirty="0" smtClean="0">
                <a:solidFill>
                  <a:schemeClr val="tx1"/>
                </a:solidFill>
              </a:rPr>
              <a:t>In the late 19</a:t>
            </a:r>
            <a:r>
              <a:rPr lang="en-US" sz="2800" baseline="30000" dirty="0" smtClean="0">
                <a:solidFill>
                  <a:schemeClr val="tx1"/>
                </a:solidFill>
              </a:rPr>
              <a:t>th</a:t>
            </a:r>
            <a:r>
              <a:rPr lang="en-US" sz="2800" dirty="0" smtClean="0">
                <a:solidFill>
                  <a:schemeClr val="tx1"/>
                </a:solidFill>
              </a:rPr>
              <a:t> and early 20</a:t>
            </a:r>
            <a:r>
              <a:rPr lang="en-US" sz="2800" baseline="30000" dirty="0" smtClean="0">
                <a:solidFill>
                  <a:schemeClr val="tx1"/>
                </a:solidFill>
              </a:rPr>
              <a:t>th</a:t>
            </a:r>
            <a:r>
              <a:rPr lang="en-US" sz="2800" dirty="0" smtClean="0">
                <a:solidFill>
                  <a:schemeClr val="tx1"/>
                </a:solidFill>
              </a:rPr>
              <a:t> 			</a:t>
            </a:r>
            <a:r>
              <a:rPr lang="en-US" sz="2800" dirty="0" smtClean="0">
                <a:solidFill>
                  <a:schemeClr val="tx1"/>
                </a:solidFill>
              </a:rPr>
              <a:t>  centuries</a:t>
            </a:r>
            <a:r>
              <a:rPr lang="en-US" sz="2800" dirty="0" smtClean="0">
                <a:solidFill>
                  <a:schemeClr val="tx1"/>
                </a:solidFill>
              </a:rPr>
              <a:t>, anti-Semitism </a:t>
            </a:r>
            <a:r>
              <a:rPr lang="en-US" sz="2800" dirty="0" smtClean="0">
                <a:solidFill>
                  <a:schemeClr val="tx1"/>
                </a:solidFill>
              </a:rPr>
              <a:t>began </a:t>
            </a:r>
            <a:r>
              <a:rPr lang="en-US" sz="2800" dirty="0" smtClean="0">
                <a:solidFill>
                  <a:schemeClr val="tx1"/>
                </a:solidFill>
              </a:rPr>
              <a:t>to spread throughout Europe.</a:t>
            </a:r>
          </a:p>
          <a:p>
            <a:pPr eaLnBrk="1" hangingPunct="1">
              <a:lnSpc>
                <a:spcPct val="80000"/>
              </a:lnSpc>
              <a:defRPr/>
            </a:pPr>
            <a:r>
              <a:rPr lang="en-US" sz="2800" dirty="0" smtClean="0">
                <a:solidFill>
                  <a:schemeClr val="tx1"/>
                </a:solidFill>
              </a:rPr>
              <a:t>Events in Russia, Austria, and France fueled European anti-Semitism.</a:t>
            </a:r>
          </a:p>
          <a:p>
            <a:pPr eaLnBrk="1" hangingPunct="1">
              <a:lnSpc>
                <a:spcPct val="80000"/>
              </a:lnSpc>
              <a:defRPr/>
            </a:pPr>
            <a:r>
              <a:rPr lang="en-US" sz="2800" dirty="0" smtClean="0">
                <a:solidFill>
                  <a:schemeClr val="tx1"/>
                </a:solidFill>
              </a:rPr>
              <a:t>In Russia, anti-Jewish mob attacks, called </a:t>
            </a:r>
            <a:r>
              <a:rPr lang="en-US" sz="2800" dirty="0" smtClean="0">
                <a:solidFill>
                  <a:schemeClr val="bg1"/>
                </a:solidFill>
                <a:effectDag name="">
                  <a:cont type="tree" name="">
                    <a:effect ref="fillLine"/>
                    <a:outerShdw dist="38100" dir="13500000" algn="br">
                      <a:srgbClr val="FFAAA4"/>
                    </a:outerShdw>
                  </a:cont>
                  <a:cont type="tree" name="">
                    <a:effect ref="fillLine"/>
                    <a:outerShdw dist="38100" dir="2700000" algn="tl">
                      <a:srgbClr val="733935"/>
                    </a:outerShdw>
                  </a:cont>
                  <a:effect ref="fillLine"/>
                </a:effectDag>
              </a:rPr>
              <a:t>pogroms</a:t>
            </a:r>
            <a:r>
              <a:rPr lang="en-US" sz="2800" dirty="0" smtClean="0"/>
              <a:t>, </a:t>
            </a:r>
            <a:r>
              <a:rPr lang="en-US" sz="2800" dirty="0" smtClean="0">
                <a:solidFill>
                  <a:schemeClr val="tx1"/>
                </a:solidFill>
              </a:rPr>
              <a:t>began in 1881 and then spread to Central and Eastern Europe.</a:t>
            </a:r>
          </a:p>
          <a:p>
            <a:pPr eaLnBrk="1" hangingPunct="1">
              <a:lnSpc>
                <a:spcPct val="80000"/>
              </a:lnSpc>
              <a:defRPr/>
            </a:pPr>
            <a:r>
              <a:rPr lang="en-US" sz="2800" dirty="0" smtClean="0">
                <a:solidFill>
                  <a:schemeClr val="tx1"/>
                </a:solidFill>
              </a:rPr>
              <a:t>Russians blamed Jews for the assassination of the tsar, the leader of Russia.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Adolf%20Hitler"/>
          <p:cNvPicPr>
            <a:picLocks noChangeAspect="1" noChangeArrowheads="1"/>
          </p:cNvPicPr>
          <p:nvPr/>
        </p:nvPicPr>
        <p:blipFill>
          <a:blip r:embed="rId2"/>
          <a:srcRect/>
          <a:stretch>
            <a:fillRect/>
          </a:stretch>
        </p:blipFill>
        <p:spPr bwMode="auto">
          <a:xfrm>
            <a:off x="5572125" y="0"/>
            <a:ext cx="3571875" cy="5000625"/>
          </a:xfrm>
          <a:prstGeom prst="rect">
            <a:avLst/>
          </a:prstGeom>
          <a:noFill/>
          <a:ln w="9525">
            <a:noFill/>
            <a:miter lim="800000"/>
            <a:headEnd/>
            <a:tailEnd/>
          </a:ln>
        </p:spPr>
      </p:pic>
      <p:sp>
        <p:nvSpPr>
          <p:cNvPr id="30723" name="Rectangle 2"/>
          <p:cNvSpPr>
            <a:spLocks noGrp="1" noChangeArrowheads="1"/>
          </p:cNvSpPr>
          <p:nvPr>
            <p:ph type="title"/>
          </p:nvPr>
        </p:nvSpPr>
        <p:spPr>
          <a:xfrm>
            <a:off x="219075" y="-152400"/>
            <a:ext cx="7477125" cy="1143000"/>
          </a:xfrm>
        </p:spPr>
        <p:txBody>
          <a:bodyPr/>
          <a:lstStyle/>
          <a:p>
            <a:pPr eaLnBrk="1" hangingPunct="1"/>
            <a:r>
              <a:rPr lang="en-US" smtClean="0"/>
              <a:t>World War II</a:t>
            </a:r>
          </a:p>
        </p:txBody>
      </p:sp>
      <p:sp>
        <p:nvSpPr>
          <p:cNvPr id="12291" name="Rectangle 3"/>
          <p:cNvSpPr>
            <a:spLocks noGrp="1" noChangeArrowheads="1"/>
          </p:cNvSpPr>
          <p:nvPr>
            <p:ph idx="1"/>
          </p:nvPr>
        </p:nvSpPr>
        <p:spPr>
          <a:xfrm>
            <a:off x="0" y="912812"/>
            <a:ext cx="9144000" cy="4497388"/>
          </a:xfrm>
        </p:spPr>
        <p:txBody>
          <a:bodyPr>
            <a:noAutofit/>
          </a:bodyPr>
          <a:lstStyle/>
          <a:p>
            <a:pPr eaLnBrk="1" hangingPunct="1">
              <a:lnSpc>
                <a:spcPct val="80000"/>
              </a:lnSpc>
              <a:defRPr/>
            </a:pPr>
            <a:r>
              <a:rPr lang="en-US" sz="2800" dirty="0" smtClean="0">
                <a:solidFill>
                  <a:schemeClr val="tx1"/>
                </a:solidFill>
              </a:rPr>
              <a:t>The events that led to the </a:t>
            </a:r>
            <a:r>
              <a:rPr lang="en-US" sz="2800" dirty="0" smtClean="0"/>
              <a:t>		       </a:t>
            </a:r>
            <a:r>
              <a:rPr lang="en-US" sz="2800" dirty="0" smtClean="0"/>
              <a:t>                   </a:t>
            </a:r>
            <a:r>
              <a:rPr lang="en-US" sz="2800" dirty="0" smtClean="0">
                <a:solidFill>
                  <a:schemeClr val="bg1"/>
                </a:solidFill>
                <a:effectDag name="">
                  <a:cont type="tree" name="">
                    <a:effect ref="fillLine"/>
                    <a:outerShdw dist="38100" dir="13500000" algn="br">
                      <a:srgbClr val="FFAAA4"/>
                    </a:outerShdw>
                  </a:cont>
                  <a:cont type="tree" name="">
                    <a:effect ref="fillLine"/>
                    <a:outerShdw dist="38100" dir="2700000" algn="tl">
                      <a:srgbClr val="733935"/>
                    </a:outerShdw>
                  </a:cont>
                  <a:effect ref="fillLine"/>
                </a:effectDag>
              </a:rPr>
              <a:t>Holocaust</a:t>
            </a:r>
            <a:r>
              <a:rPr lang="en-US" sz="2800" dirty="0" smtClean="0"/>
              <a:t> </a:t>
            </a:r>
            <a:r>
              <a:rPr lang="en-US" sz="2800" dirty="0" smtClean="0">
                <a:solidFill>
                  <a:schemeClr val="tx1"/>
                </a:solidFill>
              </a:rPr>
              <a:t>began in 1933.</a:t>
            </a:r>
          </a:p>
          <a:p>
            <a:pPr eaLnBrk="1" hangingPunct="1">
              <a:lnSpc>
                <a:spcPct val="80000"/>
              </a:lnSpc>
              <a:defRPr/>
            </a:pPr>
            <a:r>
              <a:rPr lang="en-US" sz="2800" dirty="0" smtClean="0">
                <a:solidFill>
                  <a:schemeClr val="tx1"/>
                </a:solidFill>
              </a:rPr>
              <a:t>From the time </a:t>
            </a:r>
            <a:r>
              <a:rPr lang="en-US" sz="2800" dirty="0" smtClean="0">
                <a:solidFill>
                  <a:srgbClr val="0000FF"/>
                </a:solidFill>
                <a:effectLst>
                  <a:outerShdw blurRad="38100" dist="38100" dir="2700000" algn="tl">
                    <a:srgbClr val="000000"/>
                  </a:outerShdw>
                </a:effectLst>
              </a:rPr>
              <a:t>Adolf Hitler</a:t>
            </a:r>
            <a:r>
              <a:rPr lang="en-US" sz="2800" dirty="0" smtClean="0"/>
              <a:t> 			 </a:t>
            </a:r>
            <a:r>
              <a:rPr lang="en-US" sz="2800" dirty="0" smtClean="0"/>
              <a:t>                 </a:t>
            </a:r>
            <a:r>
              <a:rPr lang="en-US" sz="2800" dirty="0" smtClean="0">
                <a:solidFill>
                  <a:schemeClr val="tx1"/>
                </a:solidFill>
              </a:rPr>
              <a:t>became </a:t>
            </a:r>
            <a:r>
              <a:rPr lang="en-US" sz="2800" dirty="0" smtClean="0">
                <a:solidFill>
                  <a:schemeClr val="tx1"/>
                </a:solidFill>
              </a:rPr>
              <a:t>the chancellor of </a:t>
            </a:r>
            <a:r>
              <a:rPr lang="en-US" sz="2800" dirty="0" smtClean="0">
                <a:solidFill>
                  <a:schemeClr val="tx1"/>
                </a:solidFill>
              </a:rPr>
              <a:t>Germany</a:t>
            </a:r>
            <a:r>
              <a:rPr lang="en-US" sz="2800" dirty="0" smtClean="0">
                <a:solidFill>
                  <a:schemeClr val="tx1"/>
                </a:solidFill>
              </a:rPr>
              <a:t>, </a:t>
            </a:r>
            <a:r>
              <a:rPr lang="en-US" sz="2800" dirty="0" smtClean="0">
                <a:solidFill>
                  <a:schemeClr val="tx1"/>
                </a:solidFill>
              </a:rPr>
              <a:t>		 	    the </a:t>
            </a:r>
            <a:r>
              <a:rPr lang="en-US" sz="2800" dirty="0" smtClean="0">
                <a:solidFill>
                  <a:schemeClr val="tx1"/>
                </a:solidFill>
              </a:rPr>
              <a:t>treatment of </a:t>
            </a:r>
            <a:r>
              <a:rPr lang="en-US" sz="2800" dirty="0" smtClean="0">
                <a:solidFill>
                  <a:schemeClr val="tx1"/>
                </a:solidFill>
              </a:rPr>
              <a:t>Jews in </a:t>
            </a:r>
            <a:r>
              <a:rPr lang="en-US" sz="2800" dirty="0" smtClean="0">
                <a:solidFill>
                  <a:schemeClr val="tx1"/>
                </a:solidFill>
              </a:rPr>
              <a:t>Germany, </a:t>
            </a:r>
            <a:r>
              <a:rPr lang="en-US" sz="2800" dirty="0" smtClean="0">
                <a:solidFill>
                  <a:schemeClr val="tx1"/>
                </a:solidFill>
              </a:rPr>
              <a:t>		              and </a:t>
            </a:r>
            <a:r>
              <a:rPr lang="en-US" sz="2800" dirty="0" smtClean="0">
                <a:solidFill>
                  <a:schemeClr val="tx1"/>
                </a:solidFill>
              </a:rPr>
              <a:t>eventually </a:t>
            </a:r>
            <a:r>
              <a:rPr lang="en-US" sz="2800" dirty="0" smtClean="0">
                <a:solidFill>
                  <a:schemeClr val="tx1"/>
                </a:solidFill>
              </a:rPr>
              <a:t>most </a:t>
            </a:r>
            <a:r>
              <a:rPr lang="en-US" sz="2800" dirty="0" smtClean="0">
                <a:solidFill>
                  <a:schemeClr val="tx1"/>
                </a:solidFill>
              </a:rPr>
              <a:t>of continental </a:t>
            </a:r>
            <a:r>
              <a:rPr lang="en-US" sz="2800" dirty="0" smtClean="0">
                <a:solidFill>
                  <a:schemeClr val="tx1"/>
                </a:solidFill>
              </a:rPr>
              <a:t>		       Europe</a:t>
            </a:r>
            <a:r>
              <a:rPr lang="en-US" sz="2800" dirty="0" smtClean="0">
                <a:solidFill>
                  <a:schemeClr val="tx1"/>
                </a:solidFill>
              </a:rPr>
              <a:t>, grew </a:t>
            </a:r>
            <a:r>
              <a:rPr lang="en-US" sz="2800" dirty="0" smtClean="0">
                <a:solidFill>
                  <a:schemeClr val="tx1"/>
                </a:solidFill>
              </a:rPr>
              <a:t>worse</a:t>
            </a:r>
            <a:r>
              <a:rPr lang="en-US" sz="2800" dirty="0" smtClean="0">
                <a:solidFill>
                  <a:schemeClr val="tx1"/>
                </a:solidFill>
              </a:rPr>
              <a:t>.</a:t>
            </a:r>
          </a:p>
          <a:p>
            <a:pPr eaLnBrk="1" hangingPunct="1">
              <a:lnSpc>
                <a:spcPct val="80000"/>
              </a:lnSpc>
              <a:defRPr/>
            </a:pPr>
            <a:r>
              <a:rPr lang="en-US" sz="2800" dirty="0" smtClean="0">
                <a:solidFill>
                  <a:schemeClr val="tx1"/>
                </a:solidFill>
              </a:rPr>
              <a:t>The policies of Hitler’s </a:t>
            </a:r>
            <a:r>
              <a:rPr lang="en-US" sz="2800" dirty="0" smtClean="0">
                <a:solidFill>
                  <a:srgbClr val="F13D05"/>
                </a:solidFill>
                <a:effectLst>
                  <a:outerShdw blurRad="38100" dist="38100" dir="2700000" algn="tl">
                    <a:srgbClr val="000000"/>
                  </a:outerShdw>
                </a:effectLst>
              </a:rPr>
              <a:t>Nazi Party</a:t>
            </a:r>
            <a:r>
              <a:rPr lang="en-US" sz="2800" dirty="0" smtClean="0"/>
              <a:t> 	</a:t>
            </a:r>
            <a:r>
              <a:rPr lang="en-US" sz="2800" dirty="0" smtClean="0">
                <a:solidFill>
                  <a:schemeClr val="tx1"/>
                </a:solidFill>
              </a:rPr>
              <a:t>    </a:t>
            </a:r>
            <a:r>
              <a:rPr lang="en-US" sz="2800" dirty="0" smtClean="0">
                <a:solidFill>
                  <a:schemeClr val="tx1"/>
                </a:solidFill>
              </a:rPr>
              <a:t>		         slowly </a:t>
            </a:r>
            <a:r>
              <a:rPr lang="en-US" sz="2800" dirty="0" smtClean="0">
                <a:solidFill>
                  <a:schemeClr val="tx1"/>
                </a:solidFill>
              </a:rPr>
              <a:t>eroded the rights of Jews.</a:t>
            </a:r>
          </a:p>
          <a:p>
            <a:pPr eaLnBrk="1" hangingPunct="1">
              <a:lnSpc>
                <a:spcPct val="80000"/>
              </a:lnSpc>
              <a:defRPr/>
            </a:pPr>
            <a:r>
              <a:rPr lang="en-US" sz="2800" dirty="0" smtClean="0">
                <a:solidFill>
                  <a:schemeClr val="tx1"/>
                </a:solidFill>
              </a:rPr>
              <a:t>The government declared that 		     </a:t>
            </a:r>
            <a:r>
              <a:rPr lang="en-US" sz="2800" dirty="0" smtClean="0">
                <a:solidFill>
                  <a:schemeClr val="tx1"/>
                </a:solidFill>
              </a:rPr>
              <a:t>	             </a:t>
            </a:r>
            <a:r>
              <a:rPr lang="en-US" sz="2800" dirty="0" smtClean="0">
                <a:solidFill>
                  <a:schemeClr val="tx1"/>
                </a:solidFill>
              </a:rPr>
              <a:t>Jews were no longer German </a:t>
            </a:r>
            <a:r>
              <a:rPr lang="en-US" sz="2800" dirty="0" smtClean="0">
                <a:solidFill>
                  <a:schemeClr val="tx1"/>
                </a:solidFill>
              </a:rPr>
              <a:t>citizens </a:t>
            </a:r>
            <a:r>
              <a:rPr lang="en-US" sz="2800" dirty="0" smtClean="0">
                <a:solidFill>
                  <a:schemeClr val="tx1"/>
                </a:solidFill>
              </a:rPr>
              <a:t>and removed them from their jobs, businesses, schools, and homes.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Rows_of_bodies_of_dead_inmates_fill_the_yard_of_Lager_Nordhausen,_a_Gestapo_concentration_camp"/>
          <p:cNvPicPr>
            <a:picLocks noChangeAspect="1" noChangeArrowheads="1"/>
          </p:cNvPicPr>
          <p:nvPr/>
        </p:nvPicPr>
        <p:blipFill>
          <a:blip r:embed="rId2"/>
          <a:srcRect/>
          <a:stretch>
            <a:fillRect/>
          </a:stretch>
        </p:blipFill>
        <p:spPr bwMode="auto">
          <a:xfrm>
            <a:off x="4572000" y="3178175"/>
            <a:ext cx="4572000" cy="3679825"/>
          </a:xfrm>
          <a:prstGeom prst="rect">
            <a:avLst/>
          </a:prstGeom>
          <a:noFill/>
          <a:ln w="9525">
            <a:noFill/>
            <a:miter lim="800000"/>
            <a:headEnd/>
            <a:tailEnd/>
          </a:ln>
        </p:spPr>
      </p:pic>
      <p:sp>
        <p:nvSpPr>
          <p:cNvPr id="13315" name="Rectangle 3"/>
          <p:cNvSpPr>
            <a:spLocks noGrp="1" noChangeArrowheads="1"/>
          </p:cNvSpPr>
          <p:nvPr>
            <p:ph idx="1"/>
          </p:nvPr>
        </p:nvSpPr>
        <p:spPr>
          <a:xfrm>
            <a:off x="0" y="0"/>
            <a:ext cx="9144000" cy="6858000"/>
          </a:xfrm>
        </p:spPr>
        <p:txBody>
          <a:bodyPr>
            <a:normAutofit/>
          </a:bodyPr>
          <a:lstStyle/>
          <a:p>
            <a:pPr eaLnBrk="1" hangingPunct="1">
              <a:defRPr/>
            </a:pPr>
            <a:r>
              <a:rPr lang="en-US" sz="2800" dirty="0" smtClean="0">
                <a:solidFill>
                  <a:schemeClr val="tx1"/>
                </a:solidFill>
              </a:rPr>
              <a:t>As Germany took over other European countries, including Poland in 1939, Czechoslovakia, the Netherlands, France, much of Russia, and Austria, Jews in those locations were treated similarly or worse.</a:t>
            </a:r>
          </a:p>
          <a:p>
            <a:pPr eaLnBrk="1" hangingPunct="1">
              <a:defRPr/>
            </a:pPr>
            <a:r>
              <a:rPr lang="en-US" sz="2800" dirty="0" smtClean="0">
                <a:solidFill>
                  <a:schemeClr val="tx1"/>
                </a:solidFill>
              </a:rPr>
              <a:t>By the end of the war, Hitler’s</a:t>
            </a:r>
            <a:r>
              <a:rPr lang="en-US" sz="2800" dirty="0" smtClean="0"/>
              <a:t> “</a:t>
            </a:r>
            <a:r>
              <a:rPr lang="en-US" sz="2800" dirty="0" smtClean="0">
                <a:solidFill>
                  <a:schemeClr val="bg1"/>
                </a:solidFill>
                <a:effectDag name="">
                  <a:cont type="tree" name="">
                    <a:effect ref="fillLine"/>
                    <a:outerShdw dist="38100" dir="13500000" algn="br">
                      <a:srgbClr val="FFAAA4"/>
                    </a:outerShdw>
                  </a:cont>
                  <a:cont type="tree" name="">
                    <a:effect ref="fillLine"/>
                    <a:outerShdw dist="38100" dir="2700000" algn="tl">
                      <a:srgbClr val="733935"/>
                    </a:outerShdw>
                  </a:cont>
                  <a:effect ref="fillLine"/>
                </a:effectDag>
              </a:rPr>
              <a:t>final solution</a:t>
            </a:r>
            <a:r>
              <a:rPr lang="en-US" sz="2800" dirty="0" smtClean="0"/>
              <a:t>” </a:t>
            </a:r>
            <a:r>
              <a:rPr lang="en-US" sz="2800" dirty="0" smtClean="0">
                <a:solidFill>
                  <a:schemeClr val="tx1"/>
                </a:solidFill>
              </a:rPr>
              <a:t>to rid the earth of Jews resulted in the murder of six million Jews and the deaths of millions of other Europeans.</a:t>
            </a:r>
          </a:p>
          <a:p>
            <a:pPr eaLnBrk="1" hangingPunct="1">
              <a:defRPr/>
            </a:pPr>
            <a:r>
              <a:rPr lang="en-US" sz="2800" dirty="0" smtClean="0">
                <a:solidFill>
                  <a:schemeClr val="tx1"/>
                </a:solidFill>
              </a:rPr>
              <a:t>Often the Jews that could flee 			</a:t>
            </a:r>
            <a:r>
              <a:rPr lang="en-US" sz="2800" dirty="0" smtClean="0">
                <a:solidFill>
                  <a:schemeClr val="tx1"/>
                </a:solidFill>
              </a:rPr>
              <a:t>       Europe </a:t>
            </a:r>
            <a:r>
              <a:rPr lang="en-US" sz="2800" dirty="0" smtClean="0">
                <a:solidFill>
                  <a:schemeClr val="tx1"/>
                </a:solidFill>
              </a:rPr>
              <a:t>moved to </a:t>
            </a:r>
            <a:r>
              <a:rPr lang="en-US" sz="2800" dirty="0" smtClean="0">
                <a:solidFill>
                  <a:schemeClr val="tx1"/>
                </a:solidFill>
              </a:rPr>
              <a:t>Palestine 				         during </a:t>
            </a:r>
            <a:r>
              <a:rPr lang="en-US" sz="2800" dirty="0" smtClean="0">
                <a:solidFill>
                  <a:schemeClr val="tx1"/>
                </a:solidFill>
              </a:rPr>
              <a:t>this time.</a:t>
            </a:r>
          </a:p>
          <a:p>
            <a:pPr eaLnBrk="1" hangingPunct="1">
              <a:defRPr/>
            </a:pPr>
            <a:r>
              <a:rPr lang="en-US" sz="2800" dirty="0" smtClean="0">
                <a:solidFill>
                  <a:schemeClr val="tx1"/>
                </a:solidFill>
              </a:rPr>
              <a:t>The Holocaust ended with 			</a:t>
            </a:r>
            <a:r>
              <a:rPr lang="en-US" sz="2800" dirty="0" smtClean="0">
                <a:solidFill>
                  <a:schemeClr val="tx1"/>
                </a:solidFill>
              </a:rPr>
              <a:t>	  Germany’s </a:t>
            </a:r>
            <a:r>
              <a:rPr lang="en-US" sz="2800" dirty="0" smtClean="0">
                <a:solidFill>
                  <a:schemeClr val="tx1"/>
                </a:solidFill>
              </a:rPr>
              <a:t>defeat in </a:t>
            </a:r>
            <a:r>
              <a:rPr lang="en-US" sz="2800" dirty="0" smtClean="0">
                <a:solidFill>
                  <a:schemeClr val="tx1"/>
                </a:solidFill>
              </a:rPr>
              <a:t>World 				              War </a:t>
            </a:r>
            <a:r>
              <a:rPr lang="en-US" sz="2800" dirty="0" smtClean="0">
                <a:solidFill>
                  <a:schemeClr val="tx1"/>
                </a:solidFill>
              </a:rPr>
              <a:t>II in 1945.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www.farsinet.com/farsi/images/persian_language_map.gif"/>
          <p:cNvPicPr>
            <a:picLocks noChangeAspect="1" noChangeArrowheads="1"/>
          </p:cNvPicPr>
          <p:nvPr/>
        </p:nvPicPr>
        <p:blipFill>
          <a:blip r:embed="rId2"/>
          <a:srcRect/>
          <a:stretch>
            <a:fillRect/>
          </a:stretch>
        </p:blipFill>
        <p:spPr bwMode="auto">
          <a:xfrm>
            <a:off x="5667375" y="3028950"/>
            <a:ext cx="3476625" cy="3829050"/>
          </a:xfrm>
          <a:prstGeom prst="rect">
            <a:avLst/>
          </a:prstGeom>
          <a:noFill/>
        </p:spPr>
      </p:pic>
      <p:sp>
        <p:nvSpPr>
          <p:cNvPr id="2" name="Title 1"/>
          <p:cNvSpPr>
            <a:spLocks noGrp="1"/>
          </p:cNvSpPr>
          <p:nvPr>
            <p:ph type="title"/>
          </p:nvPr>
        </p:nvSpPr>
        <p:spPr>
          <a:xfrm>
            <a:off x="457200" y="-457200"/>
            <a:ext cx="8229600" cy="1143000"/>
          </a:xfrm>
        </p:spPr>
        <p:txBody>
          <a:bodyPr/>
          <a:lstStyle/>
          <a:p>
            <a:pPr>
              <a:defRPr/>
            </a:pPr>
            <a:r>
              <a:rPr lang="en-US" dirty="0" smtClean="0"/>
              <a:t>Persians</a:t>
            </a:r>
            <a:endParaRPr lang="en-US" dirty="0"/>
          </a:p>
        </p:txBody>
      </p:sp>
      <p:sp>
        <p:nvSpPr>
          <p:cNvPr id="34819" name="Content Placeholder 2"/>
          <p:cNvSpPr>
            <a:spLocks noGrp="1"/>
          </p:cNvSpPr>
          <p:nvPr>
            <p:ph idx="1"/>
          </p:nvPr>
        </p:nvSpPr>
        <p:spPr>
          <a:xfrm>
            <a:off x="0" y="609600"/>
            <a:ext cx="9144000" cy="5867400"/>
          </a:xfrm>
        </p:spPr>
        <p:txBody>
          <a:bodyPr>
            <a:normAutofit fontScale="92500" lnSpcReduction="10000"/>
          </a:bodyPr>
          <a:lstStyle/>
          <a:p>
            <a:r>
              <a:rPr lang="en-US" sz="2600" dirty="0" smtClean="0">
                <a:solidFill>
                  <a:srgbClr val="FF0000"/>
                </a:solidFill>
              </a:rPr>
              <a:t>Persians</a:t>
            </a:r>
            <a:r>
              <a:rPr lang="en-US" sz="2600" dirty="0" smtClean="0"/>
              <a:t> </a:t>
            </a:r>
            <a:r>
              <a:rPr lang="en-US" sz="2600" dirty="0" smtClean="0">
                <a:solidFill>
                  <a:schemeClr val="tx1"/>
                </a:solidFill>
              </a:rPr>
              <a:t>are those who live in the modern country of Iran. </a:t>
            </a:r>
          </a:p>
          <a:p>
            <a:r>
              <a:rPr lang="en-US" sz="2600" dirty="0" smtClean="0">
                <a:solidFill>
                  <a:schemeClr val="tx1"/>
                </a:solidFill>
              </a:rPr>
              <a:t>The Persian people are descended from a different group than those who are Arabs and Jews. </a:t>
            </a:r>
          </a:p>
          <a:p>
            <a:r>
              <a:rPr lang="en-US" sz="2600" dirty="0" smtClean="0">
                <a:solidFill>
                  <a:schemeClr val="tx1"/>
                </a:solidFill>
              </a:rPr>
              <a:t>Their ancestors were Indo-Europeans from Central Europe and Southern Russia. </a:t>
            </a:r>
          </a:p>
          <a:p>
            <a:r>
              <a:rPr lang="en-US" sz="2600" dirty="0" smtClean="0">
                <a:solidFill>
                  <a:schemeClr val="tx1"/>
                </a:solidFill>
              </a:rPr>
              <a:t>The country of Persia became known as Iran after World War I. </a:t>
            </a:r>
          </a:p>
          <a:p>
            <a:r>
              <a:rPr lang="en-US" sz="2600" dirty="0" smtClean="0">
                <a:solidFill>
                  <a:schemeClr val="tx1"/>
                </a:solidFill>
              </a:rPr>
              <a:t>Persians, or Iranians, speak Farsi, a </a:t>
            </a:r>
            <a:r>
              <a:rPr lang="en-US" sz="2600" dirty="0" smtClean="0">
                <a:solidFill>
                  <a:schemeClr val="tx1"/>
                </a:solidFill>
              </a:rPr>
              <a:t>			        language </a:t>
            </a:r>
            <a:r>
              <a:rPr lang="en-US" sz="2600" dirty="0" smtClean="0">
                <a:solidFill>
                  <a:schemeClr val="tx1"/>
                </a:solidFill>
              </a:rPr>
              <a:t>that uses the Arabic alphabet </a:t>
            </a:r>
            <a:r>
              <a:rPr lang="en-US" sz="2600" dirty="0" smtClean="0">
                <a:solidFill>
                  <a:schemeClr val="tx1"/>
                </a:solidFill>
              </a:rPr>
              <a:t>				     but </a:t>
            </a:r>
            <a:r>
              <a:rPr lang="en-US" sz="2600" dirty="0" smtClean="0">
                <a:solidFill>
                  <a:schemeClr val="tx1"/>
                </a:solidFill>
              </a:rPr>
              <a:t>is actually a different language. </a:t>
            </a:r>
          </a:p>
          <a:p>
            <a:r>
              <a:rPr lang="en-US" sz="2600" dirty="0" smtClean="0">
                <a:solidFill>
                  <a:schemeClr val="tx1"/>
                </a:solidFill>
              </a:rPr>
              <a:t>They practice Islam, but most belong to </a:t>
            </a:r>
            <a:r>
              <a:rPr lang="en-US" sz="2600" dirty="0" smtClean="0">
                <a:solidFill>
                  <a:schemeClr val="tx1"/>
                </a:solidFill>
              </a:rPr>
              <a:t>			     the </a:t>
            </a:r>
            <a:r>
              <a:rPr lang="en-US" sz="2600" dirty="0" smtClean="0">
                <a:solidFill>
                  <a:schemeClr val="tx1"/>
                </a:solidFill>
              </a:rPr>
              <a:t>Shia group of Muslims. </a:t>
            </a:r>
          </a:p>
          <a:p>
            <a:r>
              <a:rPr lang="en-US" sz="2600" dirty="0" smtClean="0">
                <a:solidFill>
                  <a:schemeClr val="tx1"/>
                </a:solidFill>
              </a:rPr>
              <a:t>About 15 percent of Muslims in the world </a:t>
            </a:r>
            <a:r>
              <a:rPr lang="en-US" sz="2600" dirty="0" smtClean="0">
                <a:solidFill>
                  <a:schemeClr val="tx1"/>
                </a:solidFill>
              </a:rPr>
              <a:t>			     are </a:t>
            </a:r>
            <a:r>
              <a:rPr lang="en-US" sz="2600" dirty="0" smtClean="0">
                <a:solidFill>
                  <a:schemeClr val="tx1"/>
                </a:solidFill>
              </a:rPr>
              <a:t>Shia. The other 85 percent are Sunni </a:t>
            </a:r>
            <a:r>
              <a:rPr lang="en-US" sz="2600" dirty="0" smtClean="0">
                <a:solidFill>
                  <a:schemeClr val="tx1"/>
                </a:solidFill>
              </a:rPr>
              <a:t>		        Muslims</a:t>
            </a:r>
            <a:r>
              <a:rPr lang="en-US" sz="2600" dirty="0" smtClean="0">
                <a:solidFill>
                  <a:schemeClr val="tx1"/>
                </a:solidFill>
              </a:rPr>
              <a:t>.</a:t>
            </a:r>
          </a:p>
          <a:p>
            <a:endParaRPr lang="en-US" dirty="0" smtClean="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srcRect/>
          <a:stretch>
            <a:fillRect/>
          </a:stretch>
        </p:blipFill>
        <p:spPr bwMode="auto">
          <a:xfrm>
            <a:off x="2971800" y="3233262"/>
            <a:ext cx="7467600" cy="3624738"/>
          </a:xfrm>
          <a:prstGeom prst="rect">
            <a:avLst/>
          </a:prstGeom>
          <a:noFill/>
          <a:ln w="12700">
            <a:noFill/>
            <a:miter lim="800000"/>
            <a:headEnd type="none" w="sm" len="sm"/>
            <a:tailEnd type="none" w="sm" len="sm"/>
          </a:ln>
        </p:spPr>
      </p:pic>
      <p:sp>
        <p:nvSpPr>
          <p:cNvPr id="32771" name="Rectangle 2"/>
          <p:cNvSpPr>
            <a:spLocks noGrp="1" noChangeArrowheads="1"/>
          </p:cNvSpPr>
          <p:nvPr>
            <p:ph type="title"/>
          </p:nvPr>
        </p:nvSpPr>
        <p:spPr>
          <a:xfrm>
            <a:off x="1676400" y="-609600"/>
            <a:ext cx="5681265" cy="1477962"/>
          </a:xfrm>
        </p:spPr>
        <p:txBody>
          <a:bodyPr/>
          <a:lstStyle/>
          <a:p>
            <a:pPr eaLnBrk="1" hangingPunct="1"/>
            <a:r>
              <a:rPr lang="en-US" dirty="0" smtClean="0"/>
              <a:t>The Creation of Israel</a:t>
            </a:r>
          </a:p>
        </p:txBody>
      </p:sp>
      <p:sp>
        <p:nvSpPr>
          <p:cNvPr id="32772" name="Rectangle 3"/>
          <p:cNvSpPr>
            <a:spLocks noGrp="1" noChangeArrowheads="1"/>
          </p:cNvSpPr>
          <p:nvPr>
            <p:ph idx="1"/>
          </p:nvPr>
        </p:nvSpPr>
        <p:spPr>
          <a:xfrm>
            <a:off x="0" y="1219200"/>
            <a:ext cx="9144000" cy="5181600"/>
          </a:xfrm>
        </p:spPr>
        <p:txBody>
          <a:bodyPr>
            <a:normAutofit lnSpcReduction="10000"/>
          </a:bodyPr>
          <a:lstStyle/>
          <a:p>
            <a:pPr eaLnBrk="1" hangingPunct="1">
              <a:lnSpc>
                <a:spcPct val="90000"/>
              </a:lnSpc>
            </a:pPr>
            <a:r>
              <a:rPr lang="en-US" sz="2800" dirty="0" smtClean="0">
                <a:solidFill>
                  <a:schemeClr val="tx1"/>
                </a:solidFill>
              </a:rPr>
              <a:t>The history of the Jews is traced back to the Fertile Crescent along other early civilizations.</a:t>
            </a:r>
          </a:p>
          <a:p>
            <a:pPr eaLnBrk="1" hangingPunct="1">
              <a:lnSpc>
                <a:spcPct val="90000"/>
              </a:lnSpc>
            </a:pPr>
            <a:r>
              <a:rPr lang="en-US" sz="2800" dirty="0" smtClean="0">
                <a:solidFill>
                  <a:schemeClr val="tx1"/>
                </a:solidFill>
              </a:rPr>
              <a:t>In more recent times, Palestine was part of the Ottoman Empire, until World War I.</a:t>
            </a:r>
          </a:p>
          <a:p>
            <a:pPr eaLnBrk="1" hangingPunct="1">
              <a:lnSpc>
                <a:spcPct val="90000"/>
              </a:lnSpc>
            </a:pPr>
            <a:r>
              <a:rPr lang="en-US" sz="2800" dirty="0" smtClean="0">
                <a:solidFill>
                  <a:schemeClr val="tx1"/>
                </a:solidFill>
              </a:rPr>
              <a:t>After World War I and the fall of the Ottoman Empire, Britain ruled Palestine.</a:t>
            </a:r>
          </a:p>
          <a:p>
            <a:pPr eaLnBrk="1" hangingPunct="1">
              <a:lnSpc>
                <a:spcPct val="90000"/>
              </a:lnSpc>
            </a:pPr>
            <a:r>
              <a:rPr lang="en-US" sz="2800" dirty="0" smtClean="0">
                <a:solidFill>
                  <a:schemeClr val="tx1"/>
                </a:solidFill>
              </a:rPr>
              <a:t>As more Jewish people </a:t>
            </a:r>
            <a:r>
              <a:rPr lang="en-US" sz="2800" dirty="0" smtClean="0">
                <a:solidFill>
                  <a:schemeClr val="tx1"/>
                </a:solidFill>
              </a:rPr>
              <a:t>					          moved </a:t>
            </a:r>
            <a:r>
              <a:rPr lang="en-US" sz="2800" dirty="0" smtClean="0">
                <a:solidFill>
                  <a:schemeClr val="tx1"/>
                </a:solidFill>
              </a:rPr>
              <a:t>into Palestine, </a:t>
            </a:r>
            <a:r>
              <a:rPr lang="en-US" sz="2800" dirty="0" smtClean="0">
                <a:solidFill>
                  <a:schemeClr val="tx1"/>
                </a:solidFill>
              </a:rPr>
              <a:t>					       tensions </a:t>
            </a:r>
            <a:r>
              <a:rPr lang="en-US" sz="2800" dirty="0" smtClean="0">
                <a:solidFill>
                  <a:schemeClr val="tx1"/>
                </a:solidFill>
              </a:rPr>
              <a:t>with the Arabs </a:t>
            </a:r>
            <a:r>
              <a:rPr lang="en-US" sz="2800" dirty="0" smtClean="0">
                <a:solidFill>
                  <a:schemeClr val="tx1"/>
                </a:solidFill>
              </a:rPr>
              <a:t>				  increased</a:t>
            </a:r>
            <a:r>
              <a:rPr lang="en-US" sz="2800" dirty="0" smtClean="0">
                <a:solidFill>
                  <a:schemeClr val="tx1"/>
                </a:solidFill>
              </a:rPr>
              <a:t>.</a:t>
            </a:r>
          </a:p>
          <a:p>
            <a:pPr eaLnBrk="1" hangingPunct="1">
              <a:lnSpc>
                <a:spcPct val="90000"/>
              </a:lnSpc>
            </a:pPr>
            <a:r>
              <a:rPr lang="en-US" sz="2800" dirty="0" smtClean="0">
                <a:solidFill>
                  <a:schemeClr val="tx1"/>
                </a:solidFill>
              </a:rPr>
              <a:t>Clashes became violent </a:t>
            </a:r>
            <a:r>
              <a:rPr lang="en-US" sz="2800" dirty="0" smtClean="0">
                <a:solidFill>
                  <a:schemeClr val="tx1"/>
                </a:solidFill>
              </a:rPr>
              <a:t>					   and </a:t>
            </a:r>
            <a:r>
              <a:rPr lang="en-US" sz="2800" dirty="0" smtClean="0">
                <a:solidFill>
                  <a:schemeClr val="tx1"/>
                </a:solidFill>
              </a:rPr>
              <a:t>more frequent.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14340"/>
                                        </p:tgtEl>
                                        <p:attrNameLst>
                                          <p:attrName>style.visibility</p:attrName>
                                        </p:attrNameLst>
                                      </p:cBhvr>
                                      <p:to>
                                        <p:strVal val="visible"/>
                                      </p:to>
                                    </p:set>
                                    <p:anim to="" calcmode="lin" valueType="num">
                                      <p:cBhvr>
                                        <p:cTn id="7" dur="1" fill="hold"/>
                                        <p:tgtEl>
                                          <p:spTgt spid="1434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lum bright="-20000" contrast="-40000"/>
          </a:blip>
          <a:srcRect/>
          <a:stretch>
            <a:fillRect/>
          </a:stretch>
        </p:blipFill>
        <p:spPr bwMode="auto">
          <a:xfrm>
            <a:off x="1524000" y="125413"/>
            <a:ext cx="7620000" cy="6351587"/>
          </a:xfrm>
          <a:prstGeom prst="rect">
            <a:avLst/>
          </a:prstGeom>
          <a:noFill/>
          <a:ln w="12700">
            <a:noFill/>
            <a:miter lim="800000"/>
            <a:headEnd type="none" w="sm" len="sm"/>
            <a:tailEnd type="none" w="sm" len="sm"/>
          </a:ln>
        </p:spPr>
      </p:pic>
      <p:sp>
        <p:nvSpPr>
          <p:cNvPr id="33795" name="Rectangle 3"/>
          <p:cNvSpPr>
            <a:spLocks noGrp="1" noChangeArrowheads="1"/>
          </p:cNvSpPr>
          <p:nvPr>
            <p:ph idx="1"/>
          </p:nvPr>
        </p:nvSpPr>
        <p:spPr>
          <a:xfrm>
            <a:off x="0" y="0"/>
            <a:ext cx="9144000" cy="6858000"/>
          </a:xfrm>
        </p:spPr>
        <p:txBody>
          <a:bodyPr/>
          <a:lstStyle/>
          <a:p>
            <a:pPr eaLnBrk="1" hangingPunct="1">
              <a:lnSpc>
                <a:spcPct val="90000"/>
              </a:lnSpc>
            </a:pPr>
            <a:r>
              <a:rPr lang="en-US" sz="2800" dirty="0" smtClean="0">
                <a:solidFill>
                  <a:schemeClr val="tx1"/>
                </a:solidFill>
              </a:rPr>
              <a:t>In 1937, the British created a plan to divide up the land between the Arabs and Jews, but both groups rejected it.</a:t>
            </a:r>
          </a:p>
          <a:p>
            <a:pPr eaLnBrk="1" hangingPunct="1">
              <a:lnSpc>
                <a:spcPct val="90000"/>
              </a:lnSpc>
            </a:pPr>
            <a:r>
              <a:rPr lang="en-US" sz="2800" dirty="0" smtClean="0">
                <a:solidFill>
                  <a:schemeClr val="tx1"/>
                </a:solidFill>
              </a:rPr>
              <a:t>Although the US was not directly involved at this time, they did believe that Jewish people should be allowed to move to the area.</a:t>
            </a:r>
          </a:p>
          <a:p>
            <a:pPr eaLnBrk="1" hangingPunct="1">
              <a:lnSpc>
                <a:spcPct val="90000"/>
              </a:lnSpc>
            </a:pPr>
            <a:r>
              <a:rPr lang="en-US" sz="2800" dirty="0" smtClean="0">
                <a:solidFill>
                  <a:schemeClr val="tx1"/>
                </a:solidFill>
              </a:rPr>
              <a:t>The United Nations support the creation of a state of Israel after World War II.</a:t>
            </a:r>
          </a:p>
          <a:p>
            <a:pPr eaLnBrk="1" hangingPunct="1">
              <a:lnSpc>
                <a:spcPct val="90000"/>
              </a:lnSpc>
            </a:pPr>
            <a:r>
              <a:rPr lang="en-US" sz="2800" dirty="0" smtClean="0">
                <a:solidFill>
                  <a:schemeClr val="tx1"/>
                </a:solidFill>
              </a:rPr>
              <a:t>Around 1936, one-third of the total population of Palestine was made up of Jewish immigrants.</a:t>
            </a:r>
          </a:p>
          <a:p>
            <a:pPr eaLnBrk="1" hangingPunct="1">
              <a:lnSpc>
                <a:spcPct val="90000"/>
              </a:lnSpc>
            </a:pPr>
            <a:r>
              <a:rPr lang="en-US" sz="2800" dirty="0" smtClean="0">
                <a:solidFill>
                  <a:schemeClr val="tx1"/>
                </a:solidFill>
              </a:rPr>
              <a:t>The conflict between the Arabs and the Jews continued to get worse.</a:t>
            </a:r>
          </a:p>
          <a:p>
            <a:pPr eaLnBrk="1" hangingPunct="1">
              <a:lnSpc>
                <a:spcPct val="90000"/>
              </a:lnSpc>
            </a:pPr>
            <a:r>
              <a:rPr lang="en-US" sz="2800" dirty="0" smtClean="0">
                <a:solidFill>
                  <a:schemeClr val="tx1"/>
                </a:solidFill>
              </a:rPr>
              <a:t>In </a:t>
            </a:r>
            <a:r>
              <a:rPr lang="en-US" sz="2800" b="1" dirty="0" smtClean="0">
                <a:solidFill>
                  <a:schemeClr val="tx1"/>
                </a:solidFill>
              </a:rPr>
              <a:t>May of 1948</a:t>
            </a:r>
            <a:r>
              <a:rPr lang="en-US" sz="2800" dirty="0" smtClean="0">
                <a:solidFill>
                  <a:schemeClr val="tx1"/>
                </a:solidFill>
              </a:rPr>
              <a:t>, British rule of Palestine ended and the state of Israel was declared.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Israel-1948-49"/>
          <p:cNvPicPr>
            <a:picLocks noChangeAspect="1" noChangeArrowheads="1"/>
          </p:cNvPicPr>
          <p:nvPr/>
        </p:nvPicPr>
        <p:blipFill>
          <a:blip r:embed="rId2"/>
          <a:srcRect/>
          <a:stretch>
            <a:fillRect/>
          </a:stretch>
        </p:blipFill>
        <p:spPr bwMode="auto">
          <a:xfrm>
            <a:off x="4512444" y="0"/>
            <a:ext cx="4631556" cy="4648200"/>
          </a:xfrm>
          <a:prstGeom prst="rect">
            <a:avLst/>
          </a:prstGeom>
          <a:noFill/>
          <a:ln w="9525">
            <a:noFill/>
            <a:miter lim="800000"/>
            <a:headEnd/>
            <a:tailEnd/>
          </a:ln>
        </p:spPr>
      </p:pic>
      <p:sp>
        <p:nvSpPr>
          <p:cNvPr id="34819" name="Rectangle 2"/>
          <p:cNvSpPr>
            <a:spLocks noGrp="1" noChangeArrowheads="1"/>
          </p:cNvSpPr>
          <p:nvPr>
            <p:ph type="title"/>
          </p:nvPr>
        </p:nvSpPr>
        <p:spPr>
          <a:xfrm>
            <a:off x="-609600" y="0"/>
            <a:ext cx="5681265" cy="1477962"/>
          </a:xfrm>
        </p:spPr>
        <p:txBody>
          <a:bodyPr>
            <a:noAutofit/>
          </a:bodyPr>
          <a:lstStyle/>
          <a:p>
            <a:pPr eaLnBrk="1" hangingPunct="1"/>
            <a:r>
              <a:rPr lang="en-US" sz="4800" dirty="0" smtClean="0">
                <a:solidFill>
                  <a:schemeClr val="bg2"/>
                </a:solidFill>
                <a:latin typeface="Chiller" pitchFamily="82" charset="0"/>
              </a:rPr>
              <a:t>Israeli and Arab </a:t>
            </a:r>
            <a:br>
              <a:rPr lang="en-US" sz="4800" dirty="0" smtClean="0">
                <a:solidFill>
                  <a:schemeClr val="bg2"/>
                </a:solidFill>
                <a:latin typeface="Chiller" pitchFamily="82" charset="0"/>
              </a:rPr>
            </a:br>
            <a:r>
              <a:rPr lang="en-US" sz="4800" dirty="0" smtClean="0">
                <a:solidFill>
                  <a:schemeClr val="bg2"/>
                </a:solidFill>
                <a:latin typeface="Chiller" pitchFamily="82" charset="0"/>
              </a:rPr>
              <a:t>Conflict</a:t>
            </a:r>
          </a:p>
        </p:txBody>
      </p:sp>
      <p:sp>
        <p:nvSpPr>
          <p:cNvPr id="16387" name="Rectangle 3"/>
          <p:cNvSpPr>
            <a:spLocks noGrp="1" noChangeArrowheads="1"/>
          </p:cNvSpPr>
          <p:nvPr>
            <p:ph idx="1"/>
          </p:nvPr>
        </p:nvSpPr>
        <p:spPr>
          <a:xfrm>
            <a:off x="263524" y="1674813"/>
            <a:ext cx="8880475" cy="5259387"/>
          </a:xfrm>
        </p:spPr>
        <p:txBody>
          <a:bodyPr/>
          <a:lstStyle/>
          <a:p>
            <a:pPr eaLnBrk="1" hangingPunct="1">
              <a:lnSpc>
                <a:spcPct val="80000"/>
              </a:lnSpc>
              <a:defRPr/>
            </a:pPr>
            <a:r>
              <a:rPr lang="en-US" sz="2400" dirty="0" smtClean="0">
                <a:solidFill>
                  <a:schemeClr val="tx1"/>
                </a:solidFill>
              </a:rPr>
              <a:t>May 15, 1948, is known to 				</a:t>
            </a:r>
            <a:r>
              <a:rPr lang="en-US" sz="2400" dirty="0" smtClean="0">
                <a:solidFill>
                  <a:schemeClr val="tx1"/>
                </a:solidFill>
              </a:rPr>
              <a:t>          Arabs </a:t>
            </a:r>
            <a:r>
              <a:rPr lang="en-US" sz="2400" dirty="0" smtClean="0">
                <a:solidFill>
                  <a:schemeClr val="tx1"/>
                </a:solidFill>
              </a:rPr>
              <a:t>as </a:t>
            </a:r>
            <a:r>
              <a:rPr lang="en-US" sz="2400" dirty="0" smtClean="0"/>
              <a:t>“</a:t>
            </a:r>
            <a:r>
              <a:rPr lang="en-US" sz="2400" dirty="0" smtClean="0">
                <a:solidFill>
                  <a:schemeClr val="bg1"/>
                </a:solidFill>
                <a:effectDag name="">
                  <a:cont type="tree" name="">
                    <a:effect ref="fillLine"/>
                    <a:outerShdw dist="38100" dir="13500000" algn="br">
                      <a:srgbClr val="FFAAA4"/>
                    </a:outerShdw>
                  </a:cont>
                  <a:cont type="tree" name="">
                    <a:effect ref="fillLine"/>
                    <a:outerShdw dist="38100" dir="2700000" algn="tl">
                      <a:srgbClr val="733935"/>
                    </a:outerShdw>
                  </a:cont>
                  <a:effect ref="fillLine"/>
                </a:effectDag>
              </a:rPr>
              <a:t>al-</a:t>
            </a:r>
            <a:r>
              <a:rPr lang="en-US" sz="2400" dirty="0" err="1" smtClean="0">
                <a:solidFill>
                  <a:schemeClr val="bg1"/>
                </a:solidFill>
                <a:effectDag name="">
                  <a:cont type="tree" name="">
                    <a:effect ref="fillLine"/>
                    <a:outerShdw dist="38100" dir="13500000" algn="br">
                      <a:srgbClr val="FFAAA4"/>
                    </a:outerShdw>
                  </a:cont>
                  <a:cont type="tree" name="">
                    <a:effect ref="fillLine"/>
                    <a:outerShdw dist="38100" dir="2700000" algn="tl">
                      <a:srgbClr val="733935"/>
                    </a:outerShdw>
                  </a:cont>
                  <a:effect ref="fillLine"/>
                </a:effectDag>
              </a:rPr>
              <a:t>Nakba</a:t>
            </a:r>
            <a:r>
              <a:rPr lang="en-US" sz="2400" dirty="0" smtClean="0">
                <a:solidFill>
                  <a:schemeClr val="bg1"/>
                </a:solidFill>
                <a:effectDag name="">
                  <a:cont type="tree" name="">
                    <a:effect ref="fillLine"/>
                    <a:outerShdw dist="38100" dir="13500000" algn="br">
                      <a:srgbClr val="FFAAA4"/>
                    </a:outerShdw>
                  </a:cont>
                  <a:cont type="tree" name="">
                    <a:effect ref="fillLine"/>
                    <a:outerShdw dist="38100" dir="2700000" algn="tl">
                      <a:srgbClr val="733935"/>
                    </a:outerShdw>
                  </a:cont>
                  <a:effect ref="fillLine"/>
                </a:effectDag>
              </a:rPr>
              <a:t>,” 				</a:t>
            </a:r>
            <a:r>
              <a:rPr lang="en-US" sz="2400" dirty="0" smtClean="0">
                <a:solidFill>
                  <a:schemeClr val="bg1"/>
                </a:solidFill>
                <a:effectDag name="">
                  <a:cont type="tree" name="">
                    <a:effect ref="fillLine"/>
                    <a:outerShdw dist="38100" dir="13500000" algn="br">
                      <a:srgbClr val="FFAAA4"/>
                    </a:outerShdw>
                  </a:cont>
                  <a:cont type="tree" name="">
                    <a:effect ref="fillLine"/>
                    <a:outerShdw dist="38100" dir="2700000" algn="tl">
                      <a:srgbClr val="733935"/>
                    </a:outerShdw>
                  </a:cont>
                  <a:effect ref="fillLine"/>
                </a:effectDag>
              </a:rPr>
              <a:t>	                 or </a:t>
            </a:r>
            <a:r>
              <a:rPr lang="en-US" sz="2400" dirty="0" smtClean="0">
                <a:solidFill>
                  <a:schemeClr val="bg1"/>
                </a:solidFill>
                <a:effectDag name="">
                  <a:cont type="tree" name="">
                    <a:effect ref="fillLine"/>
                    <a:outerShdw dist="38100" dir="13500000" algn="br">
                      <a:srgbClr val="FFAAA4"/>
                    </a:outerShdw>
                  </a:cont>
                  <a:cont type="tree" name="">
                    <a:effect ref="fillLine"/>
                    <a:outerShdw dist="38100" dir="2700000" algn="tl">
                      <a:srgbClr val="733935"/>
                    </a:outerShdw>
                  </a:cont>
                  <a:effect ref="fillLine"/>
                </a:effectDag>
              </a:rPr>
              <a:t>the catastrophe.</a:t>
            </a:r>
          </a:p>
          <a:p>
            <a:pPr eaLnBrk="1" hangingPunct="1">
              <a:lnSpc>
                <a:spcPct val="80000"/>
              </a:lnSpc>
              <a:defRPr/>
            </a:pPr>
            <a:r>
              <a:rPr lang="en-US" sz="2400" dirty="0" smtClean="0">
                <a:solidFill>
                  <a:schemeClr val="tx1"/>
                </a:solidFill>
              </a:rPr>
              <a:t>That is the day when the 				</a:t>
            </a:r>
            <a:r>
              <a:rPr lang="en-US" sz="2400" dirty="0" smtClean="0">
                <a:solidFill>
                  <a:schemeClr val="tx1"/>
                </a:solidFill>
              </a:rPr>
              <a:t>	            state </a:t>
            </a:r>
            <a:r>
              <a:rPr lang="en-US" sz="2400" dirty="0" smtClean="0">
                <a:solidFill>
                  <a:schemeClr val="tx1"/>
                </a:solidFill>
              </a:rPr>
              <a:t>of Israel was 				</a:t>
            </a:r>
            <a:r>
              <a:rPr lang="en-US" sz="2400" dirty="0" smtClean="0">
                <a:solidFill>
                  <a:schemeClr val="tx1"/>
                </a:solidFill>
              </a:rPr>
              <a:t>		    declared </a:t>
            </a:r>
            <a:r>
              <a:rPr lang="en-US" sz="2400" dirty="0" smtClean="0">
                <a:solidFill>
                  <a:schemeClr val="tx1"/>
                </a:solidFill>
              </a:rPr>
              <a:t>and the last </a:t>
            </a:r>
            <a:r>
              <a:rPr lang="en-US" sz="2400" dirty="0" smtClean="0">
                <a:solidFill>
                  <a:schemeClr val="tx1"/>
                </a:solidFill>
              </a:rPr>
              <a:t>of </a:t>
            </a:r>
            <a:r>
              <a:rPr lang="en-US" sz="2400" dirty="0" smtClean="0">
                <a:solidFill>
                  <a:schemeClr val="tx1"/>
                </a:solidFill>
              </a:rPr>
              <a:t>the </a:t>
            </a:r>
            <a:r>
              <a:rPr lang="en-US" sz="2400" dirty="0" smtClean="0">
                <a:solidFill>
                  <a:schemeClr val="tx1"/>
                </a:solidFill>
              </a:rPr>
              <a:t>				         British </a:t>
            </a:r>
            <a:r>
              <a:rPr lang="en-US" sz="2400" dirty="0" smtClean="0">
                <a:solidFill>
                  <a:schemeClr val="tx1"/>
                </a:solidFill>
              </a:rPr>
              <a:t>troops left.</a:t>
            </a:r>
          </a:p>
          <a:p>
            <a:pPr eaLnBrk="1" hangingPunct="1">
              <a:lnSpc>
                <a:spcPct val="80000"/>
              </a:lnSpc>
              <a:defRPr/>
            </a:pPr>
            <a:r>
              <a:rPr lang="en-US" sz="2400" dirty="0" smtClean="0">
                <a:solidFill>
                  <a:schemeClr val="tx1"/>
                </a:solidFill>
              </a:rPr>
              <a:t>The very next day, five Arab 			</a:t>
            </a:r>
            <a:r>
              <a:rPr lang="en-US" sz="2400" dirty="0" smtClean="0">
                <a:solidFill>
                  <a:schemeClr val="tx1"/>
                </a:solidFill>
              </a:rPr>
              <a:t>	        armies </a:t>
            </a:r>
            <a:r>
              <a:rPr lang="en-US" sz="2400" dirty="0" smtClean="0">
                <a:solidFill>
                  <a:schemeClr val="tx1"/>
                </a:solidFill>
              </a:rPr>
              <a:t>from surrounding 			</a:t>
            </a:r>
            <a:r>
              <a:rPr lang="en-US" sz="2400" dirty="0" smtClean="0">
                <a:solidFill>
                  <a:schemeClr val="tx1"/>
                </a:solidFill>
              </a:rPr>
              <a:t>	   countries </a:t>
            </a:r>
            <a:r>
              <a:rPr lang="en-US" sz="2400" dirty="0" smtClean="0">
                <a:solidFill>
                  <a:schemeClr val="tx1"/>
                </a:solidFill>
              </a:rPr>
              <a:t>invaded the </a:t>
            </a:r>
            <a:r>
              <a:rPr lang="en-US" sz="2400" dirty="0" smtClean="0">
                <a:solidFill>
                  <a:schemeClr val="tx1"/>
                </a:solidFill>
              </a:rPr>
              <a:t>new </a:t>
            </a:r>
            <a:r>
              <a:rPr lang="en-US" sz="2400" dirty="0" smtClean="0">
                <a:solidFill>
                  <a:schemeClr val="tx1"/>
                </a:solidFill>
              </a:rPr>
              <a:t>state.</a:t>
            </a:r>
          </a:p>
          <a:p>
            <a:pPr eaLnBrk="1" hangingPunct="1">
              <a:lnSpc>
                <a:spcPct val="80000"/>
              </a:lnSpc>
              <a:defRPr/>
            </a:pPr>
            <a:r>
              <a:rPr lang="en-US" sz="2400" dirty="0" smtClean="0">
                <a:solidFill>
                  <a:schemeClr val="tx1"/>
                </a:solidFill>
              </a:rPr>
              <a:t>These forces were then defeated by the Israeli army.</a:t>
            </a:r>
          </a:p>
          <a:p>
            <a:pPr eaLnBrk="1" hangingPunct="1">
              <a:lnSpc>
                <a:spcPct val="80000"/>
              </a:lnSpc>
              <a:defRPr/>
            </a:pPr>
            <a:r>
              <a:rPr lang="en-US" sz="2400" dirty="0" smtClean="0">
                <a:solidFill>
                  <a:schemeClr val="tx1"/>
                </a:solidFill>
              </a:rPr>
              <a:t>Over the next several years, the Arab countries surrounding Israel and Palestine competed to lead Arab forces against the new Israel.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USA_MAP_1948_Arab_attack"/>
          <p:cNvPicPr>
            <a:picLocks noChangeAspect="1" noChangeArrowheads="1"/>
          </p:cNvPicPr>
          <p:nvPr/>
        </p:nvPicPr>
        <p:blipFill>
          <a:blip r:embed="rId2"/>
          <a:srcRect/>
          <a:stretch>
            <a:fillRect/>
          </a:stretch>
        </p:blipFill>
        <p:spPr bwMode="auto">
          <a:xfrm>
            <a:off x="0" y="0"/>
            <a:ext cx="4543425" cy="5572125"/>
          </a:xfrm>
          <a:prstGeom prst="rect">
            <a:avLst/>
          </a:prstGeom>
          <a:noFill/>
          <a:ln w="9525">
            <a:noFill/>
            <a:miter lim="800000"/>
            <a:headEnd/>
            <a:tailEnd/>
          </a:ln>
        </p:spPr>
      </p:pic>
      <p:pic>
        <p:nvPicPr>
          <p:cNvPr id="35843" name="Picture 7" descr="USA_MAP_1948_October_final"/>
          <p:cNvPicPr>
            <a:picLocks noChangeAspect="1" noChangeArrowheads="1"/>
          </p:cNvPicPr>
          <p:nvPr/>
        </p:nvPicPr>
        <p:blipFill>
          <a:blip r:embed="rId3"/>
          <a:srcRect/>
          <a:stretch>
            <a:fillRect/>
          </a:stretch>
        </p:blipFill>
        <p:spPr bwMode="auto">
          <a:xfrm>
            <a:off x="4552950" y="0"/>
            <a:ext cx="4591050" cy="70866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arton2062-44d79"/>
          <p:cNvPicPr>
            <a:picLocks noChangeAspect="1" noChangeArrowheads="1"/>
          </p:cNvPicPr>
          <p:nvPr/>
        </p:nvPicPr>
        <p:blipFill>
          <a:blip r:embed="rId2"/>
          <a:srcRect/>
          <a:stretch>
            <a:fillRect/>
          </a:stretch>
        </p:blipFill>
        <p:spPr bwMode="auto">
          <a:xfrm>
            <a:off x="5105400" y="-838200"/>
            <a:ext cx="4191000" cy="9553575"/>
          </a:xfrm>
          <a:prstGeom prst="rect">
            <a:avLst/>
          </a:prstGeom>
          <a:noFill/>
          <a:ln w="9525">
            <a:noFill/>
            <a:miter lim="800000"/>
            <a:headEnd/>
            <a:tailEnd/>
          </a:ln>
        </p:spPr>
      </p:pic>
      <p:sp>
        <p:nvSpPr>
          <p:cNvPr id="18435" name="Rectangle 3"/>
          <p:cNvSpPr>
            <a:spLocks noGrp="1" noChangeArrowheads="1"/>
          </p:cNvSpPr>
          <p:nvPr>
            <p:ph idx="1"/>
          </p:nvPr>
        </p:nvSpPr>
        <p:spPr>
          <a:xfrm>
            <a:off x="0" y="0"/>
            <a:ext cx="7650163" cy="6858000"/>
          </a:xfrm>
        </p:spPr>
        <p:txBody>
          <a:bodyPr/>
          <a:lstStyle/>
          <a:p>
            <a:pPr eaLnBrk="1" hangingPunct="1">
              <a:lnSpc>
                <a:spcPct val="80000"/>
              </a:lnSpc>
              <a:defRPr/>
            </a:pPr>
            <a:r>
              <a:rPr lang="en-US" sz="2400" dirty="0" smtClean="0">
                <a:solidFill>
                  <a:schemeClr val="tx1"/>
                </a:solidFill>
              </a:rPr>
              <a:t>The 1967 </a:t>
            </a:r>
            <a:r>
              <a:rPr lang="en-US" sz="2400" dirty="0" smtClean="0">
                <a:solidFill>
                  <a:schemeClr val="bg1"/>
                </a:solidFill>
                <a:effectDag name="">
                  <a:cont type="tree" name="">
                    <a:effect ref="fillLine"/>
                    <a:outerShdw dist="38100" dir="13500000" algn="br">
                      <a:srgbClr val="FFAAA4"/>
                    </a:outerShdw>
                  </a:cont>
                  <a:cont type="tree" name="">
                    <a:effect ref="fillLine"/>
                    <a:outerShdw dist="38100" dir="2700000" algn="tl">
                      <a:srgbClr val="733935"/>
                    </a:outerShdw>
                  </a:cont>
                  <a:effect ref="fillLine"/>
                </a:effectDag>
              </a:rPr>
              <a:t>Six –Day War</a:t>
            </a:r>
            <a:r>
              <a:rPr lang="en-US" sz="2400" dirty="0" smtClean="0"/>
              <a:t> </a:t>
            </a:r>
            <a:r>
              <a:rPr lang="en-US" sz="2400" dirty="0" smtClean="0">
                <a:solidFill>
                  <a:schemeClr val="tx1"/>
                </a:solidFill>
              </a:rPr>
              <a:t>occurred 			in June, and changed the face 			of the Middle East conflict.</a:t>
            </a:r>
          </a:p>
          <a:p>
            <a:pPr eaLnBrk="1" hangingPunct="1">
              <a:lnSpc>
                <a:spcPct val="80000"/>
              </a:lnSpc>
              <a:defRPr/>
            </a:pPr>
            <a:r>
              <a:rPr lang="en-US" sz="2400" dirty="0" smtClean="0">
                <a:solidFill>
                  <a:schemeClr val="tx1"/>
                </a:solidFill>
              </a:rPr>
              <a:t>Israel was able to double the 				amount of land it controlled.</a:t>
            </a:r>
          </a:p>
          <a:p>
            <a:pPr eaLnBrk="1" hangingPunct="1">
              <a:lnSpc>
                <a:spcPct val="80000"/>
              </a:lnSpc>
              <a:defRPr/>
            </a:pPr>
            <a:r>
              <a:rPr lang="en-US" sz="2400" dirty="0" smtClean="0">
                <a:solidFill>
                  <a:schemeClr val="tx1"/>
                </a:solidFill>
              </a:rPr>
              <a:t>This also helped to spread hope 			</a:t>
            </a:r>
            <a:r>
              <a:rPr lang="en-US" sz="2400" dirty="0" smtClean="0">
                <a:solidFill>
                  <a:schemeClr val="tx1"/>
                </a:solidFill>
              </a:rPr>
              <a:t>         and </a:t>
            </a:r>
            <a:r>
              <a:rPr lang="en-US" sz="2400" dirty="0" smtClean="0">
                <a:solidFill>
                  <a:schemeClr val="tx1"/>
                </a:solidFill>
              </a:rPr>
              <a:t>confidence throughout all 			</a:t>
            </a:r>
            <a:r>
              <a:rPr lang="en-US" sz="2400" dirty="0" smtClean="0">
                <a:solidFill>
                  <a:schemeClr val="tx1"/>
                </a:solidFill>
              </a:rPr>
              <a:t>             of </a:t>
            </a:r>
            <a:r>
              <a:rPr lang="en-US" sz="2400" dirty="0" smtClean="0">
                <a:solidFill>
                  <a:schemeClr val="tx1"/>
                </a:solidFill>
              </a:rPr>
              <a:t>Israel and to its supports.</a:t>
            </a:r>
          </a:p>
          <a:p>
            <a:pPr eaLnBrk="1" hangingPunct="1">
              <a:lnSpc>
                <a:spcPct val="80000"/>
              </a:lnSpc>
              <a:defRPr/>
            </a:pPr>
            <a:r>
              <a:rPr lang="en-US" sz="2400" dirty="0" smtClean="0">
                <a:solidFill>
                  <a:schemeClr val="tx1"/>
                </a:solidFill>
              </a:rPr>
              <a:t>Another 500,000 Palestinians fled 			their homes during this conflict, 			joining the hundreds of 			thousands already displaced 			by years of fighting between 			Jewish and Arab forces.</a:t>
            </a:r>
          </a:p>
          <a:p>
            <a:pPr eaLnBrk="1" hangingPunct="1">
              <a:lnSpc>
                <a:spcPct val="80000"/>
              </a:lnSpc>
              <a:defRPr/>
            </a:pPr>
            <a:r>
              <a:rPr lang="en-US" sz="2400" dirty="0" smtClean="0">
                <a:solidFill>
                  <a:schemeClr val="tx1"/>
                </a:solidFill>
              </a:rPr>
              <a:t>Many of these people ended </a:t>
            </a:r>
            <a:r>
              <a:rPr lang="en-US" sz="2400" dirty="0" smtClean="0">
                <a:solidFill>
                  <a:schemeClr val="tx1"/>
                </a:solidFill>
              </a:rPr>
              <a:t>up</a:t>
            </a:r>
            <a:r>
              <a:rPr lang="en-US" sz="2400" dirty="0" smtClean="0">
                <a:solidFill>
                  <a:schemeClr val="tx1"/>
                </a:solidFill>
              </a:rPr>
              <a:t> </a:t>
            </a:r>
            <a:r>
              <a:rPr lang="en-US" sz="2400" dirty="0" smtClean="0">
                <a:solidFill>
                  <a:schemeClr val="tx1"/>
                </a:solidFill>
              </a:rPr>
              <a:t>in 		     Egypt</a:t>
            </a:r>
            <a:r>
              <a:rPr lang="en-US" sz="2400" dirty="0" smtClean="0">
                <a:solidFill>
                  <a:schemeClr val="tx1"/>
                </a:solidFill>
              </a:rPr>
              <a:t>, Syria, Lebanon, and Jordan.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Jerusalem and Jerusalem Old City"/>
          <p:cNvPicPr>
            <a:picLocks noChangeAspect="1" noChangeArrowheads="1"/>
          </p:cNvPicPr>
          <p:nvPr/>
        </p:nvPicPr>
        <p:blipFill>
          <a:blip r:embed="rId2"/>
          <a:srcRect/>
          <a:stretch>
            <a:fillRect/>
          </a:stretch>
        </p:blipFill>
        <p:spPr bwMode="auto">
          <a:xfrm>
            <a:off x="0" y="0"/>
            <a:ext cx="9144000" cy="699452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nlc10017"/>
          <p:cNvPicPr>
            <a:picLocks noChangeAspect="1" noChangeArrowheads="1"/>
          </p:cNvPicPr>
          <p:nvPr/>
        </p:nvPicPr>
        <p:blipFill>
          <a:blip r:embed="rId2">
            <a:lum bright="-30000" contrast="-30000"/>
          </a:blip>
          <a:srcRect/>
          <a:stretch>
            <a:fillRect/>
          </a:stretch>
        </p:blipFill>
        <p:spPr bwMode="auto">
          <a:xfrm>
            <a:off x="228600" y="-17463"/>
            <a:ext cx="8763000" cy="6832601"/>
          </a:xfrm>
          <a:prstGeom prst="rect">
            <a:avLst/>
          </a:prstGeom>
          <a:noFill/>
          <a:ln w="9525">
            <a:noFill/>
            <a:miter lim="800000"/>
            <a:headEnd/>
            <a:tailEnd/>
          </a:ln>
        </p:spPr>
      </p:pic>
      <p:sp>
        <p:nvSpPr>
          <p:cNvPr id="40963" name="Rectangle 2"/>
          <p:cNvSpPr>
            <a:spLocks noGrp="1" noChangeArrowheads="1"/>
          </p:cNvSpPr>
          <p:nvPr>
            <p:ph type="title"/>
          </p:nvPr>
        </p:nvSpPr>
        <p:spPr>
          <a:xfrm>
            <a:off x="1862535" y="-381000"/>
            <a:ext cx="5681265" cy="1477962"/>
          </a:xfrm>
        </p:spPr>
        <p:txBody>
          <a:bodyPr/>
          <a:lstStyle/>
          <a:p>
            <a:pPr eaLnBrk="1" hangingPunct="1"/>
            <a:r>
              <a:rPr lang="en-US" dirty="0" smtClean="0"/>
              <a:t>Attempts at Peace</a:t>
            </a:r>
          </a:p>
        </p:txBody>
      </p:sp>
      <p:sp>
        <p:nvSpPr>
          <p:cNvPr id="20483" name="Rectangle 3"/>
          <p:cNvSpPr>
            <a:spLocks noGrp="1" noChangeArrowheads="1"/>
          </p:cNvSpPr>
          <p:nvPr>
            <p:ph idx="1"/>
          </p:nvPr>
        </p:nvSpPr>
        <p:spPr>
          <a:xfrm>
            <a:off x="228600" y="1295400"/>
            <a:ext cx="8915400" cy="5259387"/>
          </a:xfrm>
        </p:spPr>
        <p:txBody>
          <a:bodyPr>
            <a:normAutofit/>
          </a:bodyPr>
          <a:lstStyle/>
          <a:p>
            <a:pPr eaLnBrk="1" hangingPunct="1">
              <a:lnSpc>
                <a:spcPct val="80000"/>
              </a:lnSpc>
              <a:defRPr/>
            </a:pPr>
            <a:r>
              <a:rPr lang="en-US" sz="2400" dirty="0" smtClean="0">
                <a:solidFill>
                  <a:srgbClr val="FBF4F3"/>
                </a:solidFill>
              </a:rPr>
              <a:t>President </a:t>
            </a:r>
            <a:r>
              <a:rPr lang="en-US" sz="2400" dirty="0" smtClean="0">
                <a:solidFill>
                  <a:srgbClr val="FBF4F3"/>
                </a:solidFill>
              </a:rPr>
              <a:t>Carter helped Prime Minster Begin </a:t>
            </a:r>
            <a:r>
              <a:rPr lang="en-US" sz="2400" dirty="0" smtClean="0">
                <a:solidFill>
                  <a:srgbClr val="FBF4F3"/>
                </a:solidFill>
              </a:rPr>
              <a:t>of Israel and </a:t>
            </a:r>
            <a:r>
              <a:rPr lang="en-US" sz="2400" dirty="0" smtClean="0">
                <a:solidFill>
                  <a:srgbClr val="FBF4F3"/>
                </a:solidFill>
              </a:rPr>
              <a:t>Egyptian President Anwar Sadat work out an agreement.</a:t>
            </a:r>
          </a:p>
          <a:p>
            <a:pPr eaLnBrk="1" hangingPunct="1">
              <a:lnSpc>
                <a:spcPct val="80000"/>
              </a:lnSpc>
              <a:defRPr/>
            </a:pPr>
            <a:r>
              <a:rPr lang="en-US" sz="2400" dirty="0" smtClean="0">
                <a:solidFill>
                  <a:srgbClr val="FBF4F3"/>
                </a:solidFill>
              </a:rPr>
              <a:t>This agreement is called the </a:t>
            </a:r>
            <a:r>
              <a:rPr lang="en-US" sz="2400" dirty="0" smtClean="0">
                <a:solidFill>
                  <a:schemeClr val="bg1"/>
                </a:solidFill>
                <a:effectDag name="">
                  <a:cont type="tree" name="">
                    <a:effect ref="fillLine"/>
                    <a:outerShdw dist="38100" dir="13500000" algn="br">
                      <a:srgbClr val="FFAAA4"/>
                    </a:outerShdw>
                  </a:cont>
                  <a:cont type="tree" name="">
                    <a:effect ref="fillLine"/>
                    <a:outerShdw dist="38100" dir="2700000" algn="tl">
                      <a:srgbClr val="733935"/>
                    </a:outerShdw>
                  </a:cont>
                  <a:effect ref="fillLine"/>
                </a:effectDag>
              </a:rPr>
              <a:t>Camp David Accords</a:t>
            </a:r>
            <a:r>
              <a:rPr lang="en-US" sz="2400" dirty="0" smtClean="0">
                <a:solidFill>
                  <a:srgbClr val="FBF4F3"/>
                </a:solidFill>
              </a:rPr>
              <a:t>.</a:t>
            </a:r>
          </a:p>
          <a:p>
            <a:pPr eaLnBrk="1" hangingPunct="1">
              <a:lnSpc>
                <a:spcPct val="80000"/>
              </a:lnSpc>
              <a:defRPr/>
            </a:pPr>
            <a:r>
              <a:rPr lang="en-US" sz="2400" dirty="0" smtClean="0">
                <a:solidFill>
                  <a:srgbClr val="FBF4F3"/>
                </a:solidFill>
              </a:rPr>
              <a:t>The three leaders met at Camp David in the US</a:t>
            </a:r>
          </a:p>
          <a:p>
            <a:pPr eaLnBrk="1" hangingPunct="1">
              <a:lnSpc>
                <a:spcPct val="80000"/>
              </a:lnSpc>
              <a:defRPr/>
            </a:pPr>
            <a:r>
              <a:rPr lang="en-US" sz="2400" dirty="0" smtClean="0">
                <a:solidFill>
                  <a:srgbClr val="FBF4F3"/>
                </a:solidFill>
              </a:rPr>
              <a:t>Begin agreed to remove all Israeli troops from the Sinai Peninsula and return the land to Egypt.</a:t>
            </a:r>
          </a:p>
          <a:p>
            <a:pPr eaLnBrk="1" hangingPunct="1">
              <a:lnSpc>
                <a:spcPct val="80000"/>
              </a:lnSpc>
              <a:defRPr/>
            </a:pPr>
            <a:r>
              <a:rPr lang="en-US" sz="2400" dirty="0" smtClean="0">
                <a:solidFill>
                  <a:srgbClr val="FBF4F3"/>
                </a:solidFill>
              </a:rPr>
              <a:t>Other Arab countries were not happy about this agreement.</a:t>
            </a:r>
          </a:p>
          <a:p>
            <a:pPr eaLnBrk="1" hangingPunct="1">
              <a:lnSpc>
                <a:spcPct val="80000"/>
              </a:lnSpc>
              <a:defRPr/>
            </a:pPr>
            <a:r>
              <a:rPr lang="en-US" sz="2400" dirty="0" smtClean="0">
                <a:solidFill>
                  <a:srgbClr val="FBF4F3"/>
                </a:solidFill>
              </a:rPr>
              <a:t>They stopped doing business with Egypt.</a:t>
            </a:r>
          </a:p>
          <a:p>
            <a:pPr eaLnBrk="1" hangingPunct="1">
              <a:lnSpc>
                <a:spcPct val="80000"/>
              </a:lnSpc>
              <a:defRPr/>
            </a:pPr>
            <a:r>
              <a:rPr lang="en-US" sz="2400" dirty="0" smtClean="0">
                <a:solidFill>
                  <a:srgbClr val="FBF4F3"/>
                </a:solidFill>
              </a:rPr>
              <a:t>In 1981, Sadat was assassinated by troops in the Egyptian army.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smtClean="0"/>
          </a:p>
        </p:txBody>
      </p:sp>
      <p:sp>
        <p:nvSpPr>
          <p:cNvPr id="41987" name="Content Placeholder 2"/>
          <p:cNvSpPr>
            <a:spLocks noGrp="1"/>
          </p:cNvSpPr>
          <p:nvPr>
            <p:ph idx="1"/>
          </p:nvPr>
        </p:nvSpPr>
        <p:spPr/>
        <p:txBody>
          <a:bodyPr/>
          <a:lstStyle/>
          <a:p>
            <a:endParaRPr lang="en-US" smtClean="0"/>
          </a:p>
        </p:txBody>
      </p:sp>
      <p:pic>
        <p:nvPicPr>
          <p:cNvPr id="41988" name="Picture 2" descr="The West Bank and Gaza Strip"/>
          <p:cNvPicPr>
            <a:picLocks noChangeAspect="1" noChangeArrowheads="1"/>
          </p:cNvPicPr>
          <p:nvPr/>
        </p:nvPicPr>
        <p:blipFill>
          <a:blip r:embed="rId2"/>
          <a:srcRect/>
          <a:stretch>
            <a:fillRect/>
          </a:stretch>
        </p:blipFill>
        <p:spPr bwMode="auto">
          <a:xfrm>
            <a:off x="1600200" y="0"/>
            <a:ext cx="5257800" cy="6843713"/>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0" y="0"/>
            <a:ext cx="9144000" cy="5943600"/>
          </a:xfrm>
        </p:spPr>
        <p:txBody>
          <a:bodyPr>
            <a:noAutofit/>
          </a:bodyPr>
          <a:lstStyle/>
          <a:p>
            <a:pPr eaLnBrk="1" hangingPunct="1">
              <a:lnSpc>
                <a:spcPct val="80000"/>
              </a:lnSpc>
              <a:defRPr/>
            </a:pPr>
            <a:r>
              <a:rPr lang="en-US" sz="2400" dirty="0" smtClean="0">
                <a:solidFill>
                  <a:schemeClr val="bg1"/>
                </a:solidFill>
                <a:effectDag name="">
                  <a:cont type="tree" name="">
                    <a:effect ref="fillLine"/>
                    <a:outerShdw dist="38100" dir="13500000" algn="br">
                      <a:srgbClr val="FFAAA4"/>
                    </a:outerShdw>
                  </a:cont>
                  <a:cont type="tree" name="">
                    <a:effect ref="fillLine"/>
                    <a:outerShdw dist="38100" dir="2700000" algn="tl">
                      <a:srgbClr val="733935"/>
                    </a:outerShdw>
                  </a:cont>
                  <a:effect ref="fillLine"/>
                </a:effectDag>
              </a:rPr>
              <a:t>Hezbollah and Hamas</a:t>
            </a:r>
            <a:r>
              <a:rPr lang="en-US" sz="2400" dirty="0" smtClean="0"/>
              <a:t> </a:t>
            </a:r>
            <a:r>
              <a:rPr lang="en-US" sz="2400" dirty="0" smtClean="0">
                <a:solidFill>
                  <a:schemeClr val="tx1"/>
                </a:solidFill>
              </a:rPr>
              <a:t>are two important Arab groups that were founded in the mid-1980’s.</a:t>
            </a:r>
          </a:p>
          <a:p>
            <a:pPr eaLnBrk="1" hangingPunct="1">
              <a:lnSpc>
                <a:spcPct val="80000"/>
              </a:lnSpc>
              <a:defRPr/>
            </a:pPr>
            <a:r>
              <a:rPr lang="en-US" sz="2400" dirty="0" smtClean="0">
                <a:solidFill>
                  <a:schemeClr val="tx1"/>
                </a:solidFill>
              </a:rPr>
              <a:t>Hezbollah is from Lebanon.</a:t>
            </a:r>
          </a:p>
          <a:p>
            <a:pPr eaLnBrk="1" hangingPunct="1">
              <a:lnSpc>
                <a:spcPct val="80000"/>
              </a:lnSpc>
              <a:defRPr/>
            </a:pPr>
            <a:r>
              <a:rPr lang="en-US" sz="2400" dirty="0" smtClean="0">
                <a:solidFill>
                  <a:schemeClr val="tx1"/>
                </a:solidFill>
              </a:rPr>
              <a:t>Hamas is based in </a:t>
            </a:r>
            <a:r>
              <a:rPr lang="en-US" sz="2400" dirty="0" smtClean="0">
                <a:solidFill>
                  <a:schemeClr val="tx1"/>
                </a:solidFill>
              </a:rPr>
              <a:t>the </a:t>
            </a:r>
            <a:r>
              <a:rPr lang="en-US" sz="2400" dirty="0" smtClean="0">
                <a:solidFill>
                  <a:schemeClr val="tx1"/>
                </a:solidFill>
              </a:rPr>
              <a:t>Gaza Strip.</a:t>
            </a:r>
          </a:p>
          <a:p>
            <a:pPr eaLnBrk="1" hangingPunct="1">
              <a:lnSpc>
                <a:spcPct val="80000"/>
              </a:lnSpc>
              <a:defRPr/>
            </a:pPr>
            <a:r>
              <a:rPr lang="en-US" sz="2400" dirty="0" smtClean="0">
                <a:solidFill>
                  <a:schemeClr val="tx1"/>
                </a:solidFill>
              </a:rPr>
              <a:t>Both groups are supported by Syria and Iran and are made up of Muslims.</a:t>
            </a:r>
          </a:p>
          <a:p>
            <a:pPr eaLnBrk="1" hangingPunct="1">
              <a:lnSpc>
                <a:spcPct val="80000"/>
              </a:lnSpc>
              <a:defRPr/>
            </a:pPr>
            <a:r>
              <a:rPr lang="en-US" sz="2400" dirty="0" smtClean="0">
                <a:solidFill>
                  <a:schemeClr val="tx1"/>
                </a:solidFill>
              </a:rPr>
              <a:t>Over the last 25 years, both groups have each led attacks on Israel.</a:t>
            </a:r>
          </a:p>
          <a:p>
            <a:pPr eaLnBrk="1" hangingPunct="1">
              <a:lnSpc>
                <a:spcPct val="80000"/>
              </a:lnSpc>
              <a:defRPr/>
            </a:pPr>
            <a:r>
              <a:rPr lang="en-US" sz="2400" dirty="0" smtClean="0">
                <a:solidFill>
                  <a:schemeClr val="tx1"/>
                </a:solidFill>
              </a:rPr>
              <a:t>These attacks have often been very violent and have killed many civilians.</a:t>
            </a:r>
          </a:p>
          <a:p>
            <a:pPr eaLnBrk="1" hangingPunct="1">
              <a:lnSpc>
                <a:spcPct val="80000"/>
              </a:lnSpc>
              <a:defRPr/>
            </a:pPr>
            <a:r>
              <a:rPr lang="en-US" sz="2400" dirty="0" smtClean="0">
                <a:solidFill>
                  <a:schemeClr val="tx1"/>
                </a:solidFill>
              </a:rPr>
              <a:t>The late 1980’s and the 1990’s saw continued fighting between Israelis and Arabs. </a:t>
            </a:r>
          </a:p>
          <a:p>
            <a:pPr eaLnBrk="1" hangingPunct="1">
              <a:lnSpc>
                <a:spcPct val="80000"/>
              </a:lnSpc>
              <a:defRPr/>
            </a:pPr>
            <a:r>
              <a:rPr lang="en-US" sz="2400" dirty="0" smtClean="0">
                <a:solidFill>
                  <a:schemeClr val="tx1"/>
                </a:solidFill>
              </a:rPr>
              <a:t>Often civilians were involved, and thousands have been killed.</a:t>
            </a:r>
          </a:p>
          <a:p>
            <a:pPr eaLnBrk="1" hangingPunct="1">
              <a:lnSpc>
                <a:spcPct val="80000"/>
              </a:lnSpc>
              <a:defRPr/>
            </a:pPr>
            <a:r>
              <a:rPr lang="en-US" sz="2400" dirty="0" smtClean="0">
                <a:solidFill>
                  <a:schemeClr val="tx1"/>
                </a:solidFill>
              </a:rPr>
              <a:t>There have been treaties and agreements that unfortunately, have not led to peace in the region</a:t>
            </a:r>
            <a:r>
              <a:rPr lang="en-US" sz="2400" dirty="0" smtClean="0">
                <a:solidFill>
                  <a:schemeClr val="tx1"/>
                </a:solidFill>
              </a:rPr>
              <a:t>.</a:t>
            </a:r>
            <a:endParaRPr lang="en-US" sz="2800" dirty="0" smtClean="0">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731368" y="1112838"/>
            <a:ext cx="5681265" cy="1477962"/>
          </a:xfrm>
        </p:spPr>
        <p:txBody>
          <a:bodyPr/>
          <a:lstStyle/>
          <a:p>
            <a:pPr eaLnBrk="1" hangingPunct="1"/>
            <a:r>
              <a:rPr lang="en-US" dirty="0" smtClean="0"/>
              <a:t>Iran – Iraq War</a:t>
            </a:r>
          </a:p>
        </p:txBody>
      </p:sp>
      <p:sp>
        <p:nvSpPr>
          <p:cNvPr id="45059" name="Rectangle 3"/>
          <p:cNvSpPr>
            <a:spLocks noGrp="1" noChangeArrowheads="1"/>
          </p:cNvSpPr>
          <p:nvPr>
            <p:ph idx="1"/>
          </p:nvPr>
        </p:nvSpPr>
        <p:spPr>
          <a:xfrm>
            <a:off x="0" y="2590800"/>
            <a:ext cx="9144000" cy="3886200"/>
          </a:xfrm>
        </p:spPr>
        <p:txBody>
          <a:bodyPr>
            <a:normAutofit lnSpcReduction="10000"/>
          </a:bodyPr>
          <a:lstStyle/>
          <a:p>
            <a:pPr eaLnBrk="1" hangingPunct="1">
              <a:lnSpc>
                <a:spcPct val="90000"/>
              </a:lnSpc>
            </a:pPr>
            <a:r>
              <a:rPr lang="en-US" sz="2400" dirty="0" smtClean="0">
                <a:solidFill>
                  <a:schemeClr val="tx1"/>
                </a:solidFill>
              </a:rPr>
              <a:t>in 1980, the Iran-Iraq war broke out because the two governments did not like each other, and wanted each others oil supplies</a:t>
            </a:r>
          </a:p>
          <a:p>
            <a:pPr eaLnBrk="1" hangingPunct="1">
              <a:lnSpc>
                <a:spcPct val="90000"/>
              </a:lnSpc>
            </a:pPr>
            <a:r>
              <a:rPr lang="en-US" sz="2400" dirty="0" smtClean="0">
                <a:solidFill>
                  <a:schemeClr val="tx1"/>
                </a:solidFill>
              </a:rPr>
              <a:t>each country suffered a million casualties</a:t>
            </a:r>
          </a:p>
          <a:p>
            <a:pPr eaLnBrk="1" hangingPunct="1">
              <a:lnSpc>
                <a:spcPct val="90000"/>
              </a:lnSpc>
            </a:pPr>
            <a:r>
              <a:rPr lang="en-US" sz="2400" dirty="0" smtClean="0">
                <a:solidFill>
                  <a:schemeClr val="tx1"/>
                </a:solidFill>
              </a:rPr>
              <a:t>the US had to send warships in the area to protect their oil tankers </a:t>
            </a:r>
            <a:r>
              <a:rPr lang="en-US" sz="2400" dirty="0" smtClean="0">
                <a:solidFill>
                  <a:schemeClr val="tx1"/>
                </a:solidFill>
              </a:rPr>
              <a:t>from </a:t>
            </a:r>
            <a:r>
              <a:rPr lang="en-US" sz="2400" dirty="0" smtClean="0">
                <a:solidFill>
                  <a:schemeClr val="tx1"/>
                </a:solidFill>
              </a:rPr>
              <a:t>being attacked by one of the two sides</a:t>
            </a:r>
          </a:p>
          <a:p>
            <a:pPr eaLnBrk="1" hangingPunct="1">
              <a:lnSpc>
                <a:spcPct val="90000"/>
              </a:lnSpc>
            </a:pPr>
            <a:r>
              <a:rPr lang="en-US" sz="2400" dirty="0" smtClean="0">
                <a:solidFill>
                  <a:schemeClr val="tx1"/>
                </a:solidFill>
              </a:rPr>
              <a:t>although Iran was an enemy of the US, we secretly gave them arms during the Reagan years, which later lead to a major investigation here in the US</a:t>
            </a:r>
          </a:p>
          <a:p>
            <a:pPr eaLnBrk="1" hangingPunct="1">
              <a:lnSpc>
                <a:spcPct val="90000"/>
              </a:lnSpc>
            </a:pPr>
            <a:r>
              <a:rPr lang="en-US" sz="2400" dirty="0" smtClean="0">
                <a:solidFill>
                  <a:schemeClr val="tx1"/>
                </a:solidFill>
              </a:rPr>
              <a:t>in 1988, the war ended with a tie</a:t>
            </a:r>
          </a:p>
          <a:p>
            <a:pPr eaLnBrk="1" hangingPunct="1">
              <a:lnSpc>
                <a:spcPct val="90000"/>
              </a:lnSpc>
            </a:pPr>
            <a:endParaRPr lang="en-US" sz="2400" dirty="0" smtClean="0"/>
          </a:p>
        </p:txBody>
      </p:sp>
      <p:sp>
        <p:nvSpPr>
          <p:cNvPr id="4" name="Rectangle 3"/>
          <p:cNvSpPr/>
          <p:nvPr/>
        </p:nvSpPr>
        <p:spPr>
          <a:xfrm>
            <a:off x="0" y="-1726"/>
            <a:ext cx="9144000" cy="1754326"/>
          </a:xfrm>
          <a:prstGeom prst="rect">
            <a:avLst/>
          </a:prstGeom>
          <a:noFill/>
        </p:spPr>
        <p:txBody>
          <a:bodyPr>
            <a:spAutoFit/>
          </a:bodyPr>
          <a:lstStyle/>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Sec. </a:t>
            </a: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5 </a:t>
            </a: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US in the Middle East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Kurd Region"/>
          <p:cNvPicPr>
            <a:picLocks noChangeAspect="1" noChangeArrowheads="1"/>
          </p:cNvPicPr>
          <p:nvPr/>
        </p:nvPicPr>
        <p:blipFill>
          <a:blip r:embed="rId2"/>
          <a:srcRect/>
          <a:stretch>
            <a:fillRect/>
          </a:stretch>
        </p:blipFill>
        <p:spPr bwMode="auto">
          <a:xfrm>
            <a:off x="5029200" y="0"/>
            <a:ext cx="4114800" cy="3162300"/>
          </a:xfrm>
          <a:prstGeom prst="rect">
            <a:avLst/>
          </a:prstGeom>
          <a:noFill/>
          <a:ln w="9525">
            <a:noFill/>
            <a:miter lim="800000"/>
            <a:headEnd/>
            <a:tailEnd/>
          </a:ln>
        </p:spPr>
      </p:pic>
      <p:sp>
        <p:nvSpPr>
          <p:cNvPr id="2" name="Title 1"/>
          <p:cNvSpPr>
            <a:spLocks noGrp="1"/>
          </p:cNvSpPr>
          <p:nvPr>
            <p:ph type="title"/>
          </p:nvPr>
        </p:nvSpPr>
        <p:spPr>
          <a:xfrm>
            <a:off x="152400" y="-457200"/>
            <a:ext cx="8229600" cy="1143000"/>
          </a:xfrm>
        </p:spPr>
        <p:txBody>
          <a:bodyPr/>
          <a:lstStyle/>
          <a:p>
            <a:pPr algn="l">
              <a:defRPr/>
            </a:pPr>
            <a:r>
              <a:rPr lang="en-US" dirty="0" smtClean="0"/>
              <a:t>Kurds</a:t>
            </a:r>
            <a:endParaRPr lang="en-US" dirty="0"/>
          </a:p>
        </p:txBody>
      </p:sp>
      <p:sp>
        <p:nvSpPr>
          <p:cNvPr id="35844" name="Content Placeholder 2"/>
          <p:cNvSpPr>
            <a:spLocks noGrp="1"/>
          </p:cNvSpPr>
          <p:nvPr>
            <p:ph idx="1"/>
          </p:nvPr>
        </p:nvSpPr>
        <p:spPr>
          <a:xfrm>
            <a:off x="0" y="762000"/>
            <a:ext cx="9144000" cy="5867400"/>
          </a:xfrm>
        </p:spPr>
        <p:txBody>
          <a:bodyPr>
            <a:normAutofit fontScale="70000" lnSpcReduction="20000"/>
          </a:bodyPr>
          <a:lstStyle/>
          <a:p>
            <a:r>
              <a:rPr lang="en-US" sz="3400" dirty="0" smtClean="0">
                <a:solidFill>
                  <a:schemeClr val="tx1"/>
                </a:solidFill>
              </a:rPr>
              <a:t>The Kurds are an ethnic group the 				   lives in several different countries 				      </a:t>
            </a:r>
            <a:r>
              <a:rPr lang="en-US" sz="3400" dirty="0" smtClean="0">
                <a:solidFill>
                  <a:schemeClr val="tx1"/>
                </a:solidFill>
              </a:rPr>
              <a:t>  in </a:t>
            </a:r>
            <a:r>
              <a:rPr lang="en-US" sz="3400" dirty="0" smtClean="0">
                <a:solidFill>
                  <a:schemeClr val="tx1"/>
                </a:solidFill>
              </a:rPr>
              <a:t>the Middle East. </a:t>
            </a:r>
          </a:p>
          <a:p>
            <a:r>
              <a:rPr lang="en-US" sz="3400" dirty="0" smtClean="0">
                <a:solidFill>
                  <a:schemeClr val="tx1"/>
                </a:solidFill>
              </a:rPr>
              <a:t>Most Kurds are found in the 			          </a:t>
            </a:r>
            <a:r>
              <a:rPr lang="en-US" sz="3400" dirty="0" smtClean="0">
                <a:solidFill>
                  <a:schemeClr val="tx1"/>
                </a:solidFill>
              </a:rPr>
              <a:t>   mountainous </a:t>
            </a:r>
            <a:r>
              <a:rPr lang="en-US" sz="3400" dirty="0" smtClean="0">
                <a:solidFill>
                  <a:schemeClr val="tx1"/>
                </a:solidFill>
              </a:rPr>
              <a:t>areas where Syria, 			        </a:t>
            </a:r>
            <a:r>
              <a:rPr lang="en-US" sz="3400" dirty="0" smtClean="0">
                <a:solidFill>
                  <a:schemeClr val="tx1"/>
                </a:solidFill>
              </a:rPr>
              <a:t>   Turkey</a:t>
            </a:r>
            <a:r>
              <a:rPr lang="en-US" sz="3400" dirty="0" smtClean="0">
                <a:solidFill>
                  <a:schemeClr val="tx1"/>
                </a:solidFill>
              </a:rPr>
              <a:t>, Iran, and Iraq come 				      </a:t>
            </a:r>
            <a:r>
              <a:rPr lang="en-US" sz="3400" dirty="0" smtClean="0">
                <a:solidFill>
                  <a:schemeClr val="tx1"/>
                </a:solidFill>
              </a:rPr>
              <a:t> </a:t>
            </a:r>
            <a:r>
              <a:rPr lang="en-US" sz="3400" dirty="0" smtClean="0">
                <a:solidFill>
                  <a:schemeClr val="tx1"/>
                </a:solidFill>
              </a:rPr>
              <a:t> </a:t>
            </a:r>
            <a:r>
              <a:rPr lang="en-US" sz="3400" dirty="0" smtClean="0">
                <a:solidFill>
                  <a:schemeClr val="tx1"/>
                </a:solidFill>
              </a:rPr>
              <a:t>together</a:t>
            </a:r>
            <a:r>
              <a:rPr lang="en-US" sz="3400" dirty="0" smtClean="0">
                <a:solidFill>
                  <a:schemeClr val="tx1"/>
                </a:solidFill>
              </a:rPr>
              <a:t>. </a:t>
            </a:r>
          </a:p>
          <a:p>
            <a:r>
              <a:rPr lang="en-US" sz="3400" dirty="0" smtClean="0">
                <a:solidFill>
                  <a:schemeClr val="tx1"/>
                </a:solidFill>
              </a:rPr>
              <a:t>The Kurds see themselves as a distinct ethnic group from others in the area. </a:t>
            </a:r>
          </a:p>
          <a:p>
            <a:r>
              <a:rPr lang="en-US" sz="3400" dirty="0" smtClean="0">
                <a:solidFill>
                  <a:schemeClr val="tx1"/>
                </a:solidFill>
              </a:rPr>
              <a:t>They speak their own language, known as Kurdish, and have a separate history, literature, music, and set of traditions. </a:t>
            </a:r>
          </a:p>
          <a:p>
            <a:r>
              <a:rPr lang="en-US" sz="3400" dirty="0" smtClean="0">
                <a:solidFill>
                  <a:schemeClr val="tx1"/>
                </a:solidFill>
              </a:rPr>
              <a:t>Many Kurds hope to have a nation o their own some day, a hope that has caused conflict with the countries in which Kurdish people live. </a:t>
            </a:r>
          </a:p>
          <a:p>
            <a:r>
              <a:rPr lang="en-US" sz="3400" dirty="0" smtClean="0">
                <a:solidFill>
                  <a:schemeClr val="tx1"/>
                </a:solidFill>
              </a:rPr>
              <a:t>Most Kurds are Sunni Muslim, though there is a small minority who are Shia Muslims.</a:t>
            </a:r>
          </a:p>
          <a:p>
            <a:endParaRPr lang="en-US" dirty="0" smtClean="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US" smtClean="0"/>
          </a:p>
        </p:txBody>
      </p:sp>
      <p:sp>
        <p:nvSpPr>
          <p:cNvPr id="46083" name="Content Placeholder 2"/>
          <p:cNvSpPr>
            <a:spLocks noGrp="1"/>
          </p:cNvSpPr>
          <p:nvPr>
            <p:ph idx="1"/>
          </p:nvPr>
        </p:nvSpPr>
        <p:spPr/>
        <p:txBody>
          <a:bodyPr/>
          <a:lstStyle/>
          <a:p>
            <a:endParaRPr lang="en-US" smtClean="0"/>
          </a:p>
        </p:txBody>
      </p:sp>
      <p:pic>
        <p:nvPicPr>
          <p:cNvPr id="46084" name="Picture 2" descr="Map of the 1st Persian Gulf War"/>
          <p:cNvPicPr>
            <a:picLocks noChangeAspect="1" noChangeArrowheads="1" noCrop="1"/>
          </p:cNvPicPr>
          <p:nvPr/>
        </p:nvPicPr>
        <p:blipFill>
          <a:blip r:embed="rId2"/>
          <a:srcRect/>
          <a:stretch>
            <a:fillRect/>
          </a:stretch>
        </p:blipFill>
        <p:spPr bwMode="auto">
          <a:xfrm>
            <a:off x="304800" y="0"/>
            <a:ext cx="7162800" cy="682942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731368" y="-533400"/>
            <a:ext cx="5681265" cy="1477962"/>
          </a:xfrm>
        </p:spPr>
        <p:txBody>
          <a:bodyPr/>
          <a:lstStyle/>
          <a:p>
            <a:pPr eaLnBrk="1" hangingPunct="1"/>
            <a:r>
              <a:rPr lang="en-US" dirty="0" smtClean="0"/>
              <a:t>Persian Gulf War</a:t>
            </a:r>
          </a:p>
        </p:txBody>
      </p:sp>
      <p:sp>
        <p:nvSpPr>
          <p:cNvPr id="47107" name="Rectangle 3"/>
          <p:cNvSpPr>
            <a:spLocks noGrp="1" noChangeArrowheads="1"/>
          </p:cNvSpPr>
          <p:nvPr>
            <p:ph idx="1"/>
          </p:nvPr>
        </p:nvSpPr>
        <p:spPr>
          <a:xfrm>
            <a:off x="0" y="1066800"/>
            <a:ext cx="9144000" cy="4876800"/>
          </a:xfrm>
        </p:spPr>
        <p:txBody>
          <a:bodyPr>
            <a:normAutofit/>
          </a:bodyPr>
          <a:lstStyle/>
          <a:p>
            <a:pPr eaLnBrk="1" hangingPunct="1">
              <a:lnSpc>
                <a:spcPct val="80000"/>
              </a:lnSpc>
            </a:pPr>
            <a:r>
              <a:rPr lang="en-US" sz="2800" dirty="0" smtClean="0">
                <a:solidFill>
                  <a:schemeClr val="tx1"/>
                </a:solidFill>
              </a:rPr>
              <a:t>The Persian Gulf War was a war between Iraq and a group of about thirty other nations.</a:t>
            </a:r>
          </a:p>
          <a:p>
            <a:pPr eaLnBrk="1" hangingPunct="1">
              <a:lnSpc>
                <a:spcPct val="80000"/>
              </a:lnSpc>
            </a:pPr>
            <a:r>
              <a:rPr lang="en-US" sz="2800" dirty="0" smtClean="0">
                <a:solidFill>
                  <a:schemeClr val="tx1"/>
                </a:solidFill>
              </a:rPr>
              <a:t>Iraq accused Kuwait of stealing oil by drilling under the border between the two countries.</a:t>
            </a:r>
          </a:p>
          <a:p>
            <a:pPr eaLnBrk="1" hangingPunct="1">
              <a:lnSpc>
                <a:spcPct val="80000"/>
              </a:lnSpc>
            </a:pPr>
            <a:r>
              <a:rPr lang="en-US" sz="2800" dirty="0" smtClean="0">
                <a:solidFill>
                  <a:schemeClr val="tx1"/>
                </a:solidFill>
              </a:rPr>
              <a:t>Iraq invaded Kuwait in August of 1990, under the direction of Iraqi President Saddam Hussein.</a:t>
            </a:r>
          </a:p>
          <a:p>
            <a:pPr eaLnBrk="1" hangingPunct="1">
              <a:lnSpc>
                <a:spcPct val="80000"/>
              </a:lnSpc>
            </a:pPr>
            <a:r>
              <a:rPr lang="en-US" sz="2800" dirty="0" smtClean="0">
                <a:solidFill>
                  <a:schemeClr val="tx1"/>
                </a:solidFill>
              </a:rPr>
              <a:t>The Iraqi army took control of Kuwait in a very short amount of time.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ttp://media-2.web.britannica.com/eb-media/87/74187-004-2B8FA823.jpg"/>
          <p:cNvPicPr>
            <a:picLocks noChangeAspect="1" noChangeArrowheads="1"/>
          </p:cNvPicPr>
          <p:nvPr/>
        </p:nvPicPr>
        <p:blipFill>
          <a:blip r:embed="rId2"/>
          <a:srcRect/>
          <a:stretch>
            <a:fillRect/>
          </a:stretch>
        </p:blipFill>
        <p:spPr bwMode="auto">
          <a:xfrm>
            <a:off x="4038600" y="0"/>
            <a:ext cx="5105400" cy="3465937"/>
          </a:xfrm>
          <a:prstGeom prst="rect">
            <a:avLst/>
          </a:prstGeom>
          <a:noFill/>
          <a:ln w="9525">
            <a:noFill/>
            <a:miter lim="800000"/>
            <a:headEnd/>
            <a:tailEnd/>
          </a:ln>
        </p:spPr>
      </p:pic>
      <p:sp>
        <p:nvSpPr>
          <p:cNvPr id="48130" name="Rectangle 3"/>
          <p:cNvSpPr>
            <a:spLocks noGrp="1" noChangeArrowheads="1"/>
          </p:cNvSpPr>
          <p:nvPr>
            <p:ph idx="1"/>
          </p:nvPr>
        </p:nvSpPr>
        <p:spPr>
          <a:xfrm>
            <a:off x="0" y="0"/>
            <a:ext cx="9144000" cy="6858000"/>
          </a:xfrm>
        </p:spPr>
        <p:txBody>
          <a:bodyPr>
            <a:normAutofit/>
          </a:bodyPr>
          <a:lstStyle/>
          <a:p>
            <a:pPr eaLnBrk="1" hangingPunct="1">
              <a:lnSpc>
                <a:spcPct val="90000"/>
              </a:lnSpc>
            </a:pPr>
            <a:r>
              <a:rPr lang="en-US" sz="2400" dirty="0" smtClean="0">
                <a:solidFill>
                  <a:schemeClr val="tx1"/>
                </a:solidFill>
              </a:rPr>
              <a:t>The UN responded to the </a:t>
            </a:r>
            <a:r>
              <a:rPr lang="en-US" sz="2400" dirty="0" smtClean="0">
                <a:solidFill>
                  <a:schemeClr val="tx1"/>
                </a:solidFill>
              </a:rPr>
              <a:t>					                Iraqi </a:t>
            </a:r>
            <a:r>
              <a:rPr lang="en-US" sz="2400" dirty="0" smtClean="0">
                <a:solidFill>
                  <a:schemeClr val="tx1"/>
                </a:solidFill>
              </a:rPr>
              <a:t>invasion by demanding </a:t>
            </a:r>
            <a:r>
              <a:rPr lang="en-US" sz="2400" dirty="0" smtClean="0">
                <a:solidFill>
                  <a:schemeClr val="tx1"/>
                </a:solidFill>
              </a:rPr>
              <a:t>					    that </a:t>
            </a:r>
            <a:r>
              <a:rPr lang="en-US" sz="2400" dirty="0" smtClean="0">
                <a:solidFill>
                  <a:schemeClr val="tx1"/>
                </a:solidFill>
              </a:rPr>
              <a:t>Iraq withdraw its troops </a:t>
            </a:r>
            <a:r>
              <a:rPr lang="en-US" sz="2400" dirty="0" smtClean="0">
                <a:solidFill>
                  <a:schemeClr val="tx1"/>
                </a:solidFill>
              </a:rPr>
              <a:t>				                from </a:t>
            </a:r>
            <a:r>
              <a:rPr lang="en-US" sz="2400" dirty="0" smtClean="0">
                <a:solidFill>
                  <a:schemeClr val="tx1"/>
                </a:solidFill>
              </a:rPr>
              <a:t>Kuwait.</a:t>
            </a:r>
          </a:p>
          <a:p>
            <a:pPr eaLnBrk="1" hangingPunct="1">
              <a:lnSpc>
                <a:spcPct val="90000"/>
              </a:lnSpc>
            </a:pPr>
            <a:r>
              <a:rPr lang="en-US" sz="2400" dirty="0" smtClean="0">
                <a:solidFill>
                  <a:schemeClr val="tx1"/>
                </a:solidFill>
              </a:rPr>
              <a:t>The UN used the Iraqi </a:t>
            </a:r>
            <a:r>
              <a:rPr lang="en-US" sz="2400" dirty="0" smtClean="0">
                <a:solidFill>
                  <a:schemeClr val="tx1"/>
                </a:solidFill>
              </a:rPr>
              <a:t>					       economy </a:t>
            </a:r>
            <a:r>
              <a:rPr lang="en-US" sz="2400" dirty="0" smtClean="0">
                <a:solidFill>
                  <a:schemeClr val="tx1"/>
                </a:solidFill>
              </a:rPr>
              <a:t>to try to convince </a:t>
            </a:r>
            <a:r>
              <a:rPr lang="en-US" sz="2400" dirty="0" smtClean="0">
                <a:solidFill>
                  <a:schemeClr val="tx1"/>
                </a:solidFill>
              </a:rPr>
              <a:t>					     the </a:t>
            </a:r>
            <a:r>
              <a:rPr lang="en-US" sz="2400" dirty="0" smtClean="0">
                <a:solidFill>
                  <a:schemeClr val="tx1"/>
                </a:solidFill>
              </a:rPr>
              <a:t>country to withdraw.</a:t>
            </a:r>
          </a:p>
          <a:p>
            <a:pPr eaLnBrk="1" hangingPunct="1">
              <a:lnSpc>
                <a:spcPct val="90000"/>
              </a:lnSpc>
            </a:pPr>
            <a:r>
              <a:rPr lang="en-US" sz="2400" dirty="0" smtClean="0">
                <a:solidFill>
                  <a:schemeClr val="tx1"/>
                </a:solidFill>
              </a:rPr>
              <a:t>They did this by cutting off </a:t>
            </a:r>
            <a:r>
              <a:rPr lang="en-US" sz="2400" dirty="0" smtClean="0">
                <a:solidFill>
                  <a:schemeClr val="tx1"/>
                </a:solidFill>
              </a:rPr>
              <a:t>				               trade </a:t>
            </a:r>
            <a:r>
              <a:rPr lang="en-US" sz="2400" dirty="0" smtClean="0">
                <a:solidFill>
                  <a:schemeClr val="tx1"/>
                </a:solidFill>
              </a:rPr>
              <a:t>to the country.</a:t>
            </a:r>
          </a:p>
          <a:p>
            <a:pPr eaLnBrk="1" hangingPunct="1">
              <a:lnSpc>
                <a:spcPct val="90000"/>
              </a:lnSpc>
            </a:pPr>
            <a:r>
              <a:rPr lang="en-US" sz="2400" dirty="0" smtClean="0">
                <a:solidFill>
                  <a:schemeClr val="tx1"/>
                </a:solidFill>
              </a:rPr>
              <a:t>Iraq did not withdraw</a:t>
            </a:r>
            <a:r>
              <a:rPr lang="en-US" sz="2400" dirty="0" smtClean="0">
                <a:solidFill>
                  <a:schemeClr val="tx1"/>
                </a:solidFill>
              </a:rPr>
              <a:t>.</a:t>
            </a:r>
            <a:endParaRPr lang="en-US" sz="2400" dirty="0" smtClean="0">
              <a:solidFill>
                <a:schemeClr val="tx1"/>
              </a:solidFill>
            </a:endParaRPr>
          </a:p>
          <a:p>
            <a:pPr eaLnBrk="1" hangingPunct="1">
              <a:lnSpc>
                <a:spcPct val="90000"/>
              </a:lnSpc>
            </a:pPr>
            <a:r>
              <a:rPr lang="en-US" sz="2400" dirty="0" smtClean="0">
                <a:solidFill>
                  <a:schemeClr val="tx1"/>
                </a:solidFill>
              </a:rPr>
              <a:t>The US and other countries began sending troops to Saudi Arabia over the next few months.</a:t>
            </a:r>
          </a:p>
          <a:p>
            <a:pPr eaLnBrk="1" hangingPunct="1">
              <a:lnSpc>
                <a:spcPct val="90000"/>
              </a:lnSpc>
            </a:pPr>
            <a:r>
              <a:rPr lang="en-US" sz="2400" dirty="0" smtClean="0">
                <a:solidFill>
                  <a:schemeClr val="tx1"/>
                </a:solidFill>
              </a:rPr>
              <a:t>The UN set a date for Iraq to leave Kuwait</a:t>
            </a:r>
            <a:r>
              <a:rPr lang="en-US" sz="2400" dirty="0" smtClean="0">
                <a:solidFill>
                  <a:schemeClr val="tx1"/>
                </a:solidFill>
              </a:rPr>
              <a:t>.</a:t>
            </a:r>
          </a:p>
          <a:p>
            <a:pPr>
              <a:lnSpc>
                <a:spcPct val="90000"/>
              </a:lnSpc>
            </a:pPr>
            <a:r>
              <a:rPr lang="en-US" sz="2400" dirty="0" smtClean="0">
                <a:solidFill>
                  <a:schemeClr val="tx1"/>
                </a:solidFill>
              </a:rPr>
              <a:t>The </a:t>
            </a:r>
            <a:r>
              <a:rPr lang="en-US" sz="2400" dirty="0" smtClean="0">
                <a:solidFill>
                  <a:schemeClr val="tx1"/>
                </a:solidFill>
              </a:rPr>
              <a:t>Iraqis remained in Kuwait after the date.</a:t>
            </a:r>
          </a:p>
          <a:p>
            <a:pPr>
              <a:lnSpc>
                <a:spcPct val="90000"/>
              </a:lnSpc>
            </a:pPr>
            <a:r>
              <a:rPr lang="en-US" sz="2400" dirty="0" smtClean="0">
                <a:solidFill>
                  <a:schemeClr val="tx1"/>
                </a:solidFill>
              </a:rPr>
              <a:t>The US and other nations attacked the Iraqi forces in January of 1991. The Iraqi army was defeated in less than two months</a:t>
            </a:r>
            <a:r>
              <a:rPr lang="en-US" sz="2400" dirty="0" smtClean="0">
                <a:solidFill>
                  <a:schemeClr val="tx1"/>
                </a:solidFill>
              </a:rPr>
              <a:t>.</a:t>
            </a:r>
            <a:endParaRPr lang="en-US" sz="2400" dirty="0" smtClean="0">
              <a:solidFill>
                <a:schemeClr val="tx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smtClean="0"/>
          </a:p>
        </p:txBody>
      </p:sp>
      <p:sp>
        <p:nvSpPr>
          <p:cNvPr id="50179" name="Content Placeholder 2"/>
          <p:cNvSpPr>
            <a:spLocks noGrp="1"/>
          </p:cNvSpPr>
          <p:nvPr>
            <p:ph idx="1"/>
          </p:nvPr>
        </p:nvSpPr>
        <p:spPr/>
        <p:txBody>
          <a:bodyPr/>
          <a:lstStyle/>
          <a:p>
            <a:endParaRPr lang="en-US" smtClean="0"/>
          </a:p>
        </p:txBody>
      </p:sp>
      <p:pic>
        <p:nvPicPr>
          <p:cNvPr id="50180" name="Picture 4" descr="iraqi minefields"/>
          <p:cNvPicPr>
            <a:picLocks noChangeAspect="1" noChangeArrowheads="1"/>
          </p:cNvPicPr>
          <p:nvPr/>
        </p:nvPicPr>
        <p:blipFill>
          <a:blip r:embed="rId2"/>
          <a:srcRect/>
          <a:stretch>
            <a:fillRect/>
          </a:stretch>
        </p:blipFill>
        <p:spPr bwMode="auto">
          <a:xfrm>
            <a:off x="4953000" y="1524000"/>
            <a:ext cx="2924175" cy="4324350"/>
          </a:xfrm>
          <a:prstGeom prst="rect">
            <a:avLst/>
          </a:prstGeom>
          <a:noFill/>
          <a:ln w="9525">
            <a:noFill/>
            <a:miter lim="800000"/>
            <a:headEnd/>
            <a:tailEnd/>
          </a:ln>
        </p:spPr>
      </p:pic>
      <p:pic>
        <p:nvPicPr>
          <p:cNvPr id="50181" name="Picture 6" descr="iraqi divisions on eve of ground war"/>
          <p:cNvPicPr>
            <a:picLocks noChangeAspect="1" noChangeArrowheads="1"/>
          </p:cNvPicPr>
          <p:nvPr/>
        </p:nvPicPr>
        <p:blipFill>
          <a:blip r:embed="rId3"/>
          <a:srcRect/>
          <a:stretch>
            <a:fillRect/>
          </a:stretch>
        </p:blipFill>
        <p:spPr bwMode="auto">
          <a:xfrm>
            <a:off x="609600" y="304800"/>
            <a:ext cx="3848100" cy="2933700"/>
          </a:xfrm>
          <a:prstGeom prst="rect">
            <a:avLst/>
          </a:prstGeom>
          <a:noFill/>
          <a:ln w="9525">
            <a:noFill/>
            <a:miter lim="800000"/>
            <a:headEnd/>
            <a:tailEnd/>
          </a:ln>
        </p:spPr>
      </p:pic>
      <p:pic>
        <p:nvPicPr>
          <p:cNvPr id="50182" name="Picture 8" descr="allied forces on eve of ground war"/>
          <p:cNvPicPr>
            <a:picLocks noChangeAspect="1" noChangeArrowheads="1"/>
          </p:cNvPicPr>
          <p:nvPr/>
        </p:nvPicPr>
        <p:blipFill>
          <a:blip r:embed="rId4"/>
          <a:srcRect/>
          <a:stretch>
            <a:fillRect/>
          </a:stretch>
        </p:blipFill>
        <p:spPr bwMode="auto">
          <a:xfrm>
            <a:off x="609600" y="3429000"/>
            <a:ext cx="3848100" cy="305752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en-US" smtClean="0"/>
          </a:p>
        </p:txBody>
      </p:sp>
      <p:sp>
        <p:nvSpPr>
          <p:cNvPr id="51203" name="Content Placeholder 2"/>
          <p:cNvSpPr>
            <a:spLocks noGrp="1"/>
          </p:cNvSpPr>
          <p:nvPr>
            <p:ph idx="1"/>
          </p:nvPr>
        </p:nvSpPr>
        <p:spPr/>
        <p:txBody>
          <a:bodyPr/>
          <a:lstStyle/>
          <a:p>
            <a:endParaRPr lang="en-US" smtClean="0"/>
          </a:p>
        </p:txBody>
      </p:sp>
      <p:pic>
        <p:nvPicPr>
          <p:cNvPr id="51204" name="Picture 2" descr="army attack: 8am feb 25"/>
          <p:cNvPicPr>
            <a:picLocks noChangeAspect="1" noChangeArrowheads="1"/>
          </p:cNvPicPr>
          <p:nvPr/>
        </p:nvPicPr>
        <p:blipFill>
          <a:blip r:embed="rId2"/>
          <a:srcRect/>
          <a:stretch>
            <a:fillRect/>
          </a:stretch>
        </p:blipFill>
        <p:spPr bwMode="auto">
          <a:xfrm>
            <a:off x="0" y="0"/>
            <a:ext cx="3848100" cy="2943225"/>
          </a:xfrm>
          <a:prstGeom prst="rect">
            <a:avLst/>
          </a:prstGeom>
          <a:noFill/>
          <a:ln w="9525">
            <a:noFill/>
            <a:miter lim="800000"/>
            <a:headEnd/>
            <a:tailEnd/>
          </a:ln>
        </p:spPr>
      </p:pic>
      <p:pic>
        <p:nvPicPr>
          <p:cNvPr id="51205" name="Picture 4" descr="army attack: midnight feb 26"/>
          <p:cNvPicPr>
            <a:picLocks noChangeAspect="1" noChangeArrowheads="1"/>
          </p:cNvPicPr>
          <p:nvPr/>
        </p:nvPicPr>
        <p:blipFill>
          <a:blip r:embed="rId3"/>
          <a:srcRect/>
          <a:stretch>
            <a:fillRect/>
          </a:stretch>
        </p:blipFill>
        <p:spPr bwMode="auto">
          <a:xfrm>
            <a:off x="3962400" y="0"/>
            <a:ext cx="3848100" cy="2943225"/>
          </a:xfrm>
          <a:prstGeom prst="rect">
            <a:avLst/>
          </a:prstGeom>
          <a:noFill/>
          <a:ln w="9525">
            <a:noFill/>
            <a:miter lim="800000"/>
            <a:headEnd/>
            <a:tailEnd/>
          </a:ln>
        </p:spPr>
      </p:pic>
      <p:pic>
        <p:nvPicPr>
          <p:cNvPr id="51206" name="Picture 6" descr="army attack: midnight feb 27"/>
          <p:cNvPicPr>
            <a:picLocks noChangeAspect="1" noChangeArrowheads="1"/>
          </p:cNvPicPr>
          <p:nvPr/>
        </p:nvPicPr>
        <p:blipFill>
          <a:blip r:embed="rId4"/>
          <a:srcRect/>
          <a:stretch>
            <a:fillRect/>
          </a:stretch>
        </p:blipFill>
        <p:spPr bwMode="auto">
          <a:xfrm>
            <a:off x="0" y="3124200"/>
            <a:ext cx="3848100" cy="2943225"/>
          </a:xfrm>
          <a:prstGeom prst="rect">
            <a:avLst/>
          </a:prstGeom>
          <a:noFill/>
          <a:ln w="9525">
            <a:noFill/>
            <a:miter lim="800000"/>
            <a:headEnd/>
            <a:tailEnd/>
          </a:ln>
        </p:spPr>
      </p:pic>
      <p:pic>
        <p:nvPicPr>
          <p:cNvPr id="51207" name="Picture 8" descr="army positions at cease-fire: 8am feb 28"/>
          <p:cNvPicPr>
            <a:picLocks noChangeAspect="1" noChangeArrowheads="1"/>
          </p:cNvPicPr>
          <p:nvPr/>
        </p:nvPicPr>
        <p:blipFill>
          <a:blip r:embed="rId5"/>
          <a:srcRect/>
          <a:stretch>
            <a:fillRect/>
          </a:stretch>
        </p:blipFill>
        <p:spPr bwMode="auto">
          <a:xfrm>
            <a:off x="4038600" y="3124200"/>
            <a:ext cx="3848100" cy="2943225"/>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The Persian Gulf War, 1991"/>
          <p:cNvPicPr>
            <a:picLocks noChangeAspect="1" noChangeArrowheads="1"/>
          </p:cNvPicPr>
          <p:nvPr/>
        </p:nvPicPr>
        <p:blipFill>
          <a:blip r:embed="rId2"/>
          <a:srcRect/>
          <a:stretch>
            <a:fillRect/>
          </a:stretch>
        </p:blipFill>
        <p:spPr bwMode="auto">
          <a:xfrm>
            <a:off x="0" y="0"/>
            <a:ext cx="9144000" cy="6873875"/>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28675" y="-457200"/>
            <a:ext cx="7477125" cy="1143000"/>
          </a:xfrm>
        </p:spPr>
        <p:txBody>
          <a:bodyPr/>
          <a:lstStyle/>
          <a:p>
            <a:pPr eaLnBrk="1" hangingPunct="1"/>
            <a:r>
              <a:rPr lang="en-US" dirty="0" smtClean="0"/>
              <a:t>US Invasion of Afghanistan</a:t>
            </a:r>
          </a:p>
        </p:txBody>
      </p:sp>
      <p:sp>
        <p:nvSpPr>
          <p:cNvPr id="53251" name="Rectangle 3"/>
          <p:cNvSpPr>
            <a:spLocks noGrp="1" noChangeArrowheads="1"/>
          </p:cNvSpPr>
          <p:nvPr>
            <p:ph idx="1"/>
          </p:nvPr>
        </p:nvSpPr>
        <p:spPr>
          <a:xfrm>
            <a:off x="-76200" y="685800"/>
            <a:ext cx="7924800" cy="4497388"/>
          </a:xfrm>
        </p:spPr>
        <p:txBody>
          <a:bodyPr>
            <a:normAutofit lnSpcReduction="10000"/>
          </a:bodyPr>
          <a:lstStyle/>
          <a:p>
            <a:pPr eaLnBrk="1" hangingPunct="1">
              <a:lnSpc>
                <a:spcPct val="90000"/>
              </a:lnSpc>
              <a:defRPr/>
            </a:pPr>
            <a:r>
              <a:rPr lang="en-US" sz="2400" dirty="0" smtClean="0">
                <a:solidFill>
                  <a:schemeClr val="tx1"/>
                </a:solidFill>
              </a:rPr>
              <a:t>On September 11, 2001, al-Qaeda attacked two targets in the US.</a:t>
            </a:r>
          </a:p>
          <a:p>
            <a:pPr eaLnBrk="1" hangingPunct="1">
              <a:lnSpc>
                <a:spcPct val="90000"/>
              </a:lnSpc>
              <a:defRPr/>
            </a:pPr>
            <a:r>
              <a:rPr lang="en-US" sz="2400" dirty="0" smtClean="0">
                <a:solidFill>
                  <a:srgbClr val="FF0000"/>
                </a:solidFill>
                <a:effectLst>
                  <a:outerShdw blurRad="38100" dist="38100" dir="2700000" algn="tl">
                    <a:srgbClr val="000000">
                      <a:alpha val="43137"/>
                    </a:srgbClr>
                  </a:outerShdw>
                </a:effectLst>
              </a:rPr>
              <a:t>Al-Qaeda</a:t>
            </a:r>
            <a:r>
              <a:rPr lang="en-US" sz="2400" dirty="0" smtClean="0"/>
              <a:t> </a:t>
            </a:r>
            <a:r>
              <a:rPr lang="en-US" sz="2400" dirty="0" smtClean="0">
                <a:solidFill>
                  <a:schemeClr val="tx1"/>
                </a:solidFill>
              </a:rPr>
              <a:t>is a group of radical Islamic terrorists based largely in Afghanistan.</a:t>
            </a:r>
          </a:p>
          <a:p>
            <a:pPr eaLnBrk="1" hangingPunct="1">
              <a:lnSpc>
                <a:spcPct val="90000"/>
              </a:lnSpc>
              <a:defRPr/>
            </a:pPr>
            <a:r>
              <a:rPr lang="en-US" sz="2400" dirty="0" smtClean="0">
                <a:solidFill>
                  <a:schemeClr val="tx1"/>
                </a:solidFill>
              </a:rPr>
              <a:t>They Hijacked four airplanes and crashed two of then into the World Trade Center in New York.</a:t>
            </a:r>
          </a:p>
          <a:p>
            <a:pPr eaLnBrk="1" hangingPunct="1">
              <a:lnSpc>
                <a:spcPct val="90000"/>
              </a:lnSpc>
              <a:defRPr/>
            </a:pPr>
            <a:r>
              <a:rPr lang="en-US" sz="2400" dirty="0" smtClean="0">
                <a:solidFill>
                  <a:schemeClr val="tx1"/>
                </a:solidFill>
              </a:rPr>
              <a:t>The third airplane crashed into the Pentagon in Virginia, and the fourth crashed in rural Pennsylvania, before reaching its intended target of the White House or US Capital.</a:t>
            </a:r>
          </a:p>
          <a:p>
            <a:pPr eaLnBrk="1" hangingPunct="1">
              <a:lnSpc>
                <a:spcPct val="90000"/>
              </a:lnSpc>
              <a:defRPr/>
            </a:pPr>
            <a:r>
              <a:rPr lang="en-US" sz="2400" dirty="0" smtClean="0">
                <a:solidFill>
                  <a:schemeClr val="tx1"/>
                </a:solidFill>
              </a:rPr>
              <a:t>These terrorist attacks killed nearly 3,000 						people.</a:t>
            </a:r>
          </a:p>
        </p:txBody>
      </p:sp>
      <p:pic>
        <p:nvPicPr>
          <p:cNvPr id="53252" name="Picture 5" descr="http://www.corkfpc.com/9-11%5B1%5D.jpg"/>
          <p:cNvPicPr>
            <a:picLocks noChangeAspect="1" noChangeArrowheads="1"/>
          </p:cNvPicPr>
          <p:nvPr/>
        </p:nvPicPr>
        <p:blipFill>
          <a:blip r:embed="rId2"/>
          <a:srcRect/>
          <a:stretch>
            <a:fillRect/>
          </a:stretch>
        </p:blipFill>
        <p:spPr bwMode="auto">
          <a:xfrm>
            <a:off x="0" y="4648200"/>
            <a:ext cx="3505200" cy="2371725"/>
          </a:xfrm>
          <a:prstGeom prst="rect">
            <a:avLst/>
          </a:prstGeom>
          <a:noFill/>
          <a:ln w="9525">
            <a:noFill/>
            <a:miter lim="800000"/>
            <a:headEnd/>
            <a:tailEnd/>
          </a:ln>
        </p:spPr>
      </p:pic>
      <p:pic>
        <p:nvPicPr>
          <p:cNvPr id="53253" name="Picture 7" descr="http://www.stcharleslibrary.org/blog/good2know/images/iwo-9-11-final.jpg"/>
          <p:cNvPicPr>
            <a:picLocks noChangeAspect="1" noChangeArrowheads="1"/>
          </p:cNvPicPr>
          <p:nvPr/>
        </p:nvPicPr>
        <p:blipFill>
          <a:blip r:embed="rId3"/>
          <a:srcRect/>
          <a:stretch>
            <a:fillRect/>
          </a:stretch>
        </p:blipFill>
        <p:spPr bwMode="auto">
          <a:xfrm>
            <a:off x="6553200" y="3843338"/>
            <a:ext cx="2590800" cy="3014662"/>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http://papundits.files.wordpress.com/2007/09/1.-osama-bin-laden.jpg"/>
          <p:cNvPicPr>
            <a:picLocks noChangeAspect="1" noChangeArrowheads="1"/>
          </p:cNvPicPr>
          <p:nvPr/>
        </p:nvPicPr>
        <p:blipFill>
          <a:blip r:embed="rId2"/>
          <a:srcRect/>
          <a:stretch>
            <a:fillRect/>
          </a:stretch>
        </p:blipFill>
        <p:spPr bwMode="auto">
          <a:xfrm>
            <a:off x="5943600" y="2566988"/>
            <a:ext cx="3200400" cy="4291012"/>
          </a:xfrm>
          <a:prstGeom prst="rect">
            <a:avLst/>
          </a:prstGeom>
          <a:noFill/>
          <a:ln w="9525">
            <a:noFill/>
            <a:miter lim="800000"/>
            <a:headEnd/>
            <a:tailEnd/>
          </a:ln>
        </p:spPr>
      </p:pic>
      <p:sp>
        <p:nvSpPr>
          <p:cNvPr id="2" name="Rectangle 3"/>
          <p:cNvSpPr>
            <a:spLocks noGrp="1" noChangeArrowheads="1"/>
          </p:cNvSpPr>
          <p:nvPr>
            <p:ph idx="1"/>
          </p:nvPr>
        </p:nvSpPr>
        <p:spPr>
          <a:xfrm>
            <a:off x="263524" y="0"/>
            <a:ext cx="8880475" cy="6553200"/>
          </a:xfrm>
        </p:spPr>
        <p:txBody>
          <a:bodyPr/>
          <a:lstStyle/>
          <a:p>
            <a:pPr eaLnBrk="1" hangingPunct="1">
              <a:lnSpc>
                <a:spcPct val="90000"/>
              </a:lnSpc>
              <a:defRPr/>
            </a:pPr>
            <a:r>
              <a:rPr lang="en-US" sz="2800" dirty="0" smtClean="0">
                <a:solidFill>
                  <a:schemeClr val="tx1"/>
                </a:solidFill>
              </a:rPr>
              <a:t>Investigations into the attack have named </a:t>
            </a:r>
            <a:r>
              <a:rPr lang="en-US" sz="2800" dirty="0" smtClean="0">
                <a:solidFill>
                  <a:srgbClr val="FF0000"/>
                </a:solidFill>
                <a:effectLst>
                  <a:outerShdw blurRad="38100" dist="38100" dir="2700000" algn="tl">
                    <a:srgbClr val="000000">
                      <a:alpha val="43137"/>
                    </a:srgbClr>
                  </a:outerShdw>
                </a:effectLst>
              </a:rPr>
              <a:t>Osama bin Laden </a:t>
            </a:r>
            <a:r>
              <a:rPr lang="en-US" sz="2800" dirty="0" smtClean="0">
                <a:solidFill>
                  <a:schemeClr val="tx1"/>
                </a:solidFill>
              </a:rPr>
              <a:t>as its organizer.</a:t>
            </a:r>
          </a:p>
          <a:p>
            <a:pPr eaLnBrk="1" hangingPunct="1">
              <a:lnSpc>
                <a:spcPct val="90000"/>
              </a:lnSpc>
              <a:defRPr/>
            </a:pPr>
            <a:r>
              <a:rPr lang="en-US" sz="2800" dirty="0" smtClean="0">
                <a:solidFill>
                  <a:schemeClr val="tx1"/>
                </a:solidFill>
              </a:rPr>
              <a:t>US President Bush called on other countries to help wage war on terrorism.</a:t>
            </a:r>
          </a:p>
          <a:p>
            <a:pPr eaLnBrk="1" hangingPunct="1">
              <a:lnSpc>
                <a:spcPct val="90000"/>
              </a:lnSpc>
              <a:defRPr/>
            </a:pPr>
            <a:r>
              <a:rPr lang="en-US" sz="2800" dirty="0" smtClean="0">
                <a:solidFill>
                  <a:schemeClr val="tx1"/>
                </a:solidFill>
              </a:rPr>
              <a:t>The first goal of those nations that joined the US was to find bin Laden, whom they believed to be in Afghanistan, </a:t>
            </a:r>
            <a:r>
              <a:rPr lang="en-US" sz="2800" dirty="0" smtClean="0">
                <a:solidFill>
                  <a:schemeClr val="tx1"/>
                </a:solidFill>
              </a:rPr>
              <a:t>even </a:t>
            </a:r>
            <a:r>
              <a:rPr lang="en-US" sz="2800" dirty="0" smtClean="0">
                <a:solidFill>
                  <a:schemeClr val="tx1"/>
                </a:solidFill>
              </a:rPr>
              <a:t>though most of </a:t>
            </a:r>
            <a:r>
              <a:rPr lang="en-US" sz="2800" dirty="0" smtClean="0">
                <a:solidFill>
                  <a:schemeClr val="tx1"/>
                </a:solidFill>
              </a:rPr>
              <a:t>			            the </a:t>
            </a:r>
            <a:r>
              <a:rPr lang="en-US" sz="2800" dirty="0" smtClean="0">
                <a:solidFill>
                  <a:schemeClr val="tx1"/>
                </a:solidFill>
              </a:rPr>
              <a:t>people </a:t>
            </a:r>
            <a:r>
              <a:rPr lang="en-US" sz="2800" dirty="0" smtClean="0">
                <a:solidFill>
                  <a:schemeClr val="tx1"/>
                </a:solidFill>
              </a:rPr>
              <a:t>carrying </a:t>
            </a:r>
            <a:r>
              <a:rPr lang="en-US" sz="2800" dirty="0" smtClean="0">
                <a:solidFill>
                  <a:schemeClr val="tx1"/>
                </a:solidFill>
              </a:rPr>
              <a:t>out the attacks </a:t>
            </a:r>
            <a:r>
              <a:rPr lang="en-US" sz="2800" dirty="0" smtClean="0">
                <a:solidFill>
                  <a:schemeClr val="tx1"/>
                </a:solidFill>
              </a:rPr>
              <a:t>		         were </a:t>
            </a:r>
            <a:r>
              <a:rPr lang="en-US" sz="2800" dirty="0" smtClean="0">
                <a:solidFill>
                  <a:schemeClr val="tx1"/>
                </a:solidFill>
              </a:rPr>
              <a:t>from </a:t>
            </a:r>
            <a:r>
              <a:rPr lang="en-US" sz="2800" dirty="0" smtClean="0">
                <a:solidFill>
                  <a:schemeClr val="tx1"/>
                </a:solidFill>
              </a:rPr>
              <a:t>Saudi </a:t>
            </a:r>
            <a:r>
              <a:rPr lang="en-US" sz="2800" dirty="0" smtClean="0">
                <a:solidFill>
                  <a:schemeClr val="tx1"/>
                </a:solidFill>
              </a:rPr>
              <a:t>Arabia or the UAE.</a:t>
            </a:r>
          </a:p>
          <a:p>
            <a:pPr eaLnBrk="1" hangingPunct="1">
              <a:lnSpc>
                <a:spcPct val="90000"/>
              </a:lnSpc>
              <a:defRPr/>
            </a:pPr>
            <a:r>
              <a:rPr lang="en-US" sz="2800" dirty="0" smtClean="0">
                <a:solidFill>
                  <a:schemeClr val="tx1"/>
                </a:solidFill>
              </a:rPr>
              <a:t>So far bin Laden has not been        </a:t>
            </a:r>
            <a:r>
              <a:rPr lang="en-US" sz="2800" dirty="0" smtClean="0">
                <a:solidFill>
                  <a:schemeClr val="tx1"/>
                </a:solidFill>
              </a:rPr>
              <a:t>			 captured</a:t>
            </a:r>
            <a:endParaRPr lang="en-US" sz="2800" dirty="0" smtClean="0">
              <a:solidFill>
                <a:schemeClr val="tx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 descr="http://photos.upi.com/story/w/17b593d30d64763252e347828d218146/Anti-aircraft-gun-found-in-Afghanistan.jpg"/>
          <p:cNvPicPr>
            <a:picLocks noChangeAspect="1" noChangeArrowheads="1"/>
          </p:cNvPicPr>
          <p:nvPr/>
        </p:nvPicPr>
        <p:blipFill>
          <a:blip r:embed="rId2"/>
          <a:srcRect/>
          <a:stretch>
            <a:fillRect/>
          </a:stretch>
        </p:blipFill>
        <p:spPr bwMode="auto">
          <a:xfrm>
            <a:off x="5022850" y="4114800"/>
            <a:ext cx="4121150" cy="2743200"/>
          </a:xfrm>
          <a:prstGeom prst="rect">
            <a:avLst/>
          </a:prstGeom>
          <a:noFill/>
          <a:ln w="9525">
            <a:noFill/>
            <a:miter lim="800000"/>
            <a:headEnd/>
            <a:tailEnd/>
          </a:ln>
        </p:spPr>
      </p:pic>
      <p:pic>
        <p:nvPicPr>
          <p:cNvPr id="55299" name="Picture 4" descr="http://www.abc.net.au/reslib/200802/r227957_906607.jpg"/>
          <p:cNvPicPr>
            <a:picLocks noChangeAspect="1" noChangeArrowheads="1"/>
          </p:cNvPicPr>
          <p:nvPr/>
        </p:nvPicPr>
        <p:blipFill>
          <a:blip r:embed="rId3"/>
          <a:srcRect/>
          <a:stretch>
            <a:fillRect/>
          </a:stretch>
        </p:blipFill>
        <p:spPr bwMode="auto">
          <a:xfrm>
            <a:off x="6637338" y="0"/>
            <a:ext cx="2506662" cy="4114800"/>
          </a:xfrm>
          <a:prstGeom prst="rect">
            <a:avLst/>
          </a:prstGeom>
          <a:noFill/>
          <a:ln w="9525">
            <a:noFill/>
            <a:miter lim="800000"/>
            <a:headEnd/>
            <a:tailEnd/>
          </a:ln>
        </p:spPr>
      </p:pic>
      <p:sp>
        <p:nvSpPr>
          <p:cNvPr id="55300" name="Rectangle 3"/>
          <p:cNvSpPr>
            <a:spLocks noGrp="1" noChangeArrowheads="1"/>
          </p:cNvSpPr>
          <p:nvPr>
            <p:ph idx="1"/>
          </p:nvPr>
        </p:nvSpPr>
        <p:spPr>
          <a:xfrm>
            <a:off x="263525" y="0"/>
            <a:ext cx="7386638" cy="6400800"/>
          </a:xfrm>
        </p:spPr>
        <p:txBody>
          <a:bodyPr>
            <a:normAutofit/>
          </a:bodyPr>
          <a:lstStyle/>
          <a:p>
            <a:pPr eaLnBrk="1" hangingPunct="1"/>
            <a:r>
              <a:rPr lang="en-US" sz="2800" dirty="0" smtClean="0">
                <a:solidFill>
                  <a:schemeClr val="tx1"/>
                </a:solidFill>
              </a:rPr>
              <a:t>In October 2001, US and British troops invaded Afghanistan in search of bin Laden.</a:t>
            </a:r>
          </a:p>
          <a:p>
            <a:pPr eaLnBrk="1" hangingPunct="1"/>
            <a:r>
              <a:rPr lang="en-US" sz="2800" dirty="0" smtClean="0">
                <a:solidFill>
                  <a:schemeClr val="tx1"/>
                </a:solidFill>
              </a:rPr>
              <a:t>They bombed places where bin Laden  was known to be.</a:t>
            </a:r>
          </a:p>
          <a:p>
            <a:pPr eaLnBrk="1" hangingPunct="1"/>
            <a:r>
              <a:rPr lang="en-US" sz="2800" dirty="0" smtClean="0">
                <a:solidFill>
                  <a:schemeClr val="tx1"/>
                </a:solidFill>
              </a:rPr>
              <a:t>Millions of people from Afghanistan were homeless because of the many wars that have taken place in their country.</a:t>
            </a:r>
          </a:p>
          <a:p>
            <a:pPr eaLnBrk="1" hangingPunct="1"/>
            <a:r>
              <a:rPr lang="en-US" sz="2800" dirty="0" smtClean="0">
                <a:solidFill>
                  <a:schemeClr val="tx1"/>
                </a:solidFill>
              </a:rPr>
              <a:t>After the invasion, more than 3 million refugees returned to their </a:t>
            </a:r>
            <a:r>
              <a:rPr lang="en-US" sz="2800" dirty="0" smtClean="0">
                <a:solidFill>
                  <a:schemeClr val="tx1"/>
                </a:solidFill>
              </a:rPr>
              <a:t>		        </a:t>
            </a:r>
            <a:r>
              <a:rPr lang="en-US" sz="2800" dirty="0" smtClean="0">
                <a:solidFill>
                  <a:schemeClr val="tx1"/>
                </a:solidFill>
              </a:rPr>
              <a:t> </a:t>
            </a:r>
            <a:r>
              <a:rPr lang="en-US" sz="2800" dirty="0" smtClean="0">
                <a:solidFill>
                  <a:schemeClr val="tx1"/>
                </a:solidFill>
              </a:rPr>
              <a:t>homes.</a:t>
            </a:r>
          </a:p>
          <a:p>
            <a:pPr eaLnBrk="1" hangingPunct="1"/>
            <a:r>
              <a:rPr lang="en-US" sz="2800" dirty="0" smtClean="0">
                <a:solidFill>
                  <a:schemeClr val="tx1"/>
                </a:solidFill>
              </a:rPr>
              <a:t>The US-led forces still 		   </a:t>
            </a:r>
            <a:r>
              <a:rPr lang="en-US" sz="2800" dirty="0" smtClean="0">
                <a:solidFill>
                  <a:schemeClr val="tx1"/>
                </a:solidFill>
              </a:rPr>
              <a:t>	  </a:t>
            </a:r>
            <a:r>
              <a:rPr lang="en-US" sz="2800" dirty="0" smtClean="0">
                <a:solidFill>
                  <a:schemeClr val="tx1"/>
                </a:solidFill>
              </a:rPr>
              <a:t>struggle to control portions 	               </a:t>
            </a:r>
            <a:r>
              <a:rPr lang="en-US" sz="2800" dirty="0" smtClean="0">
                <a:solidFill>
                  <a:schemeClr val="tx1"/>
                </a:solidFill>
              </a:rPr>
              <a:t>    of </a:t>
            </a:r>
            <a:r>
              <a:rPr lang="en-US" sz="2800" dirty="0" smtClean="0">
                <a:solidFill>
                  <a:schemeClr val="tx1"/>
                </a:solidFill>
              </a:rPr>
              <a:t>the </a:t>
            </a:r>
            <a:r>
              <a:rPr lang="en-US" sz="2800" dirty="0" smtClean="0">
                <a:solidFill>
                  <a:schemeClr val="tx1"/>
                </a:solidFill>
              </a:rPr>
              <a:t>country</a:t>
            </a:r>
            <a:r>
              <a:rPr lang="en-US" sz="2800" dirty="0" smtClean="0"/>
              <a:t> </a:t>
            </a:r>
            <a:r>
              <a:rPr lang="en-US" sz="2800" dirty="0" smtClean="0">
                <a:solidFill>
                  <a:schemeClr val="tx1"/>
                </a:solidFill>
              </a:rPr>
              <a:t>from the Taliban</a:t>
            </a:r>
            <a:endParaRPr lang="en-US" sz="2800" dirty="0" smtClean="0">
              <a:solidFill>
                <a:schemeClr val="tx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endParaRPr lang="en-US" smtClean="0"/>
          </a:p>
        </p:txBody>
      </p:sp>
      <p:sp>
        <p:nvSpPr>
          <p:cNvPr id="56323" name="Content Placeholder 2"/>
          <p:cNvSpPr>
            <a:spLocks noGrp="1"/>
          </p:cNvSpPr>
          <p:nvPr>
            <p:ph idx="1"/>
          </p:nvPr>
        </p:nvSpPr>
        <p:spPr/>
        <p:txBody>
          <a:bodyPr/>
          <a:lstStyle/>
          <a:p>
            <a:endParaRPr lang="en-US" smtClean="0"/>
          </a:p>
        </p:txBody>
      </p:sp>
      <p:pic>
        <p:nvPicPr>
          <p:cNvPr id="56325" name="Picture 7" descr="http://www.mapsofworld.com/afghanistan/maps/afghanistan-ethnic-map.jpg"/>
          <p:cNvPicPr>
            <a:picLocks noChangeAspect="1" noChangeArrowheads="1"/>
          </p:cNvPicPr>
          <p:nvPr/>
        </p:nvPicPr>
        <p:blipFill>
          <a:blip r:embed="rId2"/>
          <a:srcRect/>
          <a:stretch>
            <a:fillRect/>
          </a:stretch>
        </p:blipFill>
        <p:spPr bwMode="auto">
          <a:xfrm>
            <a:off x="1295400" y="0"/>
            <a:ext cx="685800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685800" y="0"/>
            <a:ext cx="7620000" cy="5078413"/>
          </a:xfrm>
          <a:prstGeom prst="rect">
            <a:avLst/>
          </a:prstGeom>
          <a:noFill/>
          <a:ln w="12700">
            <a:noFill/>
            <a:miter lim="800000"/>
            <a:headEnd type="none" w="sm" len="sm"/>
            <a:tailEnd type="none" w="sm" len="sm"/>
          </a:ln>
          <a:effectLst/>
        </p:spPr>
        <p:txBody>
          <a:bodyPr>
            <a:spAutoFit/>
          </a:bodyPr>
          <a:lstStyle/>
          <a:p>
            <a:pPr eaLnBrk="1" hangingPunct="1">
              <a:spcBef>
                <a:spcPct val="50000"/>
              </a:spcBef>
              <a:buFont typeface="Wingdings" pitchFamily="2" charset="2"/>
              <a:buChar char=""/>
              <a:defRPr/>
            </a:pPr>
            <a:r>
              <a:rPr lang="en-US" sz="2400" dirty="0"/>
              <a:t>The Middle East has a common culture which includes the </a:t>
            </a:r>
            <a:r>
              <a:rPr lang="en-US" sz="2400" dirty="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rPr>
              <a:t>Arabic</a:t>
            </a:r>
            <a:r>
              <a:rPr lang="en-US" sz="2400" dirty="0"/>
              <a:t> language and the </a:t>
            </a:r>
            <a:r>
              <a:rPr lang="en-US" sz="2400" dirty="0">
                <a:solidFill>
                  <a:srgbClr val="FF0000"/>
                </a:solidFill>
                <a:effectLst>
                  <a:outerShdw blurRad="38100" dist="38100" dir="2700000" algn="tl">
                    <a:srgbClr val="000000"/>
                  </a:outerShdw>
                </a:effectLst>
              </a:rPr>
              <a:t>Islamic </a:t>
            </a:r>
            <a:r>
              <a:rPr lang="en-US" sz="2400" dirty="0"/>
              <a:t>religion.</a:t>
            </a:r>
          </a:p>
          <a:p>
            <a:pPr eaLnBrk="1" hangingPunct="1">
              <a:spcBef>
                <a:spcPct val="50000"/>
              </a:spcBef>
              <a:buFont typeface="Wingdings" pitchFamily="2" charset="2"/>
              <a:buChar char=""/>
              <a:defRPr/>
            </a:pPr>
            <a:r>
              <a:rPr lang="en-US" sz="2400" dirty="0"/>
              <a:t> For centuries, kingdoms and empires have battled for control of the region. </a:t>
            </a:r>
          </a:p>
          <a:p>
            <a:pPr eaLnBrk="1" hangingPunct="1">
              <a:spcBef>
                <a:spcPct val="50000"/>
              </a:spcBef>
              <a:buFont typeface="Wingdings" pitchFamily="2" charset="2"/>
              <a:buChar char=""/>
              <a:defRPr/>
            </a:pPr>
            <a:r>
              <a:rPr lang="en-US" sz="2400" dirty="0"/>
              <a:t>Three continents (Europe, Asia, &amp; Africa) meet in the Middle East. </a:t>
            </a:r>
          </a:p>
          <a:p>
            <a:pPr eaLnBrk="1" hangingPunct="1">
              <a:spcBef>
                <a:spcPct val="50000"/>
              </a:spcBef>
              <a:buFont typeface="Wingdings" pitchFamily="2" charset="2"/>
              <a:buChar char=""/>
              <a:defRPr/>
            </a:pPr>
            <a:r>
              <a:rPr lang="en-US" sz="2400" dirty="0"/>
              <a:t>Important trade routes have long passed through the region. </a:t>
            </a:r>
          </a:p>
          <a:p>
            <a:pPr eaLnBrk="1" hangingPunct="1">
              <a:spcBef>
                <a:spcPct val="50000"/>
              </a:spcBef>
              <a:buFont typeface="Wingdings" pitchFamily="2" charset="2"/>
              <a:buChar char=""/>
              <a:defRPr/>
            </a:pPr>
            <a:r>
              <a:rPr lang="en-US" sz="2400" dirty="0"/>
              <a:t>For many years, whoever controlled the Middle East held great influence over much of the world’s economy.</a:t>
            </a:r>
          </a:p>
          <a:p>
            <a:pPr eaLnBrk="1" hangingPunct="1">
              <a:spcBef>
                <a:spcPct val="50000"/>
              </a:spcBef>
              <a:defRPr/>
            </a:pPr>
            <a:endParaRPr lang="en-US" sz="2400" dirty="0"/>
          </a:p>
        </p:txBody>
      </p:sp>
      <p:pic>
        <p:nvPicPr>
          <p:cNvPr id="40965" name="Picture 5"/>
          <p:cNvPicPr>
            <a:picLocks noChangeAspect="1" noChangeArrowheads="1"/>
          </p:cNvPicPr>
          <p:nvPr/>
        </p:nvPicPr>
        <p:blipFill>
          <a:blip r:embed="rId2"/>
          <a:srcRect/>
          <a:stretch>
            <a:fillRect/>
          </a:stretch>
        </p:blipFill>
        <p:spPr bwMode="auto">
          <a:xfrm>
            <a:off x="381000" y="4497388"/>
            <a:ext cx="3276600" cy="2360612"/>
          </a:xfrm>
          <a:prstGeom prst="rect">
            <a:avLst/>
          </a:prstGeom>
          <a:noFill/>
          <a:ln w="12700">
            <a:noFill/>
            <a:miter lim="800000"/>
            <a:headEnd type="none" w="sm" len="sm"/>
            <a:tailEnd type="none" w="sm" len="sm"/>
          </a:ln>
        </p:spPr>
      </p:pic>
      <p:pic>
        <p:nvPicPr>
          <p:cNvPr id="40966" name="Picture 6"/>
          <p:cNvPicPr>
            <a:picLocks noChangeAspect="1" noChangeArrowheads="1"/>
          </p:cNvPicPr>
          <p:nvPr/>
        </p:nvPicPr>
        <p:blipFill>
          <a:blip r:embed="rId3"/>
          <a:srcRect/>
          <a:stretch>
            <a:fillRect/>
          </a:stretch>
        </p:blipFill>
        <p:spPr bwMode="auto">
          <a:xfrm>
            <a:off x="6211888" y="4129088"/>
            <a:ext cx="2932112" cy="2728912"/>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40965"/>
                                        </p:tgtEl>
                                        <p:attrNameLst>
                                          <p:attrName>style.visibility</p:attrName>
                                        </p:attrNameLst>
                                      </p:cBhvr>
                                      <p:to>
                                        <p:strVal val="visible"/>
                                      </p:to>
                                    </p:set>
                                    <p:anim to="" calcmode="lin" valueType="num">
                                      <p:cBhvr>
                                        <p:cTn id="7" dur="1" fill="hold"/>
                                        <p:tgtEl>
                                          <p:spTgt spid="4096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499"/>
                                          </p:stCondLst>
                                        </p:cTn>
                                        <p:tgtEl>
                                          <p:spTgt spid="40966"/>
                                        </p:tgtEl>
                                        <p:attrNameLst>
                                          <p:attrName>style.visibility</p:attrName>
                                        </p:attrNameLst>
                                      </p:cBhvr>
                                      <p:to>
                                        <p:strVal val="visible"/>
                                      </p:to>
                                    </p:set>
                                    <p:anim to="" calcmode="lin" valueType="num">
                                      <p:cBhvr>
                                        <p:cTn id="12" dur="1" fill="hold"/>
                                        <p:tgtEl>
                                          <p:spTgt spid="4096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40964">
                                            <p:txEl>
                                              <p:pRg st="0" end="0"/>
                                            </p:txEl>
                                          </p:spTgt>
                                        </p:tgtEl>
                                        <p:attrNameLst>
                                          <p:attrName>style.visibility</p:attrName>
                                        </p:attrNameLst>
                                      </p:cBhvr>
                                      <p:to>
                                        <p:strVal val="visible"/>
                                      </p:to>
                                    </p:set>
                                    <p:anim to="" calcmode="lin" valueType="num">
                                      <p:cBhvr>
                                        <p:cTn id="17" dur="1" fill="hold"/>
                                        <p:tgtEl>
                                          <p:spTgt spid="4096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40964">
                                            <p:txEl>
                                              <p:pRg st="1" end="1"/>
                                            </p:txEl>
                                          </p:spTgt>
                                        </p:tgtEl>
                                        <p:attrNameLst>
                                          <p:attrName>style.visibility</p:attrName>
                                        </p:attrNameLst>
                                      </p:cBhvr>
                                      <p:to>
                                        <p:strVal val="visible"/>
                                      </p:to>
                                    </p:set>
                                    <p:anim to="" calcmode="lin" valueType="num">
                                      <p:cBhvr>
                                        <p:cTn id="22" dur="1" fill="hold"/>
                                        <p:tgtEl>
                                          <p:spTgt spid="40964">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40964">
                                            <p:txEl>
                                              <p:pRg st="2" end="2"/>
                                            </p:txEl>
                                          </p:spTgt>
                                        </p:tgtEl>
                                        <p:attrNameLst>
                                          <p:attrName>style.visibility</p:attrName>
                                        </p:attrNameLst>
                                      </p:cBhvr>
                                      <p:to>
                                        <p:strVal val="visible"/>
                                      </p:to>
                                    </p:set>
                                    <p:anim to="" calcmode="lin" valueType="num">
                                      <p:cBhvr>
                                        <p:cTn id="27" dur="1" fill="hold"/>
                                        <p:tgtEl>
                                          <p:spTgt spid="40964">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40964">
                                            <p:txEl>
                                              <p:pRg st="3" end="3"/>
                                            </p:txEl>
                                          </p:spTgt>
                                        </p:tgtEl>
                                        <p:attrNameLst>
                                          <p:attrName>style.visibility</p:attrName>
                                        </p:attrNameLst>
                                      </p:cBhvr>
                                      <p:to>
                                        <p:strVal val="visible"/>
                                      </p:to>
                                    </p:set>
                                    <p:anim to="" calcmode="lin" valueType="num">
                                      <p:cBhvr>
                                        <p:cTn id="32" dur="1" fill="hold"/>
                                        <p:tgtEl>
                                          <p:spTgt spid="40964">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40964">
                                            <p:txEl>
                                              <p:pRg st="4" end="4"/>
                                            </p:txEl>
                                          </p:spTgt>
                                        </p:tgtEl>
                                        <p:attrNameLst>
                                          <p:attrName>style.visibility</p:attrName>
                                        </p:attrNameLst>
                                      </p:cBhvr>
                                      <p:to>
                                        <p:strVal val="visible"/>
                                      </p:to>
                                    </p:set>
                                    <p:anim to="" calcmode="lin" valueType="num">
                                      <p:cBhvr>
                                        <p:cTn id="37" dur="1" fill="hold"/>
                                        <p:tgtEl>
                                          <p:spTgt spid="4096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cbc.ca/news/background/iraq/gfx/titlephoto_saddam470a.jpg"/>
          <p:cNvPicPr>
            <a:picLocks noChangeAspect="1" noChangeArrowheads="1"/>
          </p:cNvPicPr>
          <p:nvPr/>
        </p:nvPicPr>
        <p:blipFill>
          <a:blip r:embed="rId2"/>
          <a:srcRect/>
          <a:stretch>
            <a:fillRect/>
          </a:stretch>
        </p:blipFill>
        <p:spPr bwMode="auto">
          <a:xfrm>
            <a:off x="5257800" y="0"/>
            <a:ext cx="3886200" cy="2481263"/>
          </a:xfrm>
          <a:prstGeom prst="rect">
            <a:avLst/>
          </a:prstGeom>
          <a:noFill/>
          <a:ln w="9525">
            <a:noFill/>
            <a:miter lim="800000"/>
            <a:headEnd/>
            <a:tailEnd/>
          </a:ln>
        </p:spPr>
      </p:pic>
      <p:sp>
        <p:nvSpPr>
          <p:cNvPr id="57347" name="Title 1"/>
          <p:cNvSpPr>
            <a:spLocks noGrp="1"/>
          </p:cNvSpPr>
          <p:nvPr>
            <p:ph type="title"/>
          </p:nvPr>
        </p:nvSpPr>
        <p:spPr>
          <a:xfrm>
            <a:off x="-990600" y="-228600"/>
            <a:ext cx="7477125" cy="1143000"/>
          </a:xfrm>
        </p:spPr>
        <p:txBody>
          <a:bodyPr/>
          <a:lstStyle/>
          <a:p>
            <a:r>
              <a:rPr lang="en-US" sz="3600" dirty="0" smtClean="0"/>
              <a:t>Operation Iraqi Freedom</a:t>
            </a:r>
          </a:p>
        </p:txBody>
      </p:sp>
      <p:sp>
        <p:nvSpPr>
          <p:cNvPr id="3" name="Content Placeholder 2"/>
          <p:cNvSpPr>
            <a:spLocks noGrp="1"/>
          </p:cNvSpPr>
          <p:nvPr>
            <p:ph idx="1"/>
          </p:nvPr>
        </p:nvSpPr>
        <p:spPr>
          <a:xfrm>
            <a:off x="0" y="1143000"/>
            <a:ext cx="9144000" cy="4497388"/>
          </a:xfrm>
        </p:spPr>
        <p:txBody>
          <a:bodyPr>
            <a:noAutofit/>
          </a:bodyPr>
          <a:lstStyle/>
          <a:p>
            <a:pPr>
              <a:defRPr/>
            </a:pPr>
            <a:r>
              <a:rPr lang="en-US" sz="2800" dirty="0" smtClean="0">
                <a:solidFill>
                  <a:schemeClr val="tx1"/>
                </a:solidFill>
              </a:rPr>
              <a:t>In 2003, the US launched an 		        </a:t>
            </a:r>
            <a:r>
              <a:rPr lang="en-US" sz="2800" dirty="0" smtClean="0">
                <a:solidFill>
                  <a:schemeClr val="tx1"/>
                </a:solidFill>
              </a:rPr>
              <a:t>         invasion </a:t>
            </a:r>
            <a:r>
              <a:rPr lang="en-US" sz="2800" dirty="0" smtClean="0">
                <a:solidFill>
                  <a:schemeClr val="tx1"/>
                </a:solidFill>
              </a:rPr>
              <a:t>of Iraq, after claiming </a:t>
            </a:r>
            <a:r>
              <a:rPr lang="en-US" sz="2800" dirty="0" smtClean="0">
                <a:solidFill>
                  <a:schemeClr val="tx1"/>
                </a:solidFill>
              </a:rPr>
              <a:t>				  that the </a:t>
            </a:r>
            <a:r>
              <a:rPr lang="en-US" sz="2800" dirty="0" smtClean="0">
                <a:solidFill>
                  <a:schemeClr val="tx1"/>
                </a:solidFill>
              </a:rPr>
              <a:t>Iraqi government, led by </a:t>
            </a:r>
            <a:r>
              <a:rPr lang="en-US" sz="2800" dirty="0" smtClean="0"/>
              <a:t>		       </a:t>
            </a:r>
            <a:r>
              <a:rPr lang="en-US" sz="2800" dirty="0" smtClean="0"/>
              <a:t>           </a:t>
            </a:r>
            <a:r>
              <a:rPr lang="en-US" sz="2800" dirty="0" smtClean="0">
                <a:solidFill>
                  <a:srgbClr val="92D050"/>
                </a:solidFill>
                <a:effectLst>
                  <a:outerShdw blurRad="38100" dist="38100" dir="2700000" algn="tl">
                    <a:srgbClr val="000000">
                      <a:alpha val="43137"/>
                    </a:srgbClr>
                  </a:outerShdw>
                </a:effectLst>
              </a:rPr>
              <a:t>Saddam </a:t>
            </a:r>
            <a:r>
              <a:rPr lang="en-US" sz="2800" dirty="0" smtClean="0">
                <a:solidFill>
                  <a:srgbClr val="92D050"/>
                </a:solidFill>
                <a:effectLst>
                  <a:outerShdw blurRad="38100" dist="38100" dir="2700000" algn="tl">
                    <a:srgbClr val="000000">
                      <a:alpha val="43137"/>
                    </a:srgbClr>
                  </a:outerShdw>
                </a:effectLst>
              </a:rPr>
              <a:t>Hussein</a:t>
            </a:r>
            <a:r>
              <a:rPr lang="en-US" sz="2800" dirty="0" smtClean="0"/>
              <a:t>, was </a:t>
            </a:r>
            <a:r>
              <a:rPr lang="en-US" sz="2800" dirty="0" smtClean="0">
                <a:solidFill>
                  <a:schemeClr val="tx1"/>
                </a:solidFill>
              </a:rPr>
              <a:t>developing</a:t>
            </a:r>
            <a:r>
              <a:rPr lang="en-US" sz="2800" dirty="0" smtClean="0"/>
              <a:t> </a:t>
            </a:r>
            <a:r>
              <a:rPr lang="en-US" sz="2800" dirty="0" smtClean="0">
                <a:solidFill>
                  <a:srgbClr val="FF0000"/>
                </a:solidFill>
                <a:effectLst>
                  <a:outerShdw blurRad="38100" dist="38100" dir="2700000" algn="tl">
                    <a:srgbClr val="000000">
                      <a:alpha val="43137"/>
                    </a:srgbClr>
                  </a:outerShdw>
                </a:effectLst>
              </a:rPr>
              <a:t>Weapons of Mass Destruction (WMD’s) </a:t>
            </a:r>
            <a:r>
              <a:rPr lang="en-US" sz="2800" dirty="0" smtClean="0"/>
              <a:t>– </a:t>
            </a:r>
            <a:r>
              <a:rPr lang="en-US" sz="2800" dirty="0" smtClean="0">
                <a:solidFill>
                  <a:schemeClr val="tx1"/>
                </a:solidFill>
              </a:rPr>
              <a:t>nuclear or chemical weapons, and offering aid to groups like al-Qaeda, who were a threat to US interests in the region.</a:t>
            </a:r>
          </a:p>
          <a:p>
            <a:pPr>
              <a:defRPr/>
            </a:pPr>
            <a:r>
              <a:rPr lang="en-US" sz="2800" dirty="0" smtClean="0">
                <a:solidFill>
                  <a:schemeClr val="tx1"/>
                </a:solidFill>
              </a:rPr>
              <a:t>The government of Saddam Hussein collapsed quickly because many of the Iraqis felt he was a cruel leader.</a:t>
            </a:r>
          </a:p>
          <a:p>
            <a:pPr>
              <a:defRPr/>
            </a:pPr>
            <a:r>
              <a:rPr lang="en-US" sz="2800" dirty="0" smtClean="0">
                <a:solidFill>
                  <a:schemeClr val="tx1"/>
                </a:solidFill>
              </a:rPr>
              <a:t>However, problems followed as the US did not have a plan ready to help reorganize the country once the old government was gone.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0" y="152400"/>
            <a:ext cx="9144000" cy="4497388"/>
          </a:xfrm>
        </p:spPr>
        <p:txBody>
          <a:bodyPr/>
          <a:lstStyle/>
          <a:p>
            <a:r>
              <a:rPr lang="en-US" sz="2400" dirty="0" smtClean="0">
                <a:solidFill>
                  <a:schemeClr val="tx1"/>
                </a:solidFill>
              </a:rPr>
              <a:t>American forces have remained in Iraq ever since, trying to stop the fighting between the different religious and ethnic groups who are competing with each other for power as they try to organize a new government.</a:t>
            </a:r>
          </a:p>
          <a:p>
            <a:r>
              <a:rPr lang="en-US" sz="2400" dirty="0" smtClean="0">
                <a:solidFill>
                  <a:schemeClr val="tx1"/>
                </a:solidFill>
              </a:rPr>
              <a:t>US troops are scheduled to leave by 2011.</a:t>
            </a:r>
          </a:p>
        </p:txBody>
      </p:sp>
      <p:pic>
        <p:nvPicPr>
          <p:cNvPr id="58371" name="Picture 2" descr="http://upload.wikimedia.org/wikipedia/commons/d/de/Iraq-War-Map.png"/>
          <p:cNvPicPr>
            <a:picLocks noChangeAspect="1" noChangeArrowheads="1"/>
          </p:cNvPicPr>
          <p:nvPr/>
        </p:nvPicPr>
        <p:blipFill>
          <a:blip r:embed="rId2"/>
          <a:srcRect/>
          <a:stretch>
            <a:fillRect/>
          </a:stretch>
        </p:blipFill>
        <p:spPr bwMode="auto">
          <a:xfrm>
            <a:off x="5029200" y="2584450"/>
            <a:ext cx="4114800" cy="4273550"/>
          </a:xfrm>
          <a:prstGeom prst="rect">
            <a:avLst/>
          </a:prstGeom>
          <a:noFill/>
          <a:ln w="9525">
            <a:noFill/>
            <a:miter lim="800000"/>
            <a:headEnd/>
            <a:tailEnd/>
          </a:ln>
        </p:spPr>
      </p:pic>
      <p:pic>
        <p:nvPicPr>
          <p:cNvPr id="58372" name="Picture 4" descr="http://www.globalsecurity.org/military/world/iraq/images/iraq-ethnic-map2.jpg"/>
          <p:cNvPicPr>
            <a:picLocks noChangeAspect="1" noChangeArrowheads="1"/>
          </p:cNvPicPr>
          <p:nvPr/>
        </p:nvPicPr>
        <p:blipFill>
          <a:blip r:embed="rId3"/>
          <a:srcRect/>
          <a:stretch>
            <a:fillRect/>
          </a:stretch>
        </p:blipFill>
        <p:spPr bwMode="auto">
          <a:xfrm>
            <a:off x="0" y="2438400"/>
            <a:ext cx="3784600" cy="4419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WordArt 4" descr="Paper bag"/>
          <p:cNvSpPr>
            <a:spLocks noChangeArrowheads="1" noChangeShapeType="1" noTextEdit="1"/>
          </p:cNvSpPr>
          <p:nvPr/>
        </p:nvSpPr>
        <p:spPr bwMode="auto">
          <a:xfrm>
            <a:off x="701675" y="609600"/>
            <a:ext cx="6918325" cy="1036638"/>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type="none" w="sm" len="sm"/>
                  <a:tailEnd type="none" w="sm" len="sm"/>
                </a:ln>
                <a:blipFill dpi="0" rotWithShape="0">
                  <a:blip r:embed="rId2"/>
                  <a:srcRect/>
                  <a:tile tx="0" ty="0" sx="100000" sy="100000" flip="none" algn="tl"/>
                </a:blipFill>
                <a:effectLst>
                  <a:outerShdw dist="563972" dir="14049741" sx="125000" sy="125000" algn="tl" rotWithShape="0">
                    <a:srgbClr val="C7DFD3"/>
                  </a:outerShdw>
                </a:effectLst>
                <a:latin typeface="Times New Roman"/>
                <a:cs typeface="Times New Roman"/>
              </a:rPr>
              <a:t>Hammurabi's Code</a:t>
            </a:r>
          </a:p>
        </p:txBody>
      </p:sp>
      <p:sp>
        <p:nvSpPr>
          <p:cNvPr id="46085" name="Text Box 5"/>
          <p:cNvSpPr txBox="1">
            <a:spLocks noChangeArrowheads="1"/>
          </p:cNvSpPr>
          <p:nvPr/>
        </p:nvSpPr>
        <p:spPr bwMode="auto">
          <a:xfrm>
            <a:off x="762000" y="2060575"/>
            <a:ext cx="7620000" cy="2282825"/>
          </a:xfrm>
          <a:prstGeom prst="rect">
            <a:avLst/>
          </a:prstGeom>
          <a:noFill/>
          <a:ln w="12700">
            <a:noFill/>
            <a:miter lim="800000"/>
            <a:headEnd type="none" w="sm" len="sm"/>
            <a:tailEnd type="none" w="sm" len="sm"/>
          </a:ln>
        </p:spPr>
        <p:txBody>
          <a:bodyPr>
            <a:spAutoFit/>
          </a:bodyPr>
          <a:lstStyle/>
          <a:p>
            <a:pPr eaLnBrk="1" hangingPunct="1">
              <a:spcBef>
                <a:spcPct val="50000"/>
              </a:spcBef>
              <a:buFont typeface="Wingdings" pitchFamily="2" charset="2"/>
              <a:buChar char="Ø"/>
            </a:pPr>
            <a:r>
              <a:rPr lang="en-US" sz="2400">
                <a:latin typeface="Times New Roman" pitchFamily="18" charset="0"/>
              </a:rPr>
              <a:t>Hammurabi was a king of Babylon who set up the first written law called Hammurabi’s code</a:t>
            </a:r>
          </a:p>
          <a:p>
            <a:pPr eaLnBrk="1" hangingPunct="1">
              <a:spcBef>
                <a:spcPct val="50000"/>
              </a:spcBef>
              <a:buFont typeface="Wingdings" pitchFamily="2" charset="2"/>
              <a:buChar char="Ø"/>
            </a:pPr>
            <a:r>
              <a:rPr lang="en-US" sz="2400">
                <a:latin typeface="Times New Roman" pitchFamily="18" charset="0"/>
              </a:rPr>
              <a:t>It was a collection of 282 laws with the most famous being and “eye or an eye”</a:t>
            </a:r>
          </a:p>
          <a:p>
            <a:pPr eaLnBrk="1" hangingPunct="1">
              <a:spcBef>
                <a:spcPct val="50000"/>
              </a:spcBef>
              <a:buFont typeface="Wingdings" pitchFamily="2" charset="2"/>
              <a:buChar char="Ø"/>
            </a:pPr>
            <a:r>
              <a:rPr lang="en-US" sz="2400">
                <a:latin typeface="Times New Roman" pitchFamily="18" charset="0"/>
              </a:rPr>
              <a:t>Law was equal depending on your social class</a:t>
            </a:r>
          </a:p>
        </p:txBody>
      </p:sp>
      <p:pic>
        <p:nvPicPr>
          <p:cNvPr id="46086" name="Picture 6"/>
          <p:cNvPicPr>
            <a:picLocks noChangeAspect="1" noChangeArrowheads="1"/>
          </p:cNvPicPr>
          <p:nvPr/>
        </p:nvPicPr>
        <p:blipFill>
          <a:blip r:embed="rId3"/>
          <a:srcRect/>
          <a:stretch>
            <a:fillRect/>
          </a:stretch>
        </p:blipFill>
        <p:spPr bwMode="auto">
          <a:xfrm>
            <a:off x="1524000" y="4883150"/>
            <a:ext cx="1712913" cy="1093788"/>
          </a:xfrm>
          <a:prstGeom prst="rect">
            <a:avLst/>
          </a:prstGeom>
          <a:noFill/>
          <a:ln w="12700">
            <a:noFill/>
            <a:miter lim="800000"/>
            <a:headEnd type="none" w="sm" len="sm"/>
            <a:tailEnd type="none" w="sm" len="sm"/>
          </a:ln>
        </p:spPr>
      </p:pic>
      <p:pic>
        <p:nvPicPr>
          <p:cNvPr id="46087" name="Picture 7"/>
          <p:cNvPicPr>
            <a:picLocks noChangeAspect="1" noChangeArrowheads="1"/>
          </p:cNvPicPr>
          <p:nvPr/>
        </p:nvPicPr>
        <p:blipFill>
          <a:blip r:embed="rId3"/>
          <a:srcRect/>
          <a:stretch>
            <a:fillRect/>
          </a:stretch>
        </p:blipFill>
        <p:spPr bwMode="auto">
          <a:xfrm>
            <a:off x="5105400" y="4889500"/>
            <a:ext cx="1712913" cy="1093788"/>
          </a:xfrm>
          <a:prstGeom prst="rect">
            <a:avLst/>
          </a:prstGeom>
          <a:noFill/>
          <a:ln w="12700">
            <a:noFill/>
            <a:miter lim="800000"/>
            <a:headEnd type="none" w="sm" len="sm"/>
            <a:tailEnd type="none" w="sm" len="sm"/>
          </a:ln>
        </p:spPr>
      </p:pic>
      <p:sp>
        <p:nvSpPr>
          <p:cNvPr id="46088" name="Line 8"/>
          <p:cNvSpPr>
            <a:spLocks noChangeShapeType="1"/>
          </p:cNvSpPr>
          <p:nvPr/>
        </p:nvSpPr>
        <p:spPr bwMode="auto">
          <a:xfrm>
            <a:off x="-152400" y="3511550"/>
            <a:ext cx="2057400" cy="1981200"/>
          </a:xfrm>
          <a:prstGeom prst="line">
            <a:avLst/>
          </a:prstGeom>
          <a:noFill/>
          <a:ln w="12700">
            <a:solidFill>
              <a:srgbClr val="FF0066"/>
            </a:solidFill>
            <a:round/>
            <a:headEnd type="none" w="sm" len="sm"/>
            <a:tailEnd type="triangle" w="sm" len="sm"/>
          </a:ln>
        </p:spPr>
        <p:txBody>
          <a:bodyPr wrap="none"/>
          <a:lstStyle/>
          <a:p>
            <a:endParaRPr lang="en-US"/>
          </a:p>
        </p:txBody>
      </p:sp>
      <p:sp>
        <p:nvSpPr>
          <p:cNvPr id="46089" name="Line 9"/>
          <p:cNvSpPr>
            <a:spLocks noChangeShapeType="1"/>
          </p:cNvSpPr>
          <p:nvPr/>
        </p:nvSpPr>
        <p:spPr bwMode="auto">
          <a:xfrm flipH="1">
            <a:off x="6096000" y="4356100"/>
            <a:ext cx="1600200" cy="1143000"/>
          </a:xfrm>
          <a:prstGeom prst="line">
            <a:avLst/>
          </a:prstGeom>
          <a:noFill/>
          <a:ln w="12700">
            <a:solidFill>
              <a:srgbClr val="FF0066"/>
            </a:solidFill>
            <a:round/>
            <a:headEnd type="none" w="sm" len="sm"/>
            <a:tailEnd type="triangle" w="sm" len="sm"/>
          </a:ln>
        </p:spPr>
        <p:txBody>
          <a:bodyPr wrap="none"/>
          <a:lstStyle/>
          <a:p>
            <a:endParaRPr lang="en-US"/>
          </a:p>
        </p:txBody>
      </p:sp>
      <p:sp>
        <p:nvSpPr>
          <p:cNvPr id="46090" name="Freeform 10"/>
          <p:cNvSpPr>
            <a:spLocks/>
          </p:cNvSpPr>
          <p:nvPr/>
        </p:nvSpPr>
        <p:spPr bwMode="auto">
          <a:xfrm>
            <a:off x="1847850" y="4773613"/>
            <a:ext cx="117475" cy="550862"/>
          </a:xfrm>
          <a:custGeom>
            <a:avLst/>
            <a:gdLst>
              <a:gd name="T0" fmla="*/ 2147483647 w 74"/>
              <a:gd name="T1" fmla="*/ 2147483647 h 347"/>
              <a:gd name="T2" fmla="*/ 0 w 74"/>
              <a:gd name="T3" fmla="*/ 2147483647 h 347"/>
              <a:gd name="T4" fmla="*/ 2147483647 w 74"/>
              <a:gd name="T5" fmla="*/ 2147483647 h 347"/>
              <a:gd name="T6" fmla="*/ 2147483647 w 74"/>
              <a:gd name="T7" fmla="*/ 2147483647 h 347"/>
              <a:gd name="T8" fmla="*/ 2147483647 w 74"/>
              <a:gd name="T9" fmla="*/ 2147483647 h 347"/>
              <a:gd name="T10" fmla="*/ 2147483647 w 74"/>
              <a:gd name="T11" fmla="*/ 2147483647 h 347"/>
              <a:gd name="T12" fmla="*/ 2147483647 w 74"/>
              <a:gd name="T13" fmla="*/ 2147483647 h 347"/>
              <a:gd name="T14" fmla="*/ 2147483647 w 74"/>
              <a:gd name="T15" fmla="*/ 2147483647 h 347"/>
              <a:gd name="T16" fmla="*/ 2147483647 w 74"/>
              <a:gd name="T17" fmla="*/ 2147483647 h 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347"/>
              <a:gd name="T29" fmla="*/ 74 w 74"/>
              <a:gd name="T30" fmla="*/ 347 h 3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347">
                <a:moveTo>
                  <a:pt x="38" y="37"/>
                </a:moveTo>
                <a:cubicBezTo>
                  <a:pt x="28" y="74"/>
                  <a:pt x="21" y="99"/>
                  <a:pt x="0" y="130"/>
                </a:cubicBezTo>
                <a:cubicBezTo>
                  <a:pt x="8" y="200"/>
                  <a:pt x="10" y="225"/>
                  <a:pt x="47" y="279"/>
                </a:cubicBezTo>
                <a:cubicBezTo>
                  <a:pt x="50" y="297"/>
                  <a:pt x="56" y="315"/>
                  <a:pt x="56" y="334"/>
                </a:cubicBezTo>
                <a:cubicBezTo>
                  <a:pt x="56" y="347"/>
                  <a:pt x="47" y="310"/>
                  <a:pt x="47" y="297"/>
                </a:cubicBezTo>
                <a:cubicBezTo>
                  <a:pt x="47" y="263"/>
                  <a:pt x="53" y="229"/>
                  <a:pt x="56" y="195"/>
                </a:cubicBezTo>
                <a:cubicBezTo>
                  <a:pt x="59" y="207"/>
                  <a:pt x="74" y="223"/>
                  <a:pt x="65" y="232"/>
                </a:cubicBezTo>
                <a:cubicBezTo>
                  <a:pt x="58" y="240"/>
                  <a:pt x="41" y="224"/>
                  <a:pt x="38" y="214"/>
                </a:cubicBezTo>
                <a:cubicBezTo>
                  <a:pt x="26" y="170"/>
                  <a:pt x="28" y="0"/>
                  <a:pt x="28" y="158"/>
                </a:cubicBezTo>
              </a:path>
            </a:pathLst>
          </a:custGeom>
          <a:noFill/>
          <a:ln w="12700">
            <a:solidFill>
              <a:srgbClr val="FF0066"/>
            </a:solidFill>
            <a:round/>
            <a:headEnd type="none" w="sm" len="sm"/>
            <a:tailEnd type="none" w="sm" len="sm"/>
          </a:ln>
        </p:spPr>
        <p:txBody>
          <a:bodyPr wrap="none"/>
          <a:lstStyle/>
          <a:p>
            <a:endParaRPr lang="en-US"/>
          </a:p>
        </p:txBody>
      </p:sp>
      <p:sp>
        <p:nvSpPr>
          <p:cNvPr id="46091" name="Freeform 11"/>
          <p:cNvSpPr>
            <a:spLocks/>
          </p:cNvSpPr>
          <p:nvPr/>
        </p:nvSpPr>
        <p:spPr bwMode="auto">
          <a:xfrm>
            <a:off x="1701800" y="5084763"/>
            <a:ext cx="265113" cy="2078037"/>
          </a:xfrm>
          <a:custGeom>
            <a:avLst/>
            <a:gdLst>
              <a:gd name="T0" fmla="*/ 2147483647 w 167"/>
              <a:gd name="T1" fmla="*/ 2147483647 h 1309"/>
              <a:gd name="T2" fmla="*/ 2147483647 w 167"/>
              <a:gd name="T3" fmla="*/ 2147483647 h 1309"/>
              <a:gd name="T4" fmla="*/ 2147483647 w 167"/>
              <a:gd name="T5" fmla="*/ 2147483647 h 1309"/>
              <a:gd name="T6" fmla="*/ 2147483647 w 167"/>
              <a:gd name="T7" fmla="*/ 2147483647 h 1309"/>
              <a:gd name="T8" fmla="*/ 2147483647 w 167"/>
              <a:gd name="T9" fmla="*/ 2147483647 h 1309"/>
              <a:gd name="T10" fmla="*/ 2147483647 w 167"/>
              <a:gd name="T11" fmla="*/ 2147483647 h 1309"/>
              <a:gd name="T12" fmla="*/ 2147483647 w 167"/>
              <a:gd name="T13" fmla="*/ 2147483647 h 1309"/>
              <a:gd name="T14" fmla="*/ 2147483647 w 167"/>
              <a:gd name="T15" fmla="*/ 2147483647 h 1309"/>
              <a:gd name="T16" fmla="*/ 2147483647 w 167"/>
              <a:gd name="T17" fmla="*/ 2147483647 h 1309"/>
              <a:gd name="T18" fmla="*/ 2147483647 w 167"/>
              <a:gd name="T19" fmla="*/ 2147483647 h 1309"/>
              <a:gd name="T20" fmla="*/ 2147483647 w 167"/>
              <a:gd name="T21" fmla="*/ 2147483647 h 1309"/>
              <a:gd name="T22" fmla="*/ 2147483647 w 167"/>
              <a:gd name="T23" fmla="*/ 2147483647 h 1309"/>
              <a:gd name="T24" fmla="*/ 2147483647 w 167"/>
              <a:gd name="T25" fmla="*/ 2147483647 h 1309"/>
              <a:gd name="T26" fmla="*/ 2147483647 w 167"/>
              <a:gd name="T27" fmla="*/ 2147483647 h 1309"/>
              <a:gd name="T28" fmla="*/ 2147483647 w 167"/>
              <a:gd name="T29" fmla="*/ 2147483647 h 1309"/>
              <a:gd name="T30" fmla="*/ 2147483647 w 167"/>
              <a:gd name="T31" fmla="*/ 2147483647 h 1309"/>
              <a:gd name="T32" fmla="*/ 2147483647 w 167"/>
              <a:gd name="T33" fmla="*/ 2147483647 h 1309"/>
              <a:gd name="T34" fmla="*/ 2147483647 w 167"/>
              <a:gd name="T35" fmla="*/ 2147483647 h 1309"/>
              <a:gd name="T36" fmla="*/ 2147483647 w 167"/>
              <a:gd name="T37" fmla="*/ 2147483647 h 1309"/>
              <a:gd name="T38" fmla="*/ 2147483647 w 167"/>
              <a:gd name="T39" fmla="*/ 2147483647 h 1309"/>
              <a:gd name="T40" fmla="*/ 2147483647 w 167"/>
              <a:gd name="T41" fmla="*/ 2147483647 h 1309"/>
              <a:gd name="T42" fmla="*/ 2147483647 w 167"/>
              <a:gd name="T43" fmla="*/ 2147483647 h 1309"/>
              <a:gd name="T44" fmla="*/ 2147483647 w 167"/>
              <a:gd name="T45" fmla="*/ 2147483647 h 1309"/>
              <a:gd name="T46" fmla="*/ 2147483647 w 167"/>
              <a:gd name="T47" fmla="*/ 2147483647 h 1309"/>
              <a:gd name="T48" fmla="*/ 2147483647 w 167"/>
              <a:gd name="T49" fmla="*/ 2147483647 h 1309"/>
              <a:gd name="T50" fmla="*/ 2147483647 w 167"/>
              <a:gd name="T51" fmla="*/ 2147483647 h 1309"/>
              <a:gd name="T52" fmla="*/ 2147483647 w 167"/>
              <a:gd name="T53" fmla="*/ 2147483647 h 1309"/>
              <a:gd name="T54" fmla="*/ 2147483647 w 167"/>
              <a:gd name="T55" fmla="*/ 2147483647 h 1309"/>
              <a:gd name="T56" fmla="*/ 2147483647 w 167"/>
              <a:gd name="T57" fmla="*/ 2147483647 h 1309"/>
              <a:gd name="T58" fmla="*/ 2147483647 w 167"/>
              <a:gd name="T59" fmla="*/ 2147483647 h 1309"/>
              <a:gd name="T60" fmla="*/ 2147483647 w 167"/>
              <a:gd name="T61" fmla="*/ 2147483647 h 1309"/>
              <a:gd name="T62" fmla="*/ 2147483647 w 167"/>
              <a:gd name="T63" fmla="*/ 2147483647 h 1309"/>
              <a:gd name="T64" fmla="*/ 2147483647 w 167"/>
              <a:gd name="T65" fmla="*/ 2147483647 h 1309"/>
              <a:gd name="T66" fmla="*/ 2147483647 w 167"/>
              <a:gd name="T67" fmla="*/ 2147483647 h 1309"/>
              <a:gd name="T68" fmla="*/ 2147483647 w 167"/>
              <a:gd name="T69" fmla="*/ 2147483647 h 1309"/>
              <a:gd name="T70" fmla="*/ 2147483647 w 167"/>
              <a:gd name="T71" fmla="*/ 2147483647 h 1309"/>
              <a:gd name="T72" fmla="*/ 2147483647 w 167"/>
              <a:gd name="T73" fmla="*/ 2147483647 h 1309"/>
              <a:gd name="T74" fmla="*/ 2147483647 w 167"/>
              <a:gd name="T75" fmla="*/ 2147483647 h 1309"/>
              <a:gd name="T76" fmla="*/ 2147483647 w 167"/>
              <a:gd name="T77" fmla="*/ 2147483647 h 1309"/>
              <a:gd name="T78" fmla="*/ 2147483647 w 167"/>
              <a:gd name="T79" fmla="*/ 2147483647 h 1309"/>
              <a:gd name="T80" fmla="*/ 2147483647 w 167"/>
              <a:gd name="T81" fmla="*/ 2147483647 h 1309"/>
              <a:gd name="T82" fmla="*/ 2147483647 w 167"/>
              <a:gd name="T83" fmla="*/ 2147483647 h 1309"/>
              <a:gd name="T84" fmla="*/ 2147483647 w 167"/>
              <a:gd name="T85" fmla="*/ 2147483647 h 1309"/>
              <a:gd name="T86" fmla="*/ 2147483647 w 167"/>
              <a:gd name="T87" fmla="*/ 2147483647 h 1309"/>
              <a:gd name="T88" fmla="*/ 2147483647 w 167"/>
              <a:gd name="T89" fmla="*/ 2147483647 h 1309"/>
              <a:gd name="T90" fmla="*/ 2147483647 w 167"/>
              <a:gd name="T91" fmla="*/ 2147483647 h 1309"/>
              <a:gd name="T92" fmla="*/ 2147483647 w 167"/>
              <a:gd name="T93" fmla="*/ 2147483647 h 1309"/>
              <a:gd name="T94" fmla="*/ 2147483647 w 167"/>
              <a:gd name="T95" fmla="*/ 2147483647 h 1309"/>
              <a:gd name="T96" fmla="*/ 2147483647 w 167"/>
              <a:gd name="T97" fmla="*/ 2147483647 h 13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7"/>
              <a:gd name="T148" fmla="*/ 0 h 1309"/>
              <a:gd name="T149" fmla="*/ 167 w 167"/>
              <a:gd name="T150" fmla="*/ 1309 h 13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7" h="1309">
                <a:moveTo>
                  <a:pt x="130" y="316"/>
                </a:moveTo>
                <a:cubicBezTo>
                  <a:pt x="133" y="325"/>
                  <a:pt x="139" y="354"/>
                  <a:pt x="139" y="344"/>
                </a:cubicBezTo>
                <a:cubicBezTo>
                  <a:pt x="139" y="331"/>
                  <a:pt x="143" y="307"/>
                  <a:pt x="130" y="307"/>
                </a:cubicBezTo>
                <a:cubicBezTo>
                  <a:pt x="112" y="307"/>
                  <a:pt x="105" y="332"/>
                  <a:pt x="92" y="344"/>
                </a:cubicBezTo>
                <a:cubicBezTo>
                  <a:pt x="83" y="375"/>
                  <a:pt x="73" y="406"/>
                  <a:pt x="65" y="437"/>
                </a:cubicBezTo>
                <a:cubicBezTo>
                  <a:pt x="39" y="543"/>
                  <a:pt x="51" y="574"/>
                  <a:pt x="37" y="446"/>
                </a:cubicBezTo>
                <a:cubicBezTo>
                  <a:pt x="51" y="304"/>
                  <a:pt x="49" y="182"/>
                  <a:pt x="65" y="567"/>
                </a:cubicBezTo>
                <a:cubicBezTo>
                  <a:pt x="45" y="1158"/>
                  <a:pt x="62" y="1309"/>
                  <a:pt x="37" y="1022"/>
                </a:cubicBezTo>
                <a:cubicBezTo>
                  <a:pt x="73" y="799"/>
                  <a:pt x="77" y="664"/>
                  <a:pt x="83" y="409"/>
                </a:cubicBezTo>
                <a:cubicBezTo>
                  <a:pt x="89" y="446"/>
                  <a:pt x="95" y="483"/>
                  <a:pt x="102" y="520"/>
                </a:cubicBezTo>
                <a:cubicBezTo>
                  <a:pt x="111" y="570"/>
                  <a:pt x="130" y="669"/>
                  <a:pt x="130" y="669"/>
                </a:cubicBezTo>
                <a:cubicBezTo>
                  <a:pt x="133" y="635"/>
                  <a:pt x="135" y="601"/>
                  <a:pt x="139" y="567"/>
                </a:cubicBezTo>
                <a:cubicBezTo>
                  <a:pt x="141" y="554"/>
                  <a:pt x="135" y="530"/>
                  <a:pt x="148" y="530"/>
                </a:cubicBezTo>
                <a:cubicBezTo>
                  <a:pt x="162" y="530"/>
                  <a:pt x="161" y="555"/>
                  <a:pt x="167" y="567"/>
                </a:cubicBezTo>
                <a:cubicBezTo>
                  <a:pt x="156" y="670"/>
                  <a:pt x="159" y="703"/>
                  <a:pt x="148" y="585"/>
                </a:cubicBezTo>
                <a:cubicBezTo>
                  <a:pt x="144" y="548"/>
                  <a:pt x="142" y="511"/>
                  <a:pt x="139" y="474"/>
                </a:cubicBezTo>
                <a:cubicBezTo>
                  <a:pt x="135" y="603"/>
                  <a:pt x="158" y="986"/>
                  <a:pt x="83" y="1096"/>
                </a:cubicBezTo>
                <a:cubicBezTo>
                  <a:pt x="71" y="1012"/>
                  <a:pt x="51" y="929"/>
                  <a:pt x="46" y="845"/>
                </a:cubicBezTo>
                <a:cubicBezTo>
                  <a:pt x="42" y="768"/>
                  <a:pt x="0" y="558"/>
                  <a:pt x="55" y="613"/>
                </a:cubicBezTo>
                <a:cubicBezTo>
                  <a:pt x="58" y="616"/>
                  <a:pt x="90" y="1122"/>
                  <a:pt x="65" y="734"/>
                </a:cubicBezTo>
                <a:cubicBezTo>
                  <a:pt x="68" y="604"/>
                  <a:pt x="62" y="473"/>
                  <a:pt x="74" y="344"/>
                </a:cubicBezTo>
                <a:cubicBezTo>
                  <a:pt x="77" y="310"/>
                  <a:pt x="85" y="480"/>
                  <a:pt x="92" y="446"/>
                </a:cubicBezTo>
                <a:cubicBezTo>
                  <a:pt x="108" y="370"/>
                  <a:pt x="99" y="291"/>
                  <a:pt x="102" y="214"/>
                </a:cubicBezTo>
                <a:cubicBezTo>
                  <a:pt x="118" y="515"/>
                  <a:pt x="130" y="561"/>
                  <a:pt x="111" y="855"/>
                </a:cubicBezTo>
                <a:cubicBezTo>
                  <a:pt x="110" y="865"/>
                  <a:pt x="102" y="817"/>
                  <a:pt x="102" y="827"/>
                </a:cubicBezTo>
                <a:cubicBezTo>
                  <a:pt x="102" y="868"/>
                  <a:pt x="128" y="898"/>
                  <a:pt x="92" y="845"/>
                </a:cubicBezTo>
                <a:cubicBezTo>
                  <a:pt x="89" y="808"/>
                  <a:pt x="83" y="771"/>
                  <a:pt x="83" y="734"/>
                </a:cubicBezTo>
                <a:cubicBezTo>
                  <a:pt x="83" y="700"/>
                  <a:pt x="67" y="609"/>
                  <a:pt x="92" y="632"/>
                </a:cubicBezTo>
                <a:cubicBezTo>
                  <a:pt x="121" y="660"/>
                  <a:pt x="99" y="712"/>
                  <a:pt x="102" y="752"/>
                </a:cubicBezTo>
                <a:cubicBezTo>
                  <a:pt x="105" y="613"/>
                  <a:pt x="97" y="473"/>
                  <a:pt x="111" y="334"/>
                </a:cubicBezTo>
                <a:cubicBezTo>
                  <a:pt x="119" y="254"/>
                  <a:pt x="118" y="495"/>
                  <a:pt x="120" y="576"/>
                </a:cubicBezTo>
                <a:cubicBezTo>
                  <a:pt x="124" y="712"/>
                  <a:pt x="124" y="849"/>
                  <a:pt x="130" y="985"/>
                </a:cubicBezTo>
                <a:cubicBezTo>
                  <a:pt x="131" y="998"/>
                  <a:pt x="148" y="1014"/>
                  <a:pt x="139" y="1022"/>
                </a:cubicBezTo>
                <a:cubicBezTo>
                  <a:pt x="131" y="1030"/>
                  <a:pt x="126" y="1003"/>
                  <a:pt x="120" y="994"/>
                </a:cubicBezTo>
                <a:cubicBezTo>
                  <a:pt x="96" y="897"/>
                  <a:pt x="128" y="1012"/>
                  <a:pt x="102" y="1078"/>
                </a:cubicBezTo>
                <a:cubicBezTo>
                  <a:pt x="97" y="1090"/>
                  <a:pt x="83" y="1059"/>
                  <a:pt x="74" y="1050"/>
                </a:cubicBezTo>
                <a:cubicBezTo>
                  <a:pt x="67" y="1023"/>
                  <a:pt x="58" y="871"/>
                  <a:pt x="83" y="975"/>
                </a:cubicBezTo>
                <a:cubicBezTo>
                  <a:pt x="86" y="898"/>
                  <a:pt x="74" y="818"/>
                  <a:pt x="92" y="743"/>
                </a:cubicBezTo>
                <a:cubicBezTo>
                  <a:pt x="101" y="706"/>
                  <a:pt x="108" y="817"/>
                  <a:pt x="111" y="855"/>
                </a:cubicBezTo>
                <a:cubicBezTo>
                  <a:pt x="118" y="941"/>
                  <a:pt x="114" y="1028"/>
                  <a:pt x="120" y="1115"/>
                </a:cubicBezTo>
                <a:cubicBezTo>
                  <a:pt x="121" y="1128"/>
                  <a:pt x="127" y="1140"/>
                  <a:pt x="130" y="1152"/>
                </a:cubicBezTo>
                <a:cubicBezTo>
                  <a:pt x="120" y="781"/>
                  <a:pt x="155" y="679"/>
                  <a:pt x="92" y="855"/>
                </a:cubicBezTo>
                <a:cubicBezTo>
                  <a:pt x="98" y="641"/>
                  <a:pt x="119" y="0"/>
                  <a:pt x="111" y="214"/>
                </a:cubicBezTo>
                <a:cubicBezTo>
                  <a:pt x="91" y="747"/>
                  <a:pt x="124" y="551"/>
                  <a:pt x="74" y="808"/>
                </a:cubicBezTo>
                <a:cubicBezTo>
                  <a:pt x="71" y="619"/>
                  <a:pt x="72" y="431"/>
                  <a:pt x="65" y="242"/>
                </a:cubicBezTo>
                <a:cubicBezTo>
                  <a:pt x="65" y="229"/>
                  <a:pt x="56" y="266"/>
                  <a:pt x="55" y="279"/>
                </a:cubicBezTo>
                <a:cubicBezTo>
                  <a:pt x="49" y="390"/>
                  <a:pt x="46" y="502"/>
                  <a:pt x="46" y="613"/>
                </a:cubicBezTo>
                <a:cubicBezTo>
                  <a:pt x="46" y="644"/>
                  <a:pt x="52" y="551"/>
                  <a:pt x="55" y="520"/>
                </a:cubicBezTo>
                <a:cubicBezTo>
                  <a:pt x="40" y="1118"/>
                  <a:pt x="37" y="936"/>
                  <a:pt x="37" y="762"/>
                </a:cubicBezTo>
              </a:path>
            </a:pathLst>
          </a:custGeom>
          <a:noFill/>
          <a:ln w="12700">
            <a:solidFill>
              <a:srgbClr val="FF0066"/>
            </a:solidFill>
            <a:round/>
            <a:headEnd type="none" w="sm" len="sm"/>
            <a:tailEnd type="none" w="sm" len="sm"/>
          </a:ln>
        </p:spPr>
        <p:txBody>
          <a:bodyPr wrap="none"/>
          <a:lstStyle/>
          <a:p>
            <a:endParaRPr lang="en-US"/>
          </a:p>
        </p:txBody>
      </p:sp>
      <p:sp>
        <p:nvSpPr>
          <p:cNvPr id="46092" name="Freeform 12"/>
          <p:cNvSpPr>
            <a:spLocks/>
          </p:cNvSpPr>
          <p:nvPr/>
        </p:nvSpPr>
        <p:spPr bwMode="auto">
          <a:xfrm>
            <a:off x="6126163" y="5326063"/>
            <a:ext cx="290512" cy="1608137"/>
          </a:xfrm>
          <a:custGeom>
            <a:avLst/>
            <a:gdLst>
              <a:gd name="T0" fmla="*/ 2147483647 w 183"/>
              <a:gd name="T1" fmla="*/ 2147483647 h 1013"/>
              <a:gd name="T2" fmla="*/ 2147483647 w 183"/>
              <a:gd name="T3" fmla="*/ 2147483647 h 1013"/>
              <a:gd name="T4" fmla="*/ 2147483647 w 183"/>
              <a:gd name="T5" fmla="*/ 2147483647 h 1013"/>
              <a:gd name="T6" fmla="*/ 2147483647 w 183"/>
              <a:gd name="T7" fmla="*/ 2147483647 h 1013"/>
              <a:gd name="T8" fmla="*/ 2147483647 w 183"/>
              <a:gd name="T9" fmla="*/ 2147483647 h 1013"/>
              <a:gd name="T10" fmla="*/ 2147483647 w 183"/>
              <a:gd name="T11" fmla="*/ 2147483647 h 1013"/>
              <a:gd name="T12" fmla="*/ 2147483647 w 183"/>
              <a:gd name="T13" fmla="*/ 2147483647 h 1013"/>
              <a:gd name="T14" fmla="*/ 2147483647 w 183"/>
              <a:gd name="T15" fmla="*/ 2147483647 h 1013"/>
              <a:gd name="T16" fmla="*/ 2147483647 w 183"/>
              <a:gd name="T17" fmla="*/ 2147483647 h 1013"/>
              <a:gd name="T18" fmla="*/ 2147483647 w 183"/>
              <a:gd name="T19" fmla="*/ 2147483647 h 1013"/>
              <a:gd name="T20" fmla="*/ 2147483647 w 183"/>
              <a:gd name="T21" fmla="*/ 2147483647 h 1013"/>
              <a:gd name="T22" fmla="*/ 2147483647 w 183"/>
              <a:gd name="T23" fmla="*/ 2147483647 h 1013"/>
              <a:gd name="T24" fmla="*/ 2147483647 w 183"/>
              <a:gd name="T25" fmla="*/ 2147483647 h 1013"/>
              <a:gd name="T26" fmla="*/ 2147483647 w 183"/>
              <a:gd name="T27" fmla="*/ 2147483647 h 1013"/>
              <a:gd name="T28" fmla="*/ 2147483647 w 183"/>
              <a:gd name="T29" fmla="*/ 2147483647 h 1013"/>
              <a:gd name="T30" fmla="*/ 2147483647 w 183"/>
              <a:gd name="T31" fmla="*/ 2147483647 h 1013"/>
              <a:gd name="T32" fmla="*/ 2147483647 w 183"/>
              <a:gd name="T33" fmla="*/ 2147483647 h 1013"/>
              <a:gd name="T34" fmla="*/ 2147483647 w 183"/>
              <a:gd name="T35" fmla="*/ 2147483647 h 1013"/>
              <a:gd name="T36" fmla="*/ 2147483647 w 183"/>
              <a:gd name="T37" fmla="*/ 2147483647 h 1013"/>
              <a:gd name="T38" fmla="*/ 2147483647 w 183"/>
              <a:gd name="T39" fmla="*/ 2147483647 h 1013"/>
              <a:gd name="T40" fmla="*/ 2147483647 w 183"/>
              <a:gd name="T41" fmla="*/ 2147483647 h 1013"/>
              <a:gd name="T42" fmla="*/ 2147483647 w 183"/>
              <a:gd name="T43" fmla="*/ 2147483647 h 1013"/>
              <a:gd name="T44" fmla="*/ 2147483647 w 183"/>
              <a:gd name="T45" fmla="*/ 2147483647 h 1013"/>
              <a:gd name="T46" fmla="*/ 2147483647 w 183"/>
              <a:gd name="T47" fmla="*/ 2147483647 h 1013"/>
              <a:gd name="T48" fmla="*/ 2147483647 w 183"/>
              <a:gd name="T49" fmla="*/ 2147483647 h 1013"/>
              <a:gd name="T50" fmla="*/ 2147483647 w 183"/>
              <a:gd name="T51" fmla="*/ 2147483647 h 1013"/>
              <a:gd name="T52" fmla="*/ 2147483647 w 183"/>
              <a:gd name="T53" fmla="*/ 2147483647 h 1013"/>
              <a:gd name="T54" fmla="*/ 2147483647 w 183"/>
              <a:gd name="T55" fmla="*/ 2147483647 h 1013"/>
              <a:gd name="T56" fmla="*/ 2147483647 w 183"/>
              <a:gd name="T57" fmla="*/ 2147483647 h 1013"/>
              <a:gd name="T58" fmla="*/ 2147483647 w 183"/>
              <a:gd name="T59" fmla="*/ 2147483647 h 1013"/>
              <a:gd name="T60" fmla="*/ 2147483647 w 183"/>
              <a:gd name="T61" fmla="*/ 2147483647 h 1013"/>
              <a:gd name="T62" fmla="*/ 2147483647 w 183"/>
              <a:gd name="T63" fmla="*/ 2147483647 h 1013"/>
              <a:gd name="T64" fmla="*/ 2147483647 w 183"/>
              <a:gd name="T65" fmla="*/ 2147483647 h 1013"/>
              <a:gd name="T66" fmla="*/ 2147483647 w 183"/>
              <a:gd name="T67" fmla="*/ 2147483647 h 1013"/>
              <a:gd name="T68" fmla="*/ 2147483647 w 183"/>
              <a:gd name="T69" fmla="*/ 2147483647 h 1013"/>
              <a:gd name="T70" fmla="*/ 2147483647 w 183"/>
              <a:gd name="T71" fmla="*/ 2147483647 h 1013"/>
              <a:gd name="T72" fmla="*/ 2147483647 w 183"/>
              <a:gd name="T73" fmla="*/ 2147483647 h 10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3"/>
              <a:gd name="T112" fmla="*/ 0 h 1013"/>
              <a:gd name="T113" fmla="*/ 183 w 183"/>
              <a:gd name="T114" fmla="*/ 1013 h 10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3" h="1013">
                <a:moveTo>
                  <a:pt x="0" y="186"/>
                </a:moveTo>
                <a:cubicBezTo>
                  <a:pt x="17" y="285"/>
                  <a:pt x="28" y="394"/>
                  <a:pt x="74" y="484"/>
                </a:cubicBezTo>
                <a:cubicBezTo>
                  <a:pt x="71" y="441"/>
                  <a:pt x="69" y="397"/>
                  <a:pt x="65" y="354"/>
                </a:cubicBezTo>
                <a:cubicBezTo>
                  <a:pt x="62" y="323"/>
                  <a:pt x="60" y="292"/>
                  <a:pt x="55" y="261"/>
                </a:cubicBezTo>
                <a:cubicBezTo>
                  <a:pt x="53" y="251"/>
                  <a:pt x="37" y="230"/>
                  <a:pt x="46" y="233"/>
                </a:cubicBezTo>
                <a:cubicBezTo>
                  <a:pt x="63" y="238"/>
                  <a:pt x="71" y="258"/>
                  <a:pt x="83" y="270"/>
                </a:cubicBezTo>
                <a:cubicBezTo>
                  <a:pt x="97" y="340"/>
                  <a:pt x="98" y="417"/>
                  <a:pt x="120" y="484"/>
                </a:cubicBezTo>
                <a:cubicBezTo>
                  <a:pt x="114" y="397"/>
                  <a:pt x="94" y="138"/>
                  <a:pt x="102" y="224"/>
                </a:cubicBezTo>
                <a:cubicBezTo>
                  <a:pt x="123" y="434"/>
                  <a:pt x="100" y="216"/>
                  <a:pt x="120" y="382"/>
                </a:cubicBezTo>
                <a:cubicBezTo>
                  <a:pt x="124" y="413"/>
                  <a:pt x="137" y="444"/>
                  <a:pt x="130" y="474"/>
                </a:cubicBezTo>
                <a:cubicBezTo>
                  <a:pt x="128" y="484"/>
                  <a:pt x="111" y="468"/>
                  <a:pt x="102" y="465"/>
                </a:cubicBezTo>
                <a:cubicBezTo>
                  <a:pt x="50" y="257"/>
                  <a:pt x="72" y="0"/>
                  <a:pt x="55" y="632"/>
                </a:cubicBezTo>
                <a:cubicBezTo>
                  <a:pt x="41" y="575"/>
                  <a:pt x="52" y="399"/>
                  <a:pt x="65" y="456"/>
                </a:cubicBezTo>
                <a:cubicBezTo>
                  <a:pt x="89" y="559"/>
                  <a:pt x="66" y="668"/>
                  <a:pt x="83" y="772"/>
                </a:cubicBezTo>
                <a:cubicBezTo>
                  <a:pt x="89" y="753"/>
                  <a:pt x="100" y="736"/>
                  <a:pt x="102" y="716"/>
                </a:cubicBezTo>
                <a:cubicBezTo>
                  <a:pt x="109" y="657"/>
                  <a:pt x="99" y="597"/>
                  <a:pt x="111" y="539"/>
                </a:cubicBezTo>
                <a:cubicBezTo>
                  <a:pt x="114" y="525"/>
                  <a:pt x="123" y="565"/>
                  <a:pt x="130" y="577"/>
                </a:cubicBezTo>
                <a:cubicBezTo>
                  <a:pt x="135" y="586"/>
                  <a:pt x="142" y="595"/>
                  <a:pt x="148" y="604"/>
                </a:cubicBezTo>
                <a:cubicBezTo>
                  <a:pt x="151" y="617"/>
                  <a:pt x="158" y="655"/>
                  <a:pt x="158" y="642"/>
                </a:cubicBezTo>
                <a:cubicBezTo>
                  <a:pt x="158" y="614"/>
                  <a:pt x="148" y="530"/>
                  <a:pt x="148" y="558"/>
                </a:cubicBezTo>
                <a:cubicBezTo>
                  <a:pt x="148" y="598"/>
                  <a:pt x="158" y="679"/>
                  <a:pt x="158" y="679"/>
                </a:cubicBezTo>
                <a:cubicBezTo>
                  <a:pt x="149" y="778"/>
                  <a:pt x="159" y="881"/>
                  <a:pt x="130" y="976"/>
                </a:cubicBezTo>
                <a:cubicBezTo>
                  <a:pt x="119" y="1013"/>
                  <a:pt x="109" y="903"/>
                  <a:pt x="102" y="865"/>
                </a:cubicBezTo>
                <a:cubicBezTo>
                  <a:pt x="100" y="852"/>
                  <a:pt x="84" y="692"/>
                  <a:pt x="83" y="679"/>
                </a:cubicBezTo>
                <a:cubicBezTo>
                  <a:pt x="80" y="639"/>
                  <a:pt x="51" y="591"/>
                  <a:pt x="74" y="558"/>
                </a:cubicBezTo>
                <a:cubicBezTo>
                  <a:pt x="92" y="531"/>
                  <a:pt x="91" y="620"/>
                  <a:pt x="102" y="651"/>
                </a:cubicBezTo>
                <a:cubicBezTo>
                  <a:pt x="107" y="664"/>
                  <a:pt x="114" y="676"/>
                  <a:pt x="120" y="688"/>
                </a:cubicBezTo>
                <a:cubicBezTo>
                  <a:pt x="114" y="604"/>
                  <a:pt x="107" y="521"/>
                  <a:pt x="102" y="437"/>
                </a:cubicBezTo>
                <a:cubicBezTo>
                  <a:pt x="97" y="350"/>
                  <a:pt x="92" y="264"/>
                  <a:pt x="92" y="177"/>
                </a:cubicBezTo>
                <a:cubicBezTo>
                  <a:pt x="92" y="100"/>
                  <a:pt x="99" y="332"/>
                  <a:pt x="102" y="409"/>
                </a:cubicBezTo>
                <a:cubicBezTo>
                  <a:pt x="105" y="496"/>
                  <a:pt x="106" y="583"/>
                  <a:pt x="111" y="670"/>
                </a:cubicBezTo>
                <a:cubicBezTo>
                  <a:pt x="112" y="689"/>
                  <a:pt x="130" y="740"/>
                  <a:pt x="120" y="725"/>
                </a:cubicBezTo>
                <a:cubicBezTo>
                  <a:pt x="104" y="701"/>
                  <a:pt x="101" y="670"/>
                  <a:pt x="92" y="642"/>
                </a:cubicBezTo>
                <a:cubicBezTo>
                  <a:pt x="88" y="524"/>
                  <a:pt x="74" y="407"/>
                  <a:pt x="74" y="289"/>
                </a:cubicBezTo>
                <a:cubicBezTo>
                  <a:pt x="74" y="261"/>
                  <a:pt x="79" y="344"/>
                  <a:pt x="83" y="372"/>
                </a:cubicBezTo>
                <a:cubicBezTo>
                  <a:pt x="89" y="414"/>
                  <a:pt x="99" y="423"/>
                  <a:pt x="120" y="465"/>
                </a:cubicBezTo>
                <a:cubicBezTo>
                  <a:pt x="123" y="496"/>
                  <a:pt x="135" y="589"/>
                  <a:pt x="130" y="558"/>
                </a:cubicBezTo>
                <a:cubicBezTo>
                  <a:pt x="116" y="472"/>
                  <a:pt x="101" y="385"/>
                  <a:pt x="92" y="298"/>
                </a:cubicBezTo>
                <a:cubicBezTo>
                  <a:pt x="83" y="212"/>
                  <a:pt x="79" y="125"/>
                  <a:pt x="74" y="38"/>
                </a:cubicBezTo>
                <a:cubicBezTo>
                  <a:pt x="72" y="4"/>
                  <a:pt x="80" y="106"/>
                  <a:pt x="83" y="140"/>
                </a:cubicBezTo>
                <a:cubicBezTo>
                  <a:pt x="87" y="261"/>
                  <a:pt x="66" y="461"/>
                  <a:pt x="130" y="586"/>
                </a:cubicBezTo>
                <a:cubicBezTo>
                  <a:pt x="124" y="611"/>
                  <a:pt x="117" y="685"/>
                  <a:pt x="111" y="660"/>
                </a:cubicBezTo>
                <a:cubicBezTo>
                  <a:pt x="90" y="575"/>
                  <a:pt x="94" y="486"/>
                  <a:pt x="83" y="400"/>
                </a:cubicBezTo>
                <a:cubicBezTo>
                  <a:pt x="81" y="387"/>
                  <a:pt x="72" y="350"/>
                  <a:pt x="74" y="363"/>
                </a:cubicBezTo>
                <a:cubicBezTo>
                  <a:pt x="92" y="481"/>
                  <a:pt x="130" y="716"/>
                  <a:pt x="130" y="716"/>
                </a:cubicBezTo>
                <a:cubicBezTo>
                  <a:pt x="127" y="731"/>
                  <a:pt x="134" y="755"/>
                  <a:pt x="120" y="762"/>
                </a:cubicBezTo>
                <a:cubicBezTo>
                  <a:pt x="108" y="768"/>
                  <a:pt x="95" y="748"/>
                  <a:pt x="92" y="735"/>
                </a:cubicBezTo>
                <a:cubicBezTo>
                  <a:pt x="82" y="699"/>
                  <a:pt x="86" y="660"/>
                  <a:pt x="83" y="623"/>
                </a:cubicBezTo>
                <a:cubicBezTo>
                  <a:pt x="147" y="474"/>
                  <a:pt x="103" y="547"/>
                  <a:pt x="139" y="818"/>
                </a:cubicBezTo>
                <a:cubicBezTo>
                  <a:pt x="152" y="916"/>
                  <a:pt x="183" y="959"/>
                  <a:pt x="120" y="837"/>
                </a:cubicBezTo>
                <a:cubicBezTo>
                  <a:pt x="114" y="800"/>
                  <a:pt x="108" y="762"/>
                  <a:pt x="102" y="725"/>
                </a:cubicBezTo>
                <a:cubicBezTo>
                  <a:pt x="98" y="700"/>
                  <a:pt x="70" y="639"/>
                  <a:pt x="92" y="651"/>
                </a:cubicBezTo>
                <a:cubicBezTo>
                  <a:pt x="118" y="665"/>
                  <a:pt x="115" y="706"/>
                  <a:pt x="120" y="735"/>
                </a:cubicBezTo>
                <a:cubicBezTo>
                  <a:pt x="126" y="772"/>
                  <a:pt x="134" y="809"/>
                  <a:pt x="139" y="846"/>
                </a:cubicBezTo>
                <a:cubicBezTo>
                  <a:pt x="159" y="994"/>
                  <a:pt x="150" y="945"/>
                  <a:pt x="120" y="855"/>
                </a:cubicBezTo>
                <a:cubicBezTo>
                  <a:pt x="90" y="431"/>
                  <a:pt x="74" y="588"/>
                  <a:pt x="102" y="382"/>
                </a:cubicBezTo>
                <a:cubicBezTo>
                  <a:pt x="141" y="463"/>
                  <a:pt x="141" y="554"/>
                  <a:pt x="148" y="642"/>
                </a:cubicBezTo>
                <a:cubicBezTo>
                  <a:pt x="131" y="711"/>
                  <a:pt x="138" y="706"/>
                  <a:pt x="120" y="567"/>
                </a:cubicBezTo>
                <a:cubicBezTo>
                  <a:pt x="109" y="481"/>
                  <a:pt x="101" y="394"/>
                  <a:pt x="92" y="307"/>
                </a:cubicBezTo>
                <a:cubicBezTo>
                  <a:pt x="89" y="276"/>
                  <a:pt x="88" y="245"/>
                  <a:pt x="83" y="214"/>
                </a:cubicBezTo>
                <a:cubicBezTo>
                  <a:pt x="82" y="204"/>
                  <a:pt x="74" y="176"/>
                  <a:pt x="74" y="186"/>
                </a:cubicBezTo>
                <a:cubicBezTo>
                  <a:pt x="74" y="202"/>
                  <a:pt x="80" y="217"/>
                  <a:pt x="83" y="233"/>
                </a:cubicBezTo>
                <a:cubicBezTo>
                  <a:pt x="89" y="332"/>
                  <a:pt x="91" y="431"/>
                  <a:pt x="102" y="530"/>
                </a:cubicBezTo>
                <a:cubicBezTo>
                  <a:pt x="104" y="544"/>
                  <a:pt x="145" y="605"/>
                  <a:pt x="102" y="539"/>
                </a:cubicBezTo>
                <a:cubicBezTo>
                  <a:pt x="99" y="508"/>
                  <a:pt x="96" y="478"/>
                  <a:pt x="92" y="447"/>
                </a:cubicBezTo>
                <a:cubicBezTo>
                  <a:pt x="90" y="428"/>
                  <a:pt x="78" y="373"/>
                  <a:pt x="83" y="391"/>
                </a:cubicBezTo>
                <a:cubicBezTo>
                  <a:pt x="97" y="442"/>
                  <a:pt x="112" y="547"/>
                  <a:pt x="120" y="595"/>
                </a:cubicBezTo>
                <a:cubicBezTo>
                  <a:pt x="117" y="638"/>
                  <a:pt x="124" y="683"/>
                  <a:pt x="111" y="725"/>
                </a:cubicBezTo>
                <a:cubicBezTo>
                  <a:pt x="107" y="738"/>
                  <a:pt x="95" y="701"/>
                  <a:pt x="92" y="688"/>
                </a:cubicBezTo>
                <a:cubicBezTo>
                  <a:pt x="83" y="652"/>
                  <a:pt x="80" y="614"/>
                  <a:pt x="74" y="577"/>
                </a:cubicBezTo>
                <a:cubicBezTo>
                  <a:pt x="71" y="555"/>
                  <a:pt x="53" y="494"/>
                  <a:pt x="65" y="512"/>
                </a:cubicBezTo>
                <a:cubicBezTo>
                  <a:pt x="85" y="541"/>
                  <a:pt x="92" y="614"/>
                  <a:pt x="92" y="614"/>
                </a:cubicBezTo>
                <a:cubicBezTo>
                  <a:pt x="86" y="527"/>
                  <a:pt x="82" y="441"/>
                  <a:pt x="74" y="354"/>
                </a:cubicBezTo>
                <a:cubicBezTo>
                  <a:pt x="71" y="323"/>
                  <a:pt x="55" y="300"/>
                  <a:pt x="55" y="270"/>
                </a:cubicBezTo>
              </a:path>
            </a:pathLst>
          </a:custGeom>
          <a:noFill/>
          <a:ln w="12700">
            <a:solidFill>
              <a:srgbClr val="FF0066"/>
            </a:solidFill>
            <a:round/>
            <a:headEnd type="none" w="sm" len="sm"/>
            <a:tailEnd type="none" w="sm" len="sm"/>
          </a:ln>
        </p:spPr>
        <p:txBody>
          <a:bodyPr wrap="none"/>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6085">
                                            <p:txEl>
                                              <p:pRg st="0" end="0"/>
                                            </p:txEl>
                                          </p:spTgt>
                                        </p:tgtEl>
                                        <p:attrNameLst>
                                          <p:attrName>style.visibility</p:attrName>
                                        </p:attrNameLst>
                                      </p:cBhvr>
                                      <p:to>
                                        <p:strVal val="visible"/>
                                      </p:to>
                                    </p:set>
                                    <p:anim to="" calcmode="lin" valueType="num">
                                      <p:cBhvr>
                                        <p:cTn id="7" dur="1" fill="hold"/>
                                        <p:tgtEl>
                                          <p:spTgt spid="4608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6085">
                                            <p:txEl>
                                              <p:pRg st="1" end="1"/>
                                            </p:txEl>
                                          </p:spTgt>
                                        </p:tgtEl>
                                        <p:attrNameLst>
                                          <p:attrName>style.visibility</p:attrName>
                                        </p:attrNameLst>
                                      </p:cBhvr>
                                      <p:to>
                                        <p:strVal val="visible"/>
                                      </p:to>
                                    </p:set>
                                    <p:anim to="" calcmode="lin" valueType="num">
                                      <p:cBhvr>
                                        <p:cTn id="12" dur="1" fill="hold"/>
                                        <p:tgtEl>
                                          <p:spTgt spid="4608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46085">
                                            <p:txEl>
                                              <p:pRg st="2" end="2"/>
                                            </p:txEl>
                                          </p:spTgt>
                                        </p:tgtEl>
                                        <p:attrNameLst>
                                          <p:attrName>style.visibility</p:attrName>
                                        </p:attrNameLst>
                                      </p:cBhvr>
                                      <p:to>
                                        <p:strVal val="visible"/>
                                      </p:to>
                                    </p:set>
                                    <p:anim to="" calcmode="lin" valueType="num">
                                      <p:cBhvr>
                                        <p:cTn id="17" dur="1" fill="hold"/>
                                        <p:tgtEl>
                                          <p:spTgt spid="4608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499"/>
                                          </p:stCondLst>
                                        </p:cTn>
                                        <p:tgtEl>
                                          <p:spTgt spid="46086"/>
                                        </p:tgtEl>
                                        <p:attrNameLst>
                                          <p:attrName>style.visibility</p:attrName>
                                        </p:attrNameLst>
                                      </p:cBhvr>
                                      <p:to>
                                        <p:strVal val="visible"/>
                                      </p:to>
                                    </p:set>
                                    <p:anim to="" calcmode="lin" valueType="num">
                                      <p:cBhvr>
                                        <p:cTn id="22" dur="1" fill="hold"/>
                                        <p:tgtEl>
                                          <p:spTgt spid="4608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499"/>
                                          </p:stCondLst>
                                        </p:cTn>
                                        <p:tgtEl>
                                          <p:spTgt spid="46087"/>
                                        </p:tgtEl>
                                        <p:attrNameLst>
                                          <p:attrName>style.visibility</p:attrName>
                                        </p:attrNameLst>
                                      </p:cBhvr>
                                      <p:to>
                                        <p:strVal val="visible"/>
                                      </p:to>
                                    </p:set>
                                    <p:anim to="" calcmode="lin" valueType="num">
                                      <p:cBhvr>
                                        <p:cTn id="27" dur="1" fill="hold"/>
                                        <p:tgtEl>
                                          <p:spTgt spid="4608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46088"/>
                                        </p:tgtEl>
                                        <p:attrNameLst>
                                          <p:attrName>style.visibility</p:attrName>
                                        </p:attrNameLst>
                                      </p:cBhvr>
                                      <p:to>
                                        <p:strVal val="visible"/>
                                      </p:to>
                                    </p:set>
                                    <p:anim to="" calcmode="lin" valueType="num">
                                      <p:cBhvr>
                                        <p:cTn id="32" dur="1" fill="hold"/>
                                        <p:tgtEl>
                                          <p:spTgt spid="46088"/>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46089"/>
                                        </p:tgtEl>
                                        <p:attrNameLst>
                                          <p:attrName>style.visibility</p:attrName>
                                        </p:attrNameLst>
                                      </p:cBhvr>
                                      <p:to>
                                        <p:strVal val="visible"/>
                                      </p:to>
                                    </p:set>
                                    <p:anim to="" calcmode="lin" valueType="num">
                                      <p:cBhvr>
                                        <p:cTn id="37" dur="1" fill="hold"/>
                                        <p:tgtEl>
                                          <p:spTgt spid="46089"/>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46090"/>
                                        </p:tgtEl>
                                        <p:attrNameLst>
                                          <p:attrName>style.visibility</p:attrName>
                                        </p:attrNameLst>
                                      </p:cBhvr>
                                      <p:to>
                                        <p:strVal val="visible"/>
                                      </p:to>
                                    </p:set>
                                    <p:anim to="" calcmode="lin" valueType="num">
                                      <p:cBhvr>
                                        <p:cTn id="42" dur="1" fill="hold"/>
                                        <p:tgtEl>
                                          <p:spTgt spid="46090"/>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46091"/>
                                        </p:tgtEl>
                                        <p:attrNameLst>
                                          <p:attrName>style.visibility</p:attrName>
                                        </p:attrNameLst>
                                      </p:cBhvr>
                                      <p:to>
                                        <p:strVal val="visible"/>
                                      </p:to>
                                    </p:set>
                                    <p:anim to="" calcmode="lin" valueType="num">
                                      <p:cBhvr>
                                        <p:cTn id="47" dur="1" fill="hold"/>
                                        <p:tgtEl>
                                          <p:spTgt spid="46091"/>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499"/>
                                          </p:stCondLst>
                                        </p:cTn>
                                        <p:tgtEl>
                                          <p:spTgt spid="46092"/>
                                        </p:tgtEl>
                                        <p:attrNameLst>
                                          <p:attrName>style.visibility</p:attrName>
                                        </p:attrNameLst>
                                      </p:cBhvr>
                                      <p:to>
                                        <p:strVal val="visible"/>
                                      </p:to>
                                    </p:set>
                                    <p:anim to="" calcmode="lin" valueType="num">
                                      <p:cBhvr>
                                        <p:cTn id="52" dur="1" fill="hold"/>
                                        <p:tgtEl>
                                          <p:spTgt spid="4609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autoUpdateAnimBg="0"/>
      <p:bldP spid="46088" grpId="0" animBg="1"/>
      <p:bldP spid="46089" grpId="0" animBg="1"/>
      <p:bldP spid="46090" grpId="0" animBg="1"/>
      <p:bldP spid="46091" grpId="0" animBg="1"/>
      <p:bldP spid="4609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descr="fertile-crescent"/>
          <p:cNvPicPr>
            <a:picLocks noChangeAspect="1" noChangeArrowheads="1"/>
          </p:cNvPicPr>
          <p:nvPr/>
        </p:nvPicPr>
        <p:blipFill>
          <a:blip r:embed="rId2"/>
          <a:srcRect/>
          <a:stretch>
            <a:fillRect/>
          </a:stretch>
        </p:blipFill>
        <p:spPr bwMode="auto">
          <a:xfrm>
            <a:off x="5781675" y="3048000"/>
            <a:ext cx="3362325" cy="3810000"/>
          </a:xfrm>
          <a:prstGeom prst="rect">
            <a:avLst/>
          </a:prstGeom>
          <a:noFill/>
          <a:ln w="9525">
            <a:noFill/>
            <a:miter lim="800000"/>
            <a:headEnd/>
            <a:tailEnd/>
          </a:ln>
        </p:spPr>
      </p:pic>
      <p:sp>
        <p:nvSpPr>
          <p:cNvPr id="47108" name="Text Box 4"/>
          <p:cNvSpPr txBox="1">
            <a:spLocks noChangeArrowheads="1"/>
          </p:cNvSpPr>
          <p:nvPr/>
        </p:nvSpPr>
        <p:spPr bwMode="auto">
          <a:xfrm>
            <a:off x="0" y="1676400"/>
            <a:ext cx="9144000" cy="3786188"/>
          </a:xfrm>
          <a:prstGeom prst="rect">
            <a:avLst/>
          </a:prstGeom>
          <a:noFill/>
          <a:ln w="12700">
            <a:noFill/>
            <a:miter lim="800000"/>
            <a:headEnd type="none" w="sm" len="sm"/>
            <a:tailEnd type="none" w="sm" len="sm"/>
          </a:ln>
          <a:effectLst/>
        </p:spPr>
        <p:txBody>
          <a:bodyPr>
            <a:spAutoFit/>
          </a:bodyPr>
          <a:lstStyle/>
          <a:p>
            <a:pPr eaLnBrk="1" hangingPunct="1">
              <a:spcBef>
                <a:spcPct val="50000"/>
              </a:spcBef>
              <a:buFont typeface="Wingdings" pitchFamily="2" charset="2"/>
              <a:buChar char="Ø"/>
              <a:defRPr/>
            </a:pPr>
            <a:r>
              <a:rPr lang="en-US" sz="2400" dirty="0">
                <a:latin typeface="Times New Roman" pitchFamily="18" charset="0"/>
              </a:rPr>
              <a:t>The </a:t>
            </a:r>
            <a:r>
              <a:rPr lang="en-US" sz="2400" dirty="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latin typeface="Times New Roman" pitchFamily="18" charset="0"/>
              </a:rPr>
              <a:t>Fertile Crescent</a:t>
            </a:r>
            <a:r>
              <a:rPr lang="en-US" sz="2400" dirty="0">
                <a:latin typeface="Times New Roman" pitchFamily="18" charset="0"/>
              </a:rPr>
              <a:t> is a crescent-shaped, or curved, area of fertile land along the Tigris and Euphrates River</a:t>
            </a:r>
          </a:p>
          <a:p>
            <a:pPr eaLnBrk="1" hangingPunct="1">
              <a:spcBef>
                <a:spcPct val="50000"/>
              </a:spcBef>
              <a:buFont typeface="Wingdings" pitchFamily="2" charset="2"/>
              <a:buChar char="Ø"/>
              <a:defRPr/>
            </a:pPr>
            <a:r>
              <a:rPr lang="en-US" sz="2400" dirty="0">
                <a:latin typeface="Times New Roman" pitchFamily="18" charset="0"/>
              </a:rPr>
              <a:t>As the population of the Fertile Crescent increased, wars began to break out among the growing number of 					city-states, mostly over land and water</a:t>
            </a:r>
          </a:p>
          <a:p>
            <a:pPr eaLnBrk="1" hangingPunct="1">
              <a:spcBef>
                <a:spcPct val="50000"/>
              </a:spcBef>
              <a:buFont typeface="Wingdings" pitchFamily="2" charset="2"/>
              <a:buChar char="Ø"/>
              <a:defRPr/>
            </a:pPr>
            <a:r>
              <a:rPr lang="en-US" sz="2400" dirty="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latin typeface="Times New Roman" pitchFamily="18" charset="0"/>
              </a:rPr>
              <a:t>Phoenician’s</a:t>
            </a:r>
            <a:r>
              <a:rPr lang="en-US" sz="2400" dirty="0">
                <a:latin typeface="Times New Roman" pitchFamily="18" charset="0"/>
              </a:rPr>
              <a:t> spread their culture and their 				newly developed alphabet all over the 				area through trade and conquest since 				they were excellent sea voyagers</a:t>
            </a:r>
          </a:p>
        </p:txBody>
      </p:sp>
      <p:sp>
        <p:nvSpPr>
          <p:cNvPr id="38916" name="WordArt 5"/>
          <p:cNvSpPr>
            <a:spLocks noChangeArrowheads="1" noChangeShapeType="1" noTextEdit="1"/>
          </p:cNvSpPr>
          <p:nvPr/>
        </p:nvSpPr>
        <p:spPr bwMode="auto">
          <a:xfrm>
            <a:off x="1981200" y="304800"/>
            <a:ext cx="5105400" cy="9906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type="none" w="sm" len="sm"/>
                  <a:tailEnd type="none" w="sm" len="sm"/>
                </a:ln>
                <a:solidFill>
                  <a:srgbClr val="33CCFF"/>
                </a:solidFill>
                <a:effectLst>
                  <a:outerShdw dist="125724" dir="18900000" algn="ctr" rotWithShape="0">
                    <a:srgbClr val="000099"/>
                  </a:outerShdw>
                </a:effectLst>
                <a:latin typeface="Impact"/>
              </a:rPr>
              <a:t>Fertile Crescent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Effect transition="in" filter="diamond(in)">
                                      <p:cBhvr>
                                        <p:cTn id="7" dur="2000"/>
                                        <p:tgtEl>
                                          <p:spTgt spid="47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7108">
                                            <p:txEl>
                                              <p:pRg st="1" end="1"/>
                                            </p:txEl>
                                          </p:spTgt>
                                        </p:tgtEl>
                                        <p:attrNameLst>
                                          <p:attrName>style.visibility</p:attrName>
                                        </p:attrNameLst>
                                      </p:cBhvr>
                                      <p:to>
                                        <p:strVal val="visible"/>
                                      </p:to>
                                    </p:set>
                                    <p:animEffect transition="in" filter="diamond(in)">
                                      <p:cBhvr>
                                        <p:cTn id="12" dur="2000"/>
                                        <p:tgtEl>
                                          <p:spTgt spid="471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7108">
                                            <p:txEl>
                                              <p:pRg st="2" end="2"/>
                                            </p:txEl>
                                          </p:spTgt>
                                        </p:tgtEl>
                                        <p:attrNameLst>
                                          <p:attrName>style.visibility</p:attrName>
                                        </p:attrNameLst>
                                      </p:cBhvr>
                                      <p:to>
                                        <p:strVal val="visible"/>
                                      </p:to>
                                    </p:set>
                                    <p:animEffect transition="in" filter="diamond(in)">
                                      <p:cBhvr>
                                        <p:cTn id="17" dur="2000"/>
                                        <p:tgtEl>
                                          <p:spTgt spid="471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Lst>
  </p:timing>
</p:sld>
</file>

<file path=ppt/theme/theme1.xml><?xml version="1.0" encoding="utf-8"?>
<a:theme xmlns:a="http://schemas.openxmlformats.org/drawingml/2006/main" name="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Firelight</Template>
  <TotalTime>6008</TotalTime>
  <Words>3276</Words>
  <Application>Microsoft Office PowerPoint</Application>
  <PresentationFormat>On-screen Show (4:3)</PresentationFormat>
  <Paragraphs>316</Paragraphs>
  <Slides>71</Slides>
  <Notes>0</Notes>
  <HiddenSlides>1</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Firelight</vt:lpstr>
      <vt:lpstr>Slide 1</vt:lpstr>
      <vt:lpstr>Ethnic Groups</vt:lpstr>
      <vt:lpstr>Religion</vt:lpstr>
      <vt:lpstr>Arabs</vt:lpstr>
      <vt:lpstr>Persians</vt:lpstr>
      <vt:lpstr>Kurds</vt:lpstr>
      <vt:lpstr>Slide 7</vt:lpstr>
      <vt:lpstr>Slide 8</vt:lpstr>
      <vt:lpstr>Slide 9</vt:lpstr>
      <vt:lpstr>Origins of Judaism, Christianity, and Islam</vt:lpstr>
      <vt:lpstr>Origins of Judaism</vt:lpstr>
      <vt:lpstr>Slide 12</vt:lpstr>
      <vt:lpstr>Slide 13</vt:lpstr>
      <vt:lpstr>Slide 14</vt:lpstr>
      <vt:lpstr>Slide 15</vt:lpstr>
      <vt:lpstr>Slide 16</vt:lpstr>
      <vt:lpstr>Origins of Christianity</vt:lpstr>
      <vt:lpstr>Slide 18</vt:lpstr>
      <vt:lpstr>Slide 19</vt:lpstr>
      <vt:lpstr>Slide 20</vt:lpstr>
      <vt:lpstr>Slide 21</vt:lpstr>
      <vt:lpstr>Slide 22</vt:lpstr>
      <vt:lpstr>Slide 23</vt:lpstr>
      <vt:lpstr>Slide 24</vt:lpstr>
      <vt:lpstr>Slide 25</vt:lpstr>
      <vt:lpstr>Origins of Islam</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The State of Israel</vt:lpstr>
      <vt:lpstr>Slide 46</vt:lpstr>
      <vt:lpstr>European  Anti-Semitism</vt:lpstr>
      <vt:lpstr>World War II</vt:lpstr>
      <vt:lpstr>Slide 49</vt:lpstr>
      <vt:lpstr>The Creation of Israel</vt:lpstr>
      <vt:lpstr>Slide 51</vt:lpstr>
      <vt:lpstr>Israeli and Arab  Conflict</vt:lpstr>
      <vt:lpstr>Slide 53</vt:lpstr>
      <vt:lpstr>Slide 54</vt:lpstr>
      <vt:lpstr>Slide 55</vt:lpstr>
      <vt:lpstr>Attempts at Peace</vt:lpstr>
      <vt:lpstr>Slide 57</vt:lpstr>
      <vt:lpstr>Slide 58</vt:lpstr>
      <vt:lpstr>Iran – Iraq War</vt:lpstr>
      <vt:lpstr>Slide 60</vt:lpstr>
      <vt:lpstr>Persian Gulf War</vt:lpstr>
      <vt:lpstr>Slide 62</vt:lpstr>
      <vt:lpstr>Slide 63</vt:lpstr>
      <vt:lpstr>Slide 64</vt:lpstr>
      <vt:lpstr>Slide 65</vt:lpstr>
      <vt:lpstr>US Invasion of Afghanistan</vt:lpstr>
      <vt:lpstr>Slide 67</vt:lpstr>
      <vt:lpstr>Slide 68</vt:lpstr>
      <vt:lpstr>Slide 69</vt:lpstr>
      <vt:lpstr>Operation Iraqi Freedom</vt:lpstr>
      <vt:lpstr>Slide 71</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e199501894</dc:creator>
  <cp:lastModifiedBy>e199501894</cp:lastModifiedBy>
  <cp:revision>600</cp:revision>
  <dcterms:created xsi:type="dcterms:W3CDTF">2010-08-26T18:02:02Z</dcterms:created>
  <dcterms:modified xsi:type="dcterms:W3CDTF">2010-08-31T18:06:57Z</dcterms:modified>
</cp:coreProperties>
</file>