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9" r:id="rId4"/>
    <p:sldId id="258" r:id="rId5"/>
    <p:sldId id="259" r:id="rId6"/>
    <p:sldId id="260" r:id="rId7"/>
    <p:sldId id="261" r:id="rId8"/>
    <p:sldId id="262" r:id="rId9"/>
    <p:sldId id="263" r:id="rId10"/>
    <p:sldId id="264" r:id="rId11"/>
    <p:sldId id="265" r:id="rId12"/>
    <p:sldId id="266" r:id="rId13"/>
    <p:sldId id="26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69" d="100"/>
          <a:sy n="69" d="100"/>
        </p:scale>
        <p:origin x="-54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C93D2658-7573-44F1-82C0-A318AF182B5D}" type="datetimeFigureOut">
              <a:rPr lang="en-US" smtClean="0"/>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91475" y="6429375"/>
            <a:ext cx="876300" cy="292100"/>
          </a:xfrm>
        </p:spPr>
        <p:txBody>
          <a:bodyPr/>
          <a:lstStyle/>
          <a:p>
            <a:fld id="{D1532EC6-64DD-4469-AD52-C0E4C27E8C84}" type="slidenum">
              <a:rPr lang="en-US" smtClean="0"/>
              <a:t>‹#›</a:t>
            </a:fld>
            <a:endParaRPr lang="en-US"/>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3D2658-7573-44F1-82C0-A318AF182B5D}" type="datetimeFigureOut">
              <a:rPr lang="en-US" smtClean="0"/>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32EC6-64DD-4469-AD52-C0E4C27E8C8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3D2658-7573-44F1-82C0-A318AF182B5D}" type="datetimeFigureOut">
              <a:rPr lang="en-US" smtClean="0"/>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32EC6-64DD-4469-AD52-C0E4C27E8C8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C93D2658-7573-44F1-82C0-A318AF182B5D}" type="datetimeFigureOut">
              <a:rPr lang="en-US" smtClean="0"/>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32EC6-64DD-4469-AD52-C0E4C27E8C84}" type="slidenum">
              <a:rPr lang="en-US" smtClean="0"/>
              <a:t>‹#›</a:t>
            </a:fld>
            <a:endParaRPr lang="en-US"/>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C93D2658-7573-44F1-82C0-A318AF182B5D}" type="datetimeFigureOut">
              <a:rPr lang="en-US" smtClean="0"/>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32EC6-64DD-4469-AD52-C0E4C27E8C84}" type="slidenum">
              <a:rPr lang="en-US" smtClean="0"/>
              <a:t>‹#›</a:t>
            </a:fld>
            <a:endParaRPr lang="en-US"/>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93D2658-7573-44F1-82C0-A318AF182B5D}" type="datetimeFigureOut">
              <a:rPr lang="en-US" smtClean="0"/>
              <a:t>11/30/2012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32EC6-64DD-4469-AD52-C0E4C27E8C84}" type="slidenum">
              <a:rPr lang="en-US" smtClean="0"/>
              <a:t>‹#›</a:t>
            </a:fld>
            <a:endParaRPr lang="en-US"/>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93D2658-7573-44F1-82C0-A318AF182B5D}" type="datetimeFigureOut">
              <a:rPr lang="en-US" smtClean="0"/>
              <a:t>11/30/2012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532EC6-64DD-4469-AD52-C0E4C27E8C84}" type="slidenum">
              <a:rPr lang="en-US" smtClean="0"/>
              <a:t>‹#›</a:t>
            </a:fld>
            <a:endParaRPr lang="en-US"/>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C93D2658-7573-44F1-82C0-A318AF182B5D}" type="datetimeFigureOut">
              <a:rPr lang="en-US" smtClean="0"/>
              <a:t>11/30/2012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532EC6-64DD-4469-AD52-C0E4C27E8C84}" type="slidenum">
              <a:rPr lang="en-US" smtClean="0"/>
              <a:t>‹#›</a:t>
            </a:fld>
            <a:endParaRPr lang="en-US"/>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D2658-7573-44F1-82C0-A318AF182B5D}" type="datetimeFigureOut">
              <a:rPr lang="en-US" smtClean="0"/>
              <a:t>11/30/2012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532EC6-64DD-4469-AD52-C0E4C27E8C8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C93D2658-7573-44F1-82C0-A318AF182B5D}" type="datetimeFigureOut">
              <a:rPr lang="en-US" smtClean="0"/>
              <a:t>11/30/2012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32EC6-64DD-4469-AD52-C0E4C27E8C84}" type="slidenum">
              <a:rPr lang="en-US" smtClean="0"/>
              <a:t>‹#›</a:t>
            </a:fld>
            <a:endParaRPr lang="en-US"/>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C93D2658-7573-44F1-82C0-A318AF182B5D}" type="datetimeFigureOut">
              <a:rPr lang="en-US" smtClean="0"/>
              <a:t>11/30/2012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32EC6-64DD-4469-AD52-C0E4C27E8C84}" type="slidenum">
              <a:rPr lang="en-US" smtClean="0"/>
              <a:t>‹#›</a:t>
            </a:fld>
            <a:endParaRPr lang="en-US"/>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C93D2658-7573-44F1-82C0-A318AF182B5D}" type="datetimeFigureOut">
              <a:rPr lang="en-US" smtClean="0"/>
              <a:t>11/30/2012</a:t>
            </a:fld>
            <a:endParaRPr lang="en-US"/>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D1532EC6-64DD-4469-AD52-C0E4C27E8C8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200256288\AppData\Local\Microsoft\Windows\Temporary Internet Files\Content.IE5\P7BYUYQ5\MP90040078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0"/>
            <a:ext cx="5791200" cy="685465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743323" y="3200400"/>
            <a:ext cx="5120640" cy="1581150"/>
          </a:xfrm>
        </p:spPr>
        <p:txBody>
          <a:bodyPr/>
          <a:lstStyle/>
          <a:p>
            <a:r>
              <a:rPr lang="en-US" dirty="0" smtClean="0"/>
              <a:t>Emma Cooper</a:t>
            </a:r>
            <a:endParaRPr lang="en-US" dirty="0"/>
          </a:p>
        </p:txBody>
      </p:sp>
      <p:sp>
        <p:nvSpPr>
          <p:cNvPr id="2" name="Title 1"/>
          <p:cNvSpPr>
            <a:spLocks noGrp="1"/>
          </p:cNvSpPr>
          <p:nvPr>
            <p:ph type="title"/>
          </p:nvPr>
        </p:nvSpPr>
        <p:spPr>
          <a:xfrm>
            <a:off x="3739896" y="838200"/>
            <a:ext cx="5120640" cy="2304288"/>
          </a:xfrm>
        </p:spPr>
        <p:txBody>
          <a:bodyPr/>
          <a:lstStyle/>
          <a:p>
            <a:r>
              <a:rPr lang="en-US" dirty="0" smtClean="0"/>
              <a:t>South Africa</a:t>
            </a:r>
            <a:endParaRPr lang="en-US" dirty="0"/>
          </a:p>
        </p:txBody>
      </p:sp>
      <p:pic>
        <p:nvPicPr>
          <p:cNvPr id="5" name="MS910219237[1].wav">
            <a:hlinkClick r:id="" action="ppaction://media"/>
          </p:cNvPr>
          <p:cNvPicPr>
            <a:picLocks noChangeAspect="1"/>
          </p:cNvPicPr>
          <p:nvPr>
            <a:audioFile r:link="rId1"/>
            <p:extLst>
              <p:ext uri="{DAA4B4D4-6D71-4841-9C94-3DE7FCFB9230}">
                <p14:media xmlns:p14="http://schemas.microsoft.com/office/powerpoint/2010/main" r:embed="rId2">
                  <p14:trim end="92055.9179"/>
                </p14:media>
              </p:ext>
            </p:extLst>
          </p:nvPr>
        </p:nvPicPr>
        <p:blipFill>
          <a:blip r:embed="rId6"/>
          <a:stretch>
            <a:fillRect/>
          </a:stretch>
        </p:blipFill>
        <p:spPr>
          <a:xfrm>
            <a:off x="7696200" y="435429"/>
            <a:ext cx="609600" cy="609600"/>
          </a:xfrm>
          <a:prstGeom prst="rect">
            <a:avLst/>
          </a:prstGeom>
        </p:spPr>
      </p:pic>
    </p:spTree>
    <p:extLst>
      <p:ext uri="{BB962C8B-B14F-4D97-AF65-F5344CB8AC3E}">
        <p14:creationId xmlns:p14="http://schemas.microsoft.com/office/powerpoint/2010/main" val="2847431002"/>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4" name="Lion Roar.wav"/>
          </p:stSnd>
        </p:sndAc>
      </p:transition>
    </mc:Choice>
    <mc:Fallback xmlns="">
      <p:transition spd="slow">
        <p:blinds dir="vert"/>
        <p:sndAc>
          <p:stSnd>
            <p:snd r:embed="rId7" name="Lion Roa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1" fill="hold"/>
                                        <p:tgtEl>
                                          <p:spTgt spid="5"/>
                                        </p:tgtEl>
                                      </p:cBhvr>
                                    </p:cmd>
                                  </p:childTnLst>
                                </p:cTn>
                              </p:par>
                              <p:par>
                                <p:cTn id="7" presetID="35" presetClass="entr" presetSubtype="0" fill="hold" grpId="0" nodeType="withEffect">
                                  <p:stCondLst>
                                    <p:cond delay="4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style.rotation</p:attrName>
                                        </p:attrNameLst>
                                      </p:cBhvr>
                                      <p:tavLst>
                                        <p:tav tm="0">
                                          <p:val>
                                            <p:fltVal val="720"/>
                                          </p:val>
                                        </p:tav>
                                        <p:tav tm="100000">
                                          <p:val>
                                            <p:fltVal val="0"/>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 calcmode="lin" valueType="num">
                                      <p:cBhvr>
                                        <p:cTn id="12" dur="2000" fill="hold"/>
                                        <p:tgtEl>
                                          <p:spTgt spid="2"/>
                                        </p:tgtEl>
                                        <p:attrNameLst>
                                          <p:attrName>ppt_w</p:attrName>
                                        </p:attrNameLst>
                                      </p:cBhvr>
                                      <p:tavLst>
                                        <p:tav tm="0">
                                          <p:val>
                                            <p:fltVal val="0"/>
                                          </p:val>
                                        </p:tav>
                                        <p:tav tm="100000">
                                          <p:val>
                                            <p:strVal val="#ppt_w"/>
                                          </p:val>
                                        </p:tav>
                                      </p:tavLst>
                                    </p:anim>
                                  </p:childTnLst>
                                </p:cTn>
                              </p:par>
                              <p:par>
                                <p:cTn id="13" presetID="14" presetClass="entr" presetSubtype="10" fill="hold" grpId="0" nodeType="withEffect">
                                  <p:stCondLst>
                                    <p:cond delay="70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7358" showWhenStopped="0">
                <p:cTn id="16" fill="hold" display="0">
                  <p:stCondLst>
                    <p:cond delay="indefinite"/>
                  </p:stCondLst>
                  <p:endCondLst>
                    <p:cond evt="onStopAudio" delay="0">
                      <p:tgtEl>
                        <p:sldTgt/>
                      </p:tgtEl>
                    </p:cond>
                  </p:endCondLst>
                </p:cTn>
                <p:tgtEl>
                  <p:spTgt spid="5"/>
                </p:tgtEl>
              </p:cMediaNode>
            </p:audio>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57200"/>
            <a:ext cx="1800225"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LANGUAGE</a:t>
            </a:r>
            <a:endParaRPr lang="en-US" dirty="0"/>
          </a:p>
        </p:txBody>
      </p:sp>
      <p:sp>
        <p:nvSpPr>
          <p:cNvPr id="3" name="Content Placeholder 2"/>
          <p:cNvSpPr>
            <a:spLocks noGrp="1"/>
          </p:cNvSpPr>
          <p:nvPr>
            <p:ph sz="quarter" idx="13"/>
          </p:nvPr>
        </p:nvSpPr>
        <p:spPr/>
        <p:txBody>
          <a:bodyPr>
            <a:normAutofit lnSpcReduction="10000"/>
          </a:bodyPr>
          <a:lstStyle/>
          <a:p>
            <a:pPr marL="342900" indent="-342900">
              <a:buBlip>
                <a:blip r:embed="rId4"/>
              </a:buBlip>
            </a:pPr>
            <a:r>
              <a:rPr lang="en-US" dirty="0" smtClean="0"/>
              <a:t>South Africa has eleven official languages: English, Afrikaans, isiXhosa, isiZulu, isiNdebele, </a:t>
            </a:r>
            <a:r>
              <a:rPr lang="en-US" dirty="0" err="1" smtClean="0"/>
              <a:t>Sepedi</a:t>
            </a:r>
            <a:r>
              <a:rPr lang="en-US" dirty="0" smtClean="0"/>
              <a:t>, Sesotho, siSwati, Xitsonga, Setswana, and Tshivenda.</a:t>
            </a:r>
          </a:p>
          <a:p>
            <a:pPr marL="342900" indent="-342900">
              <a:buBlip>
                <a:blip r:embed="rId4"/>
              </a:buBlip>
            </a:pPr>
            <a:r>
              <a:rPr lang="en-US" dirty="0" smtClean="0"/>
              <a:t>Most South Africans speak three or more languages.</a:t>
            </a:r>
          </a:p>
          <a:p>
            <a:pPr marL="342900" indent="-342900">
              <a:buBlip>
                <a:blip r:embed="rId4"/>
              </a:buBlip>
            </a:pPr>
            <a:r>
              <a:rPr lang="en-US" dirty="0" smtClean="0"/>
              <a:t>Afrikaans is a mixture of Dutch and other languages in South Africa like Africans, French, English, Malays, and Germans.</a:t>
            </a:r>
          </a:p>
          <a:p>
            <a:pPr marL="342900" indent="-342900">
              <a:buBlip>
                <a:blip r:embed="rId4"/>
              </a:buBlip>
            </a:pPr>
            <a:r>
              <a:rPr lang="en-US" dirty="0" smtClean="0"/>
              <a:t>Lots of South Africans speak English, but there are some different accents and words. For example, gas is called petrol and an elevator is a lift.</a:t>
            </a:r>
          </a:p>
          <a:p>
            <a:pPr marL="342900" indent="-342900">
              <a:buBlip>
                <a:blip r:embed="rId4"/>
              </a:buBlip>
            </a:pPr>
            <a:r>
              <a:rPr lang="en-US" dirty="0" smtClean="0"/>
              <a:t>Writing is in all different languages. Translations are made often. It lets people know what life is like in South Africa.</a:t>
            </a:r>
          </a:p>
          <a:p>
            <a:pPr marL="342900" indent="-342900">
              <a:buBlip>
                <a:blip r:embed="rId4"/>
              </a:buBlip>
            </a:pPr>
            <a:r>
              <a:rPr lang="en-US" dirty="0" smtClean="0"/>
              <a:t>In some languages, certain clicking sounds are made. In isiZulu, the letter ‘q’ is made by pressing your tongue on he roof of your mouth and pulling it straight down.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73627408"/>
              </p:ext>
            </p:extLst>
          </p:nvPr>
        </p:nvGraphicFramePr>
        <p:xfrm>
          <a:off x="1600200" y="6109368"/>
          <a:ext cx="6096000" cy="73660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0">
                <a:tc>
                  <a:txBody>
                    <a:bodyPr/>
                    <a:lstStyle/>
                    <a:p>
                      <a:r>
                        <a:rPr lang="en-US" dirty="0" smtClean="0"/>
                        <a:t>English</a:t>
                      </a:r>
                      <a:endParaRPr lang="en-US" dirty="0"/>
                    </a:p>
                  </a:txBody>
                  <a:tcPr/>
                </a:tc>
                <a:tc>
                  <a:txBody>
                    <a:bodyPr/>
                    <a:lstStyle/>
                    <a:p>
                      <a:r>
                        <a:rPr lang="en-US" dirty="0" smtClean="0"/>
                        <a:t>Afrikaans</a:t>
                      </a:r>
                      <a:endParaRPr lang="en-US" dirty="0"/>
                    </a:p>
                  </a:txBody>
                  <a:tcPr/>
                </a:tc>
                <a:tc>
                  <a:txBody>
                    <a:bodyPr/>
                    <a:lstStyle/>
                    <a:p>
                      <a:r>
                        <a:rPr lang="en-US" dirty="0" smtClean="0"/>
                        <a:t>isiXhosa</a:t>
                      </a:r>
                      <a:endParaRPr lang="en-US" dirty="0"/>
                    </a:p>
                  </a:txBody>
                  <a:tcPr/>
                </a:tc>
                <a:tc>
                  <a:txBody>
                    <a:bodyPr/>
                    <a:lstStyle/>
                    <a:p>
                      <a:r>
                        <a:rPr lang="en-US" dirty="0" smtClean="0"/>
                        <a:t>Tshivenda</a:t>
                      </a:r>
                      <a:endParaRPr lang="en-US" dirty="0"/>
                    </a:p>
                  </a:txBody>
                  <a:tcPr/>
                </a:tc>
                <a:tc>
                  <a:txBody>
                    <a:bodyPr/>
                    <a:lstStyle/>
                    <a:p>
                      <a:r>
                        <a:rPr lang="en-US" dirty="0" smtClean="0"/>
                        <a:t>isiZulu</a:t>
                      </a:r>
                      <a:endParaRPr lang="en-US" dirty="0"/>
                    </a:p>
                  </a:txBody>
                  <a:tcPr/>
                </a:tc>
              </a:tr>
              <a:tr h="370840">
                <a:tc>
                  <a:txBody>
                    <a:bodyPr/>
                    <a:lstStyle/>
                    <a:p>
                      <a:r>
                        <a:rPr lang="en-US" dirty="0" smtClean="0"/>
                        <a:t>Hello</a:t>
                      </a:r>
                      <a:endParaRPr lang="en-US" dirty="0"/>
                    </a:p>
                  </a:txBody>
                  <a:tcPr/>
                </a:tc>
                <a:tc>
                  <a:txBody>
                    <a:bodyPr/>
                    <a:lstStyle/>
                    <a:p>
                      <a:r>
                        <a:rPr lang="en-US" dirty="0" smtClean="0"/>
                        <a:t>Hallo</a:t>
                      </a:r>
                      <a:endParaRPr lang="en-US" dirty="0"/>
                    </a:p>
                  </a:txBody>
                  <a:tcPr/>
                </a:tc>
                <a:tc>
                  <a:txBody>
                    <a:bodyPr/>
                    <a:lstStyle/>
                    <a:p>
                      <a:r>
                        <a:rPr lang="en-US" dirty="0" err="1" smtClean="0"/>
                        <a:t>Molo</a:t>
                      </a:r>
                      <a:endParaRPr lang="en-US" dirty="0"/>
                    </a:p>
                  </a:txBody>
                  <a:tcPr/>
                </a:tc>
                <a:tc>
                  <a:txBody>
                    <a:bodyPr/>
                    <a:lstStyle/>
                    <a:p>
                      <a:r>
                        <a:rPr lang="en-US" dirty="0" err="1" smtClean="0"/>
                        <a:t>Nda</a:t>
                      </a:r>
                      <a:endParaRPr lang="en-US" dirty="0"/>
                    </a:p>
                  </a:txBody>
                  <a:tcPr/>
                </a:tc>
                <a:tc>
                  <a:txBody>
                    <a:bodyPr/>
                    <a:lstStyle/>
                    <a:p>
                      <a:r>
                        <a:rPr lang="en-US" dirty="0" err="1" smtClean="0"/>
                        <a:t>Sakubona</a:t>
                      </a:r>
                      <a:endParaRPr lang="en-US" dirty="0"/>
                    </a:p>
                  </a:txBody>
                  <a:tcPr/>
                </a:tc>
              </a:tr>
            </a:tbl>
          </a:graphicData>
        </a:graphic>
      </p:graphicFrame>
    </p:spTree>
    <p:extLst>
      <p:ext uri="{BB962C8B-B14F-4D97-AF65-F5344CB8AC3E}">
        <p14:creationId xmlns:p14="http://schemas.microsoft.com/office/powerpoint/2010/main" val="1544713511"/>
      </p:ext>
    </p:extLst>
  </p:cSld>
  <p:clrMapOvr>
    <a:masterClrMapping/>
  </p:clrMapOvr>
  <mc:AlternateContent xmlns:mc="http://schemas.openxmlformats.org/markup-compatibility/2006" xmlns:p14="http://schemas.microsoft.com/office/powerpoint/2010/main">
    <mc:Choice Requires="p14">
      <p:transition spd="slow" p14:dur="1500">
        <p:blinds dir="vert"/>
        <p:sndAc>
          <p:stSnd>
            <p:snd r:embed="rId2" name="Lion Roar.wav"/>
          </p:stSnd>
        </p:sndAc>
      </p:transition>
    </mc:Choice>
    <mc:Fallback xmlns="">
      <p:transition spd="slow">
        <p:blinds dir="vert"/>
        <p:sndAc>
          <p:stSnd>
            <p:snd r:embed="rId5" name="Lion Roar.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733800"/>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ARCHITECTURE</a:t>
            </a:r>
            <a:endParaRPr lang="en-US" dirty="0"/>
          </a:p>
        </p:txBody>
      </p:sp>
      <p:sp>
        <p:nvSpPr>
          <p:cNvPr id="3" name="Content Placeholder 2"/>
          <p:cNvSpPr>
            <a:spLocks noGrp="1"/>
          </p:cNvSpPr>
          <p:nvPr>
            <p:ph sz="quarter" idx="13"/>
          </p:nvPr>
        </p:nvSpPr>
        <p:spPr>
          <a:xfrm>
            <a:off x="274320" y="1298448"/>
            <a:ext cx="8717280" cy="4937760"/>
          </a:xfrm>
        </p:spPr>
        <p:txBody>
          <a:bodyPr/>
          <a:lstStyle/>
          <a:p>
            <a:pPr>
              <a:buBlip>
                <a:blip r:embed="rId4"/>
              </a:buBlip>
            </a:pPr>
            <a:r>
              <a:rPr lang="en-US" dirty="0" smtClean="0"/>
              <a:t>Zulu- Wicker and reed beehive houses built around a central cattle enclosure</a:t>
            </a:r>
          </a:p>
          <a:p>
            <a:pPr>
              <a:buBlip>
                <a:blip r:embed="rId4"/>
              </a:buBlip>
            </a:pPr>
            <a:r>
              <a:rPr lang="en-US" dirty="0" smtClean="0"/>
              <a:t>Xhosa- Adobe houses with thatched roofs</a:t>
            </a:r>
          </a:p>
          <a:p>
            <a:pPr>
              <a:buBlip>
                <a:blip r:embed="rId4"/>
              </a:buBlip>
            </a:pPr>
            <a:r>
              <a:rPr lang="en-US" dirty="0" smtClean="0"/>
              <a:t>Ndebele- Traditional houses were made of adobe with geometric designs. Brick houses and acrylic paints recently.</a:t>
            </a:r>
          </a:p>
          <a:p>
            <a:pPr>
              <a:buBlip>
                <a:blip r:embed="rId4"/>
              </a:buBlip>
            </a:pPr>
            <a:r>
              <a:rPr lang="en-US" dirty="0" smtClean="0"/>
              <a:t>Venda- Similar to Xhosa houses, only with overhanging roof for shade.</a:t>
            </a:r>
          </a:p>
          <a:p>
            <a:pPr>
              <a:buBlip>
                <a:blip r:embed="rId4"/>
              </a:buBlip>
            </a:pPr>
            <a:r>
              <a:rPr lang="en-US" dirty="0" smtClean="0"/>
              <a:t>Dutch Colonists- Typical farmstead: single-story, gabled, plastered, and often built in an H shape.</a:t>
            </a:r>
          </a:p>
          <a:p>
            <a:pPr>
              <a:buBlip>
                <a:blip r:embed="rId4"/>
              </a:buBlip>
            </a:pPr>
            <a:r>
              <a:rPr lang="en-US" dirty="0" smtClean="0"/>
              <a:t>Modern cities have structures similar to ours. The Carlton Centre is the tallest building in Africa. It is 50 stories located in Johannesburg.</a:t>
            </a:r>
            <a:endParaRPr lang="en-US" dirty="0"/>
          </a:p>
        </p:txBody>
      </p:sp>
    </p:spTree>
    <p:extLst>
      <p:ext uri="{BB962C8B-B14F-4D97-AF65-F5344CB8AC3E}">
        <p14:creationId xmlns:p14="http://schemas.microsoft.com/office/powerpoint/2010/main" val="3939645006"/>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Lion Roar.wav"/>
          </p:stSnd>
        </p:sndAc>
      </p:transition>
    </mc:Choice>
    <mc:Fallback xmlns="">
      <p:transition spd="slow">
        <p:blinds dir="vert"/>
        <p:sndAc>
          <p:stSnd>
            <p:snd r:embed="rId5" name="Lion Roar.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MEDIA</a:t>
            </a:r>
            <a:endParaRPr lang="en-US" dirty="0"/>
          </a:p>
        </p:txBody>
      </p:sp>
      <p:sp>
        <p:nvSpPr>
          <p:cNvPr id="3" name="Content Placeholder 2"/>
          <p:cNvSpPr>
            <a:spLocks noGrp="1"/>
          </p:cNvSpPr>
          <p:nvPr>
            <p:ph sz="quarter" idx="13"/>
          </p:nvPr>
        </p:nvSpPr>
        <p:spPr/>
        <p:txBody>
          <a:bodyPr>
            <a:normAutofit/>
          </a:bodyPr>
          <a:lstStyle/>
          <a:p>
            <a:pPr>
              <a:buBlip>
                <a:blip r:embed="rId3"/>
              </a:buBlip>
            </a:pPr>
            <a:r>
              <a:rPr lang="en-US" sz="2400" dirty="0" smtClean="0"/>
              <a:t>Three national television broadcasters are e.tv, M-Net, and SABC.</a:t>
            </a:r>
          </a:p>
          <a:p>
            <a:pPr>
              <a:buBlip>
                <a:blip r:embed="rId3"/>
              </a:buBlip>
            </a:pPr>
            <a:r>
              <a:rPr lang="en-US" sz="2400" dirty="0" smtClean="0"/>
              <a:t>The national radio broadcaster is SABC, which operates nine services, including 5FM, Metro FM, and </a:t>
            </a:r>
            <a:r>
              <a:rPr lang="en-US" sz="2400" dirty="0" err="1" smtClean="0"/>
              <a:t>Ukhozi</a:t>
            </a:r>
            <a:r>
              <a:rPr lang="en-US" sz="2400" dirty="0" smtClean="0"/>
              <a:t> FM.</a:t>
            </a:r>
          </a:p>
          <a:p>
            <a:pPr>
              <a:buBlip>
                <a:blip r:embed="rId3"/>
              </a:buBlip>
            </a:pPr>
            <a:r>
              <a:rPr lang="en-US" sz="2400" dirty="0" smtClean="0"/>
              <a:t>Movies include </a:t>
            </a:r>
            <a:r>
              <a:rPr lang="en-US" sz="2400" i="1" dirty="0" smtClean="0"/>
              <a:t>Life, Above All</a:t>
            </a:r>
            <a:r>
              <a:rPr lang="en-US" sz="2400" dirty="0" smtClean="0"/>
              <a:t>, </a:t>
            </a:r>
            <a:r>
              <a:rPr lang="en-US" sz="2400" i="1" dirty="0" smtClean="0"/>
              <a:t>Spud, </a:t>
            </a:r>
            <a:r>
              <a:rPr lang="en-US" sz="2400" dirty="0" smtClean="0"/>
              <a:t>and </a:t>
            </a:r>
            <a:r>
              <a:rPr lang="en-US" sz="2400" i="1" dirty="0" smtClean="0"/>
              <a:t>White Wedding.</a:t>
            </a:r>
          </a:p>
          <a:p>
            <a:pPr>
              <a:buBlip>
                <a:blip r:embed="rId3"/>
              </a:buBlip>
            </a:pPr>
            <a:r>
              <a:rPr lang="en-US" sz="2400" dirty="0" smtClean="0"/>
              <a:t>South Africans enjoy shows such </a:t>
            </a:r>
            <a:r>
              <a:rPr lang="en-US" sz="2400" dirty="0"/>
              <a:t>as </a:t>
            </a:r>
            <a:r>
              <a:rPr lang="en-US" sz="2400" i="1" dirty="0"/>
              <a:t>Man</a:t>
            </a:r>
            <a:r>
              <a:rPr lang="en-US" sz="2400" dirty="0"/>
              <a:t> </a:t>
            </a:r>
            <a:r>
              <a:rPr lang="en-US" sz="2400" i="1" dirty="0"/>
              <a:t>van </a:t>
            </a:r>
            <a:r>
              <a:rPr lang="en-US" sz="2400" i="1" dirty="0" err="1" smtClean="0"/>
              <a:t>Staa</a:t>
            </a:r>
            <a:r>
              <a:rPr lang="en-US" sz="2400" dirty="0" err="1" smtClean="0"/>
              <a:t>l</a:t>
            </a:r>
            <a:r>
              <a:rPr lang="en-US" sz="2400" dirty="0" smtClean="0"/>
              <a:t> and </a:t>
            </a:r>
            <a:r>
              <a:rPr lang="en-US" sz="2400" i="1" dirty="0" err="1" smtClean="0"/>
              <a:t>Interster</a:t>
            </a:r>
            <a:r>
              <a:rPr lang="en-US" sz="2400" i="1" dirty="0" smtClean="0"/>
              <a:t>.</a:t>
            </a:r>
            <a:endParaRPr lang="en-US" sz="2400" dirty="0" smtClean="0"/>
          </a:p>
          <a:p>
            <a:pPr>
              <a:buBlip>
                <a:blip r:embed="rId3"/>
              </a:buBlip>
            </a:pPr>
            <a:r>
              <a:rPr lang="en-US" sz="2400" dirty="0" smtClean="0"/>
              <a:t>Most of what they watch is American movies and shows, as most do not have the money to film it.</a:t>
            </a:r>
            <a:endParaRPr lang="en-US" sz="24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879974"/>
            <a:ext cx="2617941" cy="199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662739"/>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Lion Roar.wav"/>
          </p:stSnd>
        </p:sndAc>
      </p:transition>
    </mc:Choice>
    <mc:Fallback xmlns="">
      <p:transition spd="slow">
        <p:blinds dir="vert"/>
        <p:sndAc>
          <p:stSnd>
            <p:snd r:embed="rId5" name="Lion Roar.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0"/>
            <a:ext cx="1828800" cy="196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76225" y="-304800"/>
            <a:ext cx="8591550" cy="1066801"/>
          </a:xfrm>
        </p:spPr>
        <p:txBody>
          <a:bodyPr/>
          <a:lstStyle/>
          <a:p>
            <a:r>
              <a:rPr lang="en-US" dirty="0" smtClean="0"/>
              <a:t>ART</a:t>
            </a:r>
            <a:endParaRPr lang="en-US" dirty="0"/>
          </a:p>
        </p:txBody>
      </p:sp>
      <p:sp>
        <p:nvSpPr>
          <p:cNvPr id="3" name="Content Placeholder 2"/>
          <p:cNvSpPr>
            <a:spLocks noGrp="1"/>
          </p:cNvSpPr>
          <p:nvPr>
            <p:ph sz="quarter" idx="13"/>
          </p:nvPr>
        </p:nvSpPr>
        <p:spPr>
          <a:xfrm>
            <a:off x="274320" y="762000"/>
            <a:ext cx="8595360" cy="6096000"/>
          </a:xfrm>
        </p:spPr>
        <p:txBody>
          <a:bodyPr>
            <a:normAutofit fontScale="92500" lnSpcReduction="10000"/>
          </a:bodyPr>
          <a:lstStyle/>
          <a:p>
            <a:pPr>
              <a:buBlip>
                <a:blip r:embed="rId4"/>
              </a:buBlip>
            </a:pPr>
            <a:r>
              <a:rPr lang="en-US" dirty="0" smtClean="0"/>
              <a:t>Rock Art- The San and </a:t>
            </a:r>
            <a:r>
              <a:rPr lang="en-US" dirty="0" err="1" smtClean="0"/>
              <a:t>Khoikhoi</a:t>
            </a:r>
            <a:r>
              <a:rPr lang="en-US" dirty="0" smtClean="0"/>
              <a:t> people who lived in South Africa thousands of years ago, were nomadic hunters and gatherers. They took shelter in caves where the drew paintings on the walls. They were pictures of battles, hunts, rituals, and animals .This 20,000 year old art is being damaged by erosion and fading today.</a:t>
            </a:r>
          </a:p>
          <a:p>
            <a:pPr>
              <a:buBlip>
                <a:blip r:embed="rId4"/>
              </a:buBlip>
            </a:pPr>
            <a:r>
              <a:rPr lang="en-US" dirty="0" smtClean="0"/>
              <a:t>Dolls- South African dolls are every intricate. They are given as gifts. Some can be life sized while others very small. They are decorated with colorful fabrics, silver rings, and beads. No doll is like another.</a:t>
            </a:r>
          </a:p>
          <a:p>
            <a:pPr>
              <a:buBlip>
                <a:blip r:embed="rId4"/>
              </a:buBlip>
            </a:pPr>
            <a:r>
              <a:rPr lang="en-US" dirty="0" smtClean="0"/>
              <a:t>Zulu Beadwork- The Zulu are known for their beadwork. It is used to decorate dolls, clothing, and jewelry. Many men work far from home. The women use specific colored beads to send messages of love to their husbands. Red means love, yellow means home, and black means loneliness.</a:t>
            </a:r>
          </a:p>
          <a:p>
            <a:pPr>
              <a:buBlip>
                <a:blip r:embed="rId4"/>
              </a:buBlip>
            </a:pPr>
            <a:r>
              <a:rPr lang="en-US" dirty="0" smtClean="0"/>
              <a:t>Pottery- Pots of all shapes and sizes are made. On them are intricate designs that may show stories or pictures. They are then used for carrying water or for special traditions.</a:t>
            </a:r>
          </a:p>
          <a:p>
            <a:pPr>
              <a:buBlip>
                <a:blip r:embed="rId4"/>
              </a:buBlip>
            </a:pPr>
            <a:r>
              <a:rPr lang="en-US" dirty="0" smtClean="0"/>
              <a:t>Weaving- People weave everything. From baskets to fish traps, people can turn grasses, cotton, and even wire into beautiful baskets. Designs are woven into the baskets. A triangle is a man and a diamond is a woman.</a:t>
            </a:r>
            <a:endParaRPr lang="en-US" dirty="0"/>
          </a:p>
        </p:txBody>
      </p:sp>
    </p:spTree>
    <p:extLst>
      <p:ext uri="{BB962C8B-B14F-4D97-AF65-F5344CB8AC3E}">
        <p14:creationId xmlns:p14="http://schemas.microsoft.com/office/powerpoint/2010/main" val="1054756197"/>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Lion Roar.wav"/>
          </p:stSnd>
        </p:sndAc>
      </p:transition>
    </mc:Choice>
    <mc:Fallback xmlns="">
      <p:transition spd="slow">
        <p:blinds dir="vert"/>
        <p:sndAc>
          <p:stSnd>
            <p:snd r:embed="rId5" name="Lion Roar.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225" y="-381000"/>
            <a:ext cx="8591550" cy="1066801"/>
          </a:xfrm>
        </p:spPr>
        <p:txBody>
          <a:bodyPr/>
          <a:lstStyle/>
          <a:p>
            <a:r>
              <a:rPr lang="en-US" dirty="0" smtClean="0"/>
              <a:t>RELIGION</a:t>
            </a:r>
            <a:endParaRPr lang="en-US" dirty="0"/>
          </a:p>
        </p:txBody>
      </p:sp>
      <p:sp>
        <p:nvSpPr>
          <p:cNvPr id="3" name="Content Placeholder 2"/>
          <p:cNvSpPr>
            <a:spLocks noGrp="1"/>
          </p:cNvSpPr>
          <p:nvPr>
            <p:ph sz="quarter" idx="13"/>
          </p:nvPr>
        </p:nvSpPr>
        <p:spPr>
          <a:xfrm>
            <a:off x="274320" y="685800"/>
            <a:ext cx="8595360" cy="6172200"/>
          </a:xfrm>
        </p:spPr>
        <p:txBody>
          <a:bodyPr>
            <a:normAutofit lnSpcReduction="10000"/>
          </a:bodyPr>
          <a:lstStyle/>
          <a:p>
            <a:pPr marL="0" indent="0">
              <a:buNone/>
            </a:pPr>
            <a:r>
              <a:rPr lang="en-US" dirty="0" smtClean="0"/>
              <a:t>Traditional:</a:t>
            </a:r>
          </a:p>
          <a:p>
            <a:pPr marL="0" indent="0">
              <a:buNone/>
            </a:pPr>
            <a:r>
              <a:rPr lang="en-US" dirty="0"/>
              <a:t>	</a:t>
            </a:r>
            <a:r>
              <a:rPr lang="en-US" dirty="0" smtClean="0"/>
              <a:t>Many black South Africans still have their traditional beliefs. They believe in one Supreme Being created everything in the world. There are many different names for this Supreme Being. The people do not believe that this Supreme Being controls their everyday lives however. Their ancestors are responsible for this. If one’s ancestors are angry, their crops will fail or illness will come into their families. Therefore, people honor their ancestors with rituals. These ceremonies keep them happy.</a:t>
            </a:r>
          </a:p>
          <a:p>
            <a:pPr marL="342900" indent="-342900">
              <a:buBlip>
                <a:blip r:embed="rId4"/>
              </a:buBlip>
            </a:pPr>
            <a:r>
              <a:rPr lang="en-US" dirty="0" smtClean="0"/>
              <a:t>Traditions:</a:t>
            </a:r>
          </a:p>
          <a:p>
            <a:pPr marL="860425" lvl="3" indent="-342900"/>
            <a:r>
              <a:rPr lang="en-US" sz="1800" dirty="0" smtClean="0"/>
              <a:t>Sometimes there are baptisms in seas or rivers  for babies, teenagers, and adults</a:t>
            </a:r>
          </a:p>
          <a:p>
            <a:pPr marL="860425" lvl="3" indent="-342900"/>
            <a:r>
              <a:rPr lang="en-US" sz="1800" dirty="0" smtClean="0"/>
              <a:t>Rites of passage: Girls- must perform the </a:t>
            </a:r>
            <a:r>
              <a:rPr lang="en-US" sz="1800" dirty="0" err="1" smtClean="0"/>
              <a:t>domba</a:t>
            </a:r>
            <a:r>
              <a:rPr lang="en-US" sz="1800" dirty="0" smtClean="0"/>
              <a:t>, or the python dance</a:t>
            </a:r>
          </a:p>
          <a:p>
            <a:pPr marL="1428750" lvl="8" indent="0">
              <a:buNone/>
            </a:pPr>
            <a:r>
              <a:rPr lang="en-US" sz="1800" dirty="0"/>
              <a:t>	 </a:t>
            </a:r>
            <a:r>
              <a:rPr lang="en-US" sz="1800" dirty="0" smtClean="0"/>
              <a:t>             Boys- Elders train them to be men. They learn about history       	                          and have survival tests. </a:t>
            </a:r>
            <a:endParaRPr lang="en-US" sz="1800" dirty="0"/>
          </a:p>
          <a:p>
            <a:pPr marL="803275" lvl="3" indent="-285750"/>
            <a:r>
              <a:rPr lang="en-US" sz="1800" dirty="0" smtClean="0"/>
              <a:t>Marriage: Wedding take place in churches, mosques, or synagogues.</a:t>
            </a:r>
          </a:p>
          <a:p>
            <a:pPr marL="1428750" lvl="8" indent="0">
              <a:buNone/>
            </a:pPr>
            <a:r>
              <a:rPr lang="en-US" sz="1800" dirty="0"/>
              <a:t>	</a:t>
            </a:r>
            <a:r>
              <a:rPr lang="en-US" sz="1800" dirty="0" smtClean="0"/>
              <a:t>Men-The groom sometimes gives a </a:t>
            </a:r>
            <a:r>
              <a:rPr lang="en-US" sz="1800" dirty="0" err="1" smtClean="0"/>
              <a:t>lobola</a:t>
            </a:r>
            <a:r>
              <a:rPr lang="en-US" sz="1800" dirty="0" smtClean="0"/>
              <a:t>, or dowry to the                    </a:t>
            </a:r>
            <a:r>
              <a:rPr lang="en-US" sz="1800" dirty="0"/>
              <a:t>	 </a:t>
            </a:r>
            <a:r>
              <a:rPr lang="en-US" sz="1800" dirty="0" smtClean="0"/>
              <a:t>         bride’s parents</a:t>
            </a:r>
          </a:p>
          <a:p>
            <a:pPr marL="1428750" lvl="8" indent="0">
              <a:buNone/>
            </a:pPr>
            <a:r>
              <a:rPr lang="en-US" sz="1800" dirty="0"/>
              <a:t>	</a:t>
            </a:r>
            <a:r>
              <a:rPr lang="en-US" sz="1800" dirty="0" smtClean="0"/>
              <a:t>Women- The bride’s parents sometimes offer a dowry of gifts of 			useful household objects and clothing to the groom.</a:t>
            </a:r>
          </a:p>
          <a:p>
            <a:pPr marL="803275" lvl="3" indent="-285750"/>
            <a:endParaRPr lang="en-US" sz="1800" dirty="0" smtClean="0"/>
          </a:p>
          <a:p>
            <a:pPr marL="803275" lvl="3" indent="-285750"/>
            <a:endParaRPr lang="en-US" dirty="0" smtClean="0"/>
          </a:p>
          <a:p>
            <a:pPr marL="803275" lvl="3" indent="-285750"/>
            <a:endParaRPr lang="en-US" dirty="0" smtClean="0"/>
          </a:p>
          <a:p>
            <a:pPr marL="0" indent="0">
              <a:buNone/>
            </a:pPr>
            <a:endParaRPr lang="en-US" dirty="0"/>
          </a:p>
        </p:txBody>
      </p:sp>
    </p:spTree>
    <p:extLst>
      <p:ext uri="{BB962C8B-B14F-4D97-AF65-F5344CB8AC3E}">
        <p14:creationId xmlns:p14="http://schemas.microsoft.com/office/powerpoint/2010/main" val="2801938855"/>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Lion Roar.wav"/>
          </p:stSnd>
        </p:sndAc>
      </p:transition>
    </mc:Choice>
    <mc:Fallback xmlns="">
      <p:transition spd="slow">
        <p:blinds dir="vert"/>
        <p:sndAc>
          <p:stSnd>
            <p:snd r:embed="rId5" name="Lion Roar.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225" y="-381001"/>
            <a:ext cx="8591550" cy="1066801"/>
          </a:xfrm>
        </p:spPr>
        <p:txBody>
          <a:bodyPr/>
          <a:lstStyle/>
          <a:p>
            <a:r>
              <a:rPr lang="en-US" dirty="0" smtClean="0"/>
              <a:t>RELIGION </a:t>
            </a:r>
            <a:r>
              <a:rPr lang="en-US" sz="2000" dirty="0" smtClean="0"/>
              <a:t>(Continued)</a:t>
            </a:r>
            <a:endParaRPr lang="en-US" sz="2000" dirty="0"/>
          </a:p>
        </p:txBody>
      </p:sp>
      <p:sp>
        <p:nvSpPr>
          <p:cNvPr id="3" name="Content Placeholder 2"/>
          <p:cNvSpPr>
            <a:spLocks noGrp="1"/>
          </p:cNvSpPr>
          <p:nvPr>
            <p:ph sz="quarter" idx="13"/>
          </p:nvPr>
        </p:nvSpPr>
        <p:spPr>
          <a:xfrm>
            <a:off x="274320" y="838200"/>
            <a:ext cx="8595360" cy="5398008"/>
          </a:xfrm>
        </p:spPr>
        <p:txBody>
          <a:bodyPr/>
          <a:lstStyle/>
          <a:p>
            <a:pPr marL="0" indent="0">
              <a:buNone/>
            </a:pPr>
            <a:r>
              <a:rPr lang="en-US" dirty="0" smtClean="0"/>
              <a:t>Modern:</a:t>
            </a:r>
          </a:p>
          <a:p>
            <a:pPr marL="1031875" lvl="4" indent="-342900">
              <a:buBlip>
                <a:blip r:embed="rId4"/>
              </a:buBlip>
            </a:pPr>
            <a:r>
              <a:rPr lang="en-US" sz="2000" dirty="0" smtClean="0"/>
              <a:t>Christianity-</a:t>
            </a:r>
          </a:p>
          <a:p>
            <a:pPr marL="1405890" lvl="6" indent="-342900">
              <a:buFont typeface="Wingdings" pitchFamily="2" charset="2"/>
              <a:buChar char="v"/>
            </a:pPr>
            <a:r>
              <a:rPr lang="en-US" sz="1800" dirty="0" smtClean="0"/>
              <a:t>The Dutch Reform Church is the oldest Christian group in South Africa. This church dates back to the 1600s, and one of their main beliefs is that everybody's are already planned before they are born.</a:t>
            </a:r>
          </a:p>
          <a:p>
            <a:pPr marL="1405890" lvl="6" indent="-342900">
              <a:buFont typeface="Wingdings" pitchFamily="2" charset="2"/>
              <a:buChar char="v"/>
            </a:pPr>
            <a:r>
              <a:rPr lang="en-US" sz="1800" dirty="0" smtClean="0"/>
              <a:t>The largest Christian group is the African Independent Churches. The largest out of these is the Zion Christian Church. It’s beliefs are derived from traditional rituals and ideas.</a:t>
            </a:r>
          </a:p>
          <a:p>
            <a:pPr marL="1031875" lvl="4" indent="-342900">
              <a:buBlip>
                <a:blip r:embed="rId4"/>
              </a:buBlip>
            </a:pPr>
            <a:r>
              <a:rPr lang="en-US" sz="2000" dirty="0" smtClean="0"/>
              <a:t>Hinduism</a:t>
            </a:r>
          </a:p>
          <a:p>
            <a:pPr marL="1031875" lvl="4" indent="-342900">
              <a:buBlip>
                <a:blip r:embed="rId4"/>
              </a:buBlip>
            </a:pPr>
            <a:r>
              <a:rPr lang="en-US" sz="2000" dirty="0" smtClean="0"/>
              <a:t>Islam</a:t>
            </a:r>
          </a:p>
          <a:p>
            <a:pPr marL="1031875" lvl="4" indent="-342900">
              <a:buBlip>
                <a:blip r:embed="rId4"/>
              </a:buBlip>
            </a:pPr>
            <a:r>
              <a:rPr lang="en-US" sz="2000" dirty="0" smtClean="0"/>
              <a:t>Judaism</a:t>
            </a:r>
          </a:p>
        </p:txBody>
      </p:sp>
    </p:spTree>
    <p:extLst>
      <p:ext uri="{BB962C8B-B14F-4D97-AF65-F5344CB8AC3E}">
        <p14:creationId xmlns:p14="http://schemas.microsoft.com/office/powerpoint/2010/main" val="302011522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Lion Roar.wav"/>
          </p:stSnd>
        </p:sndAc>
      </p:transition>
    </mc:Choice>
    <mc:Fallback xmlns="">
      <p:transition spd="slow">
        <p:sndAc>
          <p:stSnd>
            <p:snd r:embed="rId5" name="Lion Roar.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sz="quarter" idx="13"/>
          </p:nvPr>
        </p:nvSpPr>
        <p:spPr>
          <a:xfrm>
            <a:off x="274320" y="1298448"/>
            <a:ext cx="8595360" cy="4035552"/>
          </a:xfrm>
        </p:spPr>
        <p:txBody>
          <a:bodyPr>
            <a:normAutofit fontScale="92500" lnSpcReduction="20000"/>
          </a:bodyPr>
          <a:lstStyle/>
          <a:p>
            <a:pPr>
              <a:buBlip>
                <a:blip r:embed="rId3"/>
              </a:buBlip>
            </a:pPr>
            <a:r>
              <a:rPr lang="en-US" dirty="0" smtClean="0"/>
              <a:t>Education has greatly improved over the years, thanks to the ending of </a:t>
            </a:r>
            <a:r>
              <a:rPr lang="en-US" dirty="0" err="1" smtClean="0"/>
              <a:t>apartied</a:t>
            </a:r>
            <a:r>
              <a:rPr lang="en-US" dirty="0" smtClean="0"/>
              <a:t>. No child can be denied the right to attend a public school. It is written in the constitution.</a:t>
            </a:r>
          </a:p>
          <a:p>
            <a:pPr>
              <a:buBlip>
                <a:blip r:embed="rId3"/>
              </a:buBlip>
            </a:pPr>
            <a:r>
              <a:rPr lang="en-US" dirty="0" smtClean="0"/>
              <a:t>They spend 12 years at school. Primary school is 1-7 and high school is 8-12.</a:t>
            </a:r>
          </a:p>
          <a:p>
            <a:pPr>
              <a:buBlip>
                <a:blip r:embed="rId3"/>
              </a:buBlip>
            </a:pPr>
            <a:r>
              <a:rPr lang="en-US" dirty="0" smtClean="0"/>
              <a:t>Universities or collages are optional.</a:t>
            </a:r>
          </a:p>
          <a:p>
            <a:pPr>
              <a:buBlip>
                <a:blip r:embed="rId3"/>
              </a:buBlip>
            </a:pPr>
            <a:r>
              <a:rPr lang="en-US" dirty="0"/>
              <a:t>In 2010, it had 12.3 million learners, 386,000 teachers and around 48,000 schools (8 teachers per school on average) – including 390 special needs schools and 1,000 registered private schools</a:t>
            </a:r>
            <a:r>
              <a:rPr lang="en-US" dirty="0" smtClean="0"/>
              <a:t>.</a:t>
            </a:r>
          </a:p>
          <a:p>
            <a:pPr>
              <a:buBlip>
                <a:blip r:embed="rId3"/>
              </a:buBlip>
            </a:pPr>
            <a:r>
              <a:rPr lang="en-US" dirty="0" smtClean="0"/>
              <a:t>Today the literacy rate is 89%.</a:t>
            </a:r>
          </a:p>
          <a:p>
            <a:pPr>
              <a:buBlip>
                <a:blip r:embed="rId3"/>
              </a:buBlip>
            </a:pPr>
            <a:r>
              <a:rPr lang="en-US" dirty="0" smtClean="0"/>
              <a:t>The </a:t>
            </a:r>
            <a:r>
              <a:rPr lang="en-US" dirty="0"/>
              <a:t>department of Higher Education and </a:t>
            </a:r>
            <a:r>
              <a:rPr lang="en-US" dirty="0" smtClean="0"/>
              <a:t>Training is </a:t>
            </a:r>
            <a:r>
              <a:rPr lang="en-US" dirty="0"/>
              <a:t>headed by </a:t>
            </a:r>
            <a:r>
              <a:rPr lang="en-US" dirty="0" smtClean="0"/>
              <a:t>Dr. </a:t>
            </a:r>
            <a:r>
              <a:rPr lang="en-US" dirty="0"/>
              <a:t>Blade </a:t>
            </a:r>
            <a:r>
              <a:rPr lang="en-US" dirty="0" err="1" smtClean="0"/>
              <a:t>Nzimande</a:t>
            </a:r>
            <a:endParaRPr lang="en-US" dirty="0"/>
          </a:p>
          <a:p>
            <a:pPr>
              <a:buBlip>
                <a:blip r:embed="rId3"/>
              </a:buBlip>
            </a:pPr>
            <a:r>
              <a:rPr lang="en-US" dirty="0"/>
              <a:t> </a:t>
            </a:r>
            <a:r>
              <a:rPr lang="en-US" dirty="0" smtClean="0"/>
              <a:t>The minister </a:t>
            </a:r>
            <a:r>
              <a:rPr lang="en-US" dirty="0"/>
              <a:t>of Basic </a:t>
            </a:r>
            <a:r>
              <a:rPr lang="en-US" dirty="0" smtClean="0"/>
              <a:t>Education is Mrs. </a:t>
            </a:r>
            <a:r>
              <a:rPr lang="en-US" dirty="0"/>
              <a:t>Angie </a:t>
            </a:r>
            <a:r>
              <a:rPr lang="en-US" dirty="0" err="1"/>
              <a:t>Motshekga</a:t>
            </a:r>
            <a:r>
              <a:rPr lang="en-US" dirty="0"/>
              <a:t>, </a:t>
            </a:r>
            <a:r>
              <a:rPr lang="en-US" dirty="0" smtClean="0"/>
              <a:t>and deputy </a:t>
            </a:r>
            <a:r>
              <a:rPr lang="en-US" dirty="0"/>
              <a:t>Minister of Basic </a:t>
            </a:r>
            <a:r>
              <a:rPr lang="en-US" dirty="0" smtClean="0"/>
              <a:t>Education is Mr. </a:t>
            </a:r>
            <a:r>
              <a:rPr lang="en-US" dirty="0" err="1"/>
              <a:t>Enver</a:t>
            </a:r>
            <a:r>
              <a:rPr lang="en-US" dirty="0"/>
              <a:t> </a:t>
            </a:r>
            <a:r>
              <a:rPr lang="en-US" dirty="0" err="1"/>
              <a:t>Surty</a:t>
            </a:r>
            <a:r>
              <a:rPr lang="en-US" dirty="0"/>
              <a:t>.</a:t>
            </a:r>
          </a:p>
          <a:p>
            <a:pPr>
              <a:buBlip>
                <a:blip r:embed="rId3"/>
              </a:buBlip>
            </a:pP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219700"/>
            <a:ext cx="2590800" cy="1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918693"/>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Lion Roar.wav"/>
          </p:stSnd>
        </p:sndAc>
      </p:transition>
    </mc:Choice>
    <mc:Fallback xmlns="">
      <p:transition spd="slow">
        <p:blinds dir="vert"/>
        <p:sndAc>
          <p:stSnd>
            <p:snd r:embed="rId5" name="Lion Roar.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a:t>
            </a:r>
            <a:endParaRPr lang="en-US" dirty="0"/>
          </a:p>
        </p:txBody>
      </p:sp>
      <p:sp>
        <p:nvSpPr>
          <p:cNvPr id="3" name="Content Placeholder 2"/>
          <p:cNvSpPr>
            <a:spLocks noGrp="1"/>
          </p:cNvSpPr>
          <p:nvPr>
            <p:ph sz="quarter" idx="13"/>
          </p:nvPr>
        </p:nvSpPr>
        <p:spPr>
          <a:xfrm>
            <a:off x="274320" y="1298448"/>
            <a:ext cx="5897880" cy="5330952"/>
          </a:xfrm>
        </p:spPr>
        <p:txBody>
          <a:bodyPr>
            <a:normAutofit fontScale="92500"/>
          </a:bodyPr>
          <a:lstStyle/>
          <a:p>
            <a:pPr>
              <a:buBlip>
                <a:blip r:embed="rId3"/>
              </a:buBlip>
            </a:pPr>
            <a:r>
              <a:rPr lang="en-US" dirty="0" smtClean="0"/>
              <a:t>A traditional one-pot dish is made of maize that is ground into a thick porridge. Indians introduced curry, which is a mix of meat and vegetable cooked in a spicy sauce.</a:t>
            </a:r>
          </a:p>
          <a:p>
            <a:pPr>
              <a:buBlip>
                <a:blip r:embed="rId3"/>
              </a:buBlip>
            </a:pPr>
            <a:r>
              <a:rPr lang="en-US" dirty="0" smtClean="0"/>
              <a:t>Cape cuisine: This food originated in the capital of Cape Town. A main dish could include </a:t>
            </a:r>
            <a:r>
              <a:rPr lang="en-US" dirty="0" err="1" smtClean="0"/>
              <a:t>bobotie</a:t>
            </a:r>
            <a:r>
              <a:rPr lang="en-US" dirty="0" smtClean="0"/>
              <a:t>, a popular dish made from minced beef or lamb with curry and dried fruit, topped with bread or egg custard.</a:t>
            </a:r>
          </a:p>
          <a:p>
            <a:pPr>
              <a:buBlip>
                <a:blip r:embed="rId3"/>
              </a:buBlip>
            </a:pPr>
            <a:r>
              <a:rPr lang="en-US" dirty="0" err="1" smtClean="0"/>
              <a:t>Boerewors</a:t>
            </a:r>
            <a:r>
              <a:rPr lang="en-US" dirty="0" smtClean="0"/>
              <a:t> are sausages made with a variety of meats and spices. They are sold on streets much like hotdogs. It is a traditional food.</a:t>
            </a:r>
          </a:p>
          <a:p>
            <a:pPr>
              <a:buBlip>
                <a:blip r:embed="rId3"/>
              </a:buBlip>
            </a:pPr>
            <a:r>
              <a:rPr lang="en-US" dirty="0" err="1" smtClean="0"/>
              <a:t>Geelrys</a:t>
            </a:r>
            <a:r>
              <a:rPr lang="en-US" dirty="0" smtClean="0"/>
              <a:t> is a rice dyed yellow with a spice called turmeric. It has been eaten for many centuries.</a:t>
            </a:r>
          </a:p>
          <a:p>
            <a:pPr>
              <a:buBlip>
                <a:blip r:embed="rId3"/>
              </a:buBlip>
            </a:pPr>
            <a:r>
              <a:rPr lang="en-US" dirty="0" err="1" smtClean="0"/>
              <a:t>Koeksister</a:t>
            </a:r>
            <a:r>
              <a:rPr lang="en-US" dirty="0" smtClean="0"/>
              <a:t> is a braid shaped donut covered in syrup. It is eaten for dessert.</a:t>
            </a:r>
          </a:p>
          <a:p>
            <a:pPr>
              <a:buBlip>
                <a:blip r:embed="rId3"/>
              </a:buBlip>
            </a:pPr>
            <a:endParaRPr lang="en-US" dirty="0"/>
          </a:p>
          <a:p>
            <a:pPr>
              <a:buBlip>
                <a:blip r:embed="rId3"/>
              </a:buBlip>
            </a:pP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909" y="0"/>
            <a:ext cx="1423988"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915" y="1371600"/>
            <a:ext cx="208597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1850" y="2743200"/>
            <a:ext cx="17811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1850" y="4114800"/>
            <a:ext cx="18097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5486400"/>
            <a:ext cx="17335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557917"/>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Lion Roar.wav"/>
          </p:stSnd>
        </p:sndAc>
      </p:transition>
    </mc:Choice>
    <mc:Fallback xmlns="">
      <p:transition spd="slow">
        <p:blinds dir="vert"/>
        <p:sndAc>
          <p:stSnd>
            <p:snd r:embed="rId9" name="Lion Roar.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4672681"/>
            <a:ext cx="3657600" cy="223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ENTERTAINMENT</a:t>
            </a:r>
            <a:endParaRPr lang="en-US" dirty="0"/>
          </a:p>
        </p:txBody>
      </p:sp>
      <p:sp>
        <p:nvSpPr>
          <p:cNvPr id="3" name="Content Placeholder 2"/>
          <p:cNvSpPr>
            <a:spLocks noGrp="1"/>
          </p:cNvSpPr>
          <p:nvPr>
            <p:ph sz="quarter" idx="13"/>
          </p:nvPr>
        </p:nvSpPr>
        <p:spPr>
          <a:xfrm>
            <a:off x="274320" y="1298448"/>
            <a:ext cx="8595360" cy="4721352"/>
          </a:xfrm>
        </p:spPr>
        <p:txBody>
          <a:bodyPr>
            <a:normAutofit fontScale="85000" lnSpcReduction="20000"/>
          </a:bodyPr>
          <a:lstStyle/>
          <a:p>
            <a:pPr>
              <a:buBlip>
                <a:blip r:embed="rId4"/>
              </a:buBlip>
            </a:pPr>
            <a:r>
              <a:rPr lang="en-US" dirty="0" smtClean="0"/>
              <a:t>Traditional- In traditional tribes, there is more work than play. There is some free time however. Many tribes will dance and sing to pass the time. Some women will talk as they weave baskets or make pottery. Men will go on hunting trips for fun sometimes. Children can make up little games to play with each other like </a:t>
            </a:r>
            <a:r>
              <a:rPr lang="en-US" dirty="0" err="1" smtClean="0"/>
              <a:t>Mbube</a:t>
            </a:r>
            <a:r>
              <a:rPr lang="en-US" dirty="0" smtClean="0"/>
              <a:t> </a:t>
            </a:r>
            <a:r>
              <a:rPr lang="en-US" dirty="0" err="1" smtClean="0"/>
              <a:t>Mbube</a:t>
            </a:r>
            <a:r>
              <a:rPr lang="en-US" dirty="0" smtClean="0"/>
              <a:t>. This is a game where a child is an impala and a child is a lion, or </a:t>
            </a:r>
            <a:r>
              <a:rPr lang="en-US" dirty="0" err="1" smtClean="0"/>
              <a:t>mbube</a:t>
            </a:r>
            <a:r>
              <a:rPr lang="en-US" dirty="0" smtClean="0"/>
              <a:t>. The animals are blindfolded, and then the lion must catch the impala. The other children chant </a:t>
            </a:r>
            <a:r>
              <a:rPr lang="en-US" dirty="0" err="1" smtClean="0"/>
              <a:t>mbube</a:t>
            </a:r>
            <a:r>
              <a:rPr lang="en-US" dirty="0" smtClean="0"/>
              <a:t>. The louder and faster, the closer the lion is.</a:t>
            </a:r>
          </a:p>
          <a:p>
            <a:pPr>
              <a:buBlip>
                <a:blip r:embed="rId4"/>
              </a:buBlip>
            </a:pPr>
            <a:r>
              <a:rPr lang="en-US" dirty="0" err="1" smtClean="0"/>
              <a:t>Jukskei</a:t>
            </a:r>
            <a:r>
              <a:rPr lang="en-US" dirty="0" smtClean="0"/>
              <a:t>-a </a:t>
            </a:r>
            <a:r>
              <a:rPr lang="en-US" dirty="0"/>
              <a:t>game in which a peg is thrown over a fixed distance at a stake driven into the </a:t>
            </a:r>
            <a:r>
              <a:rPr lang="en-US" dirty="0" smtClean="0"/>
              <a:t>ground. This is a traditional South African sport.</a:t>
            </a:r>
          </a:p>
          <a:p>
            <a:pPr>
              <a:buBlip>
                <a:blip r:embed="rId4"/>
              </a:buBlip>
            </a:pPr>
            <a:endParaRPr lang="en-US" dirty="0"/>
          </a:p>
          <a:p>
            <a:pPr>
              <a:buBlip>
                <a:blip r:embed="rId4"/>
              </a:buBlip>
            </a:pPr>
            <a:r>
              <a:rPr lang="en-US" dirty="0" smtClean="0"/>
              <a:t>Modern-</a:t>
            </a:r>
          </a:p>
          <a:p>
            <a:pPr lvl="4">
              <a:buBlip>
                <a:blip r:embed="rId4"/>
              </a:buBlip>
            </a:pPr>
            <a:r>
              <a:rPr lang="en-US" sz="1800" dirty="0" smtClean="0"/>
              <a:t>Sports- rugby, cricket, and football (soccer) are the most popular.</a:t>
            </a:r>
          </a:p>
          <a:p>
            <a:pPr lvl="4">
              <a:buBlip>
                <a:blip r:embed="rId4"/>
              </a:buBlip>
            </a:pPr>
            <a:r>
              <a:rPr lang="en-US" sz="1800" dirty="0" smtClean="0"/>
              <a:t>Music- singing and dancing is popular, lots of music festivals. Groups </a:t>
            </a:r>
            <a:r>
              <a:rPr lang="en-US" sz="1800" dirty="0"/>
              <a:t>such </a:t>
            </a:r>
            <a:r>
              <a:rPr lang="en-US" sz="1800" dirty="0" smtClean="0"/>
              <a:t>as </a:t>
            </a:r>
            <a:r>
              <a:rPr lang="en-US" sz="1800" dirty="0" err="1" smtClean="0"/>
              <a:t>Iscream</a:t>
            </a:r>
            <a:r>
              <a:rPr lang="en-US" sz="1800" dirty="0" smtClean="0"/>
              <a:t> </a:t>
            </a:r>
            <a:r>
              <a:rPr lang="en-US" sz="1800" dirty="0"/>
              <a:t>and the Chocolate </a:t>
            </a:r>
            <a:r>
              <a:rPr lang="en-US" sz="1800" dirty="0" err="1"/>
              <a:t>Stix</a:t>
            </a:r>
            <a:r>
              <a:rPr lang="en-US" sz="1800" dirty="0"/>
              <a:t> </a:t>
            </a:r>
            <a:r>
              <a:rPr lang="en-US" sz="1800" dirty="0" smtClean="0"/>
              <a:t>perform.</a:t>
            </a:r>
          </a:p>
          <a:p>
            <a:pPr lvl="4">
              <a:buBlip>
                <a:blip r:embed="rId4"/>
              </a:buBlip>
            </a:pPr>
            <a:r>
              <a:rPr lang="en-US" sz="1800" dirty="0" smtClean="0"/>
              <a:t>Port cities have beaches.</a:t>
            </a:r>
          </a:p>
          <a:p>
            <a:pPr lvl="4">
              <a:buBlip>
                <a:blip r:embed="rId4"/>
              </a:buBlip>
            </a:pPr>
            <a:r>
              <a:rPr lang="en-US" sz="1800" dirty="0"/>
              <a:t>International events, like the Absa Cape Epic Cycling Race, or the Cape Town </a:t>
            </a:r>
            <a:r>
              <a:rPr lang="en-US" sz="1800" dirty="0" smtClean="0"/>
              <a:t>Marathon</a:t>
            </a:r>
          </a:p>
          <a:p>
            <a:pPr lvl="4">
              <a:buBlip>
                <a:blip r:embed="rId4"/>
              </a:buBlip>
            </a:pPr>
            <a:r>
              <a:rPr lang="en-US" sz="1800" dirty="0" smtClean="0"/>
              <a:t>Television and radio- see mass media slide</a:t>
            </a:r>
          </a:p>
          <a:p>
            <a:pPr lvl="4">
              <a:buBlip>
                <a:blip r:embed="rId4"/>
              </a:buBlip>
            </a:pPr>
            <a:endParaRPr lang="en-US" dirty="0"/>
          </a:p>
        </p:txBody>
      </p:sp>
    </p:spTree>
    <p:extLst>
      <p:ext uri="{BB962C8B-B14F-4D97-AF65-F5344CB8AC3E}">
        <p14:creationId xmlns:p14="http://schemas.microsoft.com/office/powerpoint/2010/main" val="2655823387"/>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Lion Roar.wav"/>
          </p:stSnd>
        </p:sndAc>
      </p:transition>
    </mc:Choice>
    <mc:Fallback xmlns="">
      <p:transition spd="slow">
        <p:blinds dir="vert"/>
        <p:sndAc>
          <p:stSnd>
            <p:snd r:embed="rId5" name="Lion Roar.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CLOTHING</a:t>
            </a:r>
            <a:endParaRPr lang="en-US" dirty="0"/>
          </a:p>
        </p:txBody>
      </p:sp>
      <p:sp>
        <p:nvSpPr>
          <p:cNvPr id="3" name="Content Placeholder 2"/>
          <p:cNvSpPr>
            <a:spLocks noGrp="1"/>
          </p:cNvSpPr>
          <p:nvPr>
            <p:ph sz="quarter" idx="13"/>
          </p:nvPr>
        </p:nvSpPr>
        <p:spPr/>
        <p:txBody>
          <a:bodyPr/>
          <a:lstStyle/>
          <a:p>
            <a:pPr marL="342900" indent="-342900">
              <a:buBlip>
                <a:blip r:embed="rId3"/>
              </a:buBlip>
            </a:pPr>
            <a:r>
              <a:rPr lang="en-US" dirty="0" smtClean="0"/>
              <a:t>Most people wear everyday clothes similar to ours in North America.</a:t>
            </a:r>
          </a:p>
          <a:p>
            <a:pPr marL="342900" indent="-342900">
              <a:buBlip>
                <a:blip r:embed="rId3"/>
              </a:buBlip>
            </a:pPr>
            <a:r>
              <a:rPr lang="en-US" dirty="0" smtClean="0"/>
              <a:t>Some wear traditional costumes every day or on special occasions.</a:t>
            </a:r>
          </a:p>
          <a:p>
            <a:pPr marL="342900" indent="-342900">
              <a:buBlip>
                <a:blip r:embed="rId3"/>
              </a:buBlip>
            </a:pPr>
            <a:r>
              <a:rPr lang="en-US" dirty="0" smtClean="0"/>
              <a:t>Most outfits are bright and colorful. The include fancy hairstyles and many beads.</a:t>
            </a:r>
          </a:p>
          <a:p>
            <a:pPr marL="342900" indent="-342900">
              <a:buBlip>
                <a:blip r:embed="rId3"/>
              </a:buBlip>
            </a:pPr>
            <a:r>
              <a:rPr lang="en-US" dirty="0" smtClean="0"/>
              <a:t>Women wear heavy jewelry. </a:t>
            </a:r>
          </a:p>
          <a:p>
            <a:pPr marL="342900" indent="-342900">
              <a:buBlip>
                <a:blip r:embed="rId3"/>
              </a:buBlip>
            </a:pPr>
            <a:r>
              <a:rPr lang="en-US" dirty="0" smtClean="0"/>
              <a:t>Clothing can help you tell what tribe someone is from. They also show ranks within the tribe. In Zulu culture, only very important figures like the medicine man and chief can wear animal skins.</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724400"/>
            <a:ext cx="2133600" cy="202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9" y="4720389"/>
            <a:ext cx="3001747" cy="203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720389"/>
            <a:ext cx="2698023" cy="203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704587"/>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Lion Roar.wav"/>
          </p:stSnd>
        </p:sndAc>
      </p:transition>
    </mc:Choice>
    <mc:Fallback xmlns="">
      <p:transition spd="slow">
        <p:blinds dir="vert"/>
        <p:sndAc>
          <p:stSnd>
            <p:snd r:embed="rId7" name="Lion Roar.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381000"/>
            <a:ext cx="8591550" cy="1066801"/>
          </a:xfrm>
        </p:spPr>
        <p:txBody>
          <a:bodyPr/>
          <a:lstStyle/>
          <a:p>
            <a:r>
              <a:rPr lang="en-US" dirty="0" smtClean="0"/>
              <a:t>MUSIC</a:t>
            </a:r>
            <a:endParaRPr lang="en-US" dirty="0"/>
          </a:p>
        </p:txBody>
      </p:sp>
      <p:sp>
        <p:nvSpPr>
          <p:cNvPr id="3" name="Content Placeholder 2"/>
          <p:cNvSpPr>
            <a:spLocks noGrp="1"/>
          </p:cNvSpPr>
          <p:nvPr>
            <p:ph sz="quarter" idx="13"/>
          </p:nvPr>
        </p:nvSpPr>
        <p:spPr>
          <a:xfrm>
            <a:off x="274320" y="838200"/>
            <a:ext cx="8595360" cy="5398008"/>
          </a:xfrm>
        </p:spPr>
        <p:txBody>
          <a:bodyPr>
            <a:normAutofit fontScale="92500" lnSpcReduction="20000"/>
          </a:bodyPr>
          <a:lstStyle/>
          <a:p>
            <a:pPr>
              <a:buBlip>
                <a:blip r:embed="rId3"/>
              </a:buBlip>
            </a:pPr>
            <a:r>
              <a:rPr lang="en-US" dirty="0" smtClean="0"/>
              <a:t>Jazz- South African jazz is very famous. It is called </a:t>
            </a:r>
            <a:r>
              <a:rPr lang="en-US" dirty="0" err="1" smtClean="0"/>
              <a:t>marabi</a:t>
            </a:r>
            <a:r>
              <a:rPr lang="en-US" dirty="0" smtClean="0"/>
              <a:t>, or improvised jazz. They use pretty much any instrument they can find, and they made up the music as they went. Now there are many types of jazz. It was a symbol of protest for apartheid at one point.</a:t>
            </a:r>
          </a:p>
          <a:p>
            <a:pPr>
              <a:buBlip>
                <a:blip r:embed="rId3"/>
              </a:buBlip>
            </a:pPr>
            <a:r>
              <a:rPr lang="en-US" dirty="0" err="1" smtClean="0"/>
              <a:t>Iscathamiya</a:t>
            </a:r>
            <a:r>
              <a:rPr lang="en-US" dirty="0" smtClean="0"/>
              <a:t>- This consists of a group of men with different pitched voices that sing together without any instruments. It is almost always sung in isiZulu, because it comes from traditional Zulu singing contests.</a:t>
            </a:r>
          </a:p>
          <a:p>
            <a:pPr>
              <a:buBlip>
                <a:blip r:embed="rId3"/>
              </a:buBlip>
            </a:pPr>
            <a:endParaRPr lang="en-US" dirty="0" smtClean="0"/>
          </a:p>
          <a:p>
            <a:pPr>
              <a:buBlip>
                <a:blip r:embed="rId3"/>
              </a:buBlip>
            </a:pPr>
            <a:endParaRPr lang="en-US" dirty="0"/>
          </a:p>
          <a:p>
            <a:pPr>
              <a:buBlip>
                <a:blip r:embed="rId3"/>
              </a:buBlip>
            </a:pPr>
            <a:endParaRPr lang="en-US" dirty="0" smtClean="0"/>
          </a:p>
          <a:p>
            <a:pPr>
              <a:buBlip>
                <a:blip r:embed="rId3"/>
              </a:buBlip>
            </a:pPr>
            <a:endParaRPr lang="en-US" dirty="0"/>
          </a:p>
          <a:p>
            <a:pPr>
              <a:buBlip>
                <a:blip r:embed="rId3"/>
              </a:buBlip>
            </a:pPr>
            <a:endParaRPr lang="en-US" dirty="0" smtClean="0"/>
          </a:p>
          <a:p>
            <a:pPr>
              <a:buBlip>
                <a:blip r:embed="rId3"/>
              </a:buBlip>
            </a:pPr>
            <a:r>
              <a:rPr lang="en-US" dirty="0" err="1" smtClean="0"/>
              <a:t>Kwaito</a:t>
            </a:r>
            <a:r>
              <a:rPr lang="en-US" dirty="0" smtClean="0"/>
              <a:t>- This is a lot like hip hop. Gritty lyrics about inequality, city life, and violence are chanted or sung over programmed beats. It is very popular for the youth.</a:t>
            </a:r>
          </a:p>
          <a:p>
            <a:pPr>
              <a:buBlip>
                <a:blip r:embed="rId3"/>
              </a:buBlip>
            </a:pPr>
            <a:r>
              <a:rPr lang="en-US" dirty="0" smtClean="0"/>
              <a:t>Instruments- There are modern instruments like synthesizers, bass guitars, and saxophones. Traditional instruments include bows, (played by plucking a string) reed flutes (each flute has one note) or </a:t>
            </a:r>
            <a:r>
              <a:rPr lang="en-US" dirty="0" err="1" smtClean="0"/>
              <a:t>mbira</a:t>
            </a:r>
            <a:r>
              <a:rPr lang="en-US" dirty="0" smtClean="0"/>
              <a:t> ( a box with strips of bamboo or metal that are plucked to make a </a:t>
            </a:r>
            <a:r>
              <a:rPr lang="en-US" dirty="0" err="1" smtClean="0"/>
              <a:t>twangy</a:t>
            </a:r>
            <a:r>
              <a:rPr lang="en-US" dirty="0" smtClean="0"/>
              <a:t> sound)</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100" y="2819400"/>
            <a:ext cx="24765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998603"/>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Lion Roar.wav"/>
          </p:stSnd>
        </p:sndAc>
      </p:transition>
    </mc:Choice>
    <mc:Fallback xmlns="">
      <p:transition spd="slow">
        <p:blinds dir="vert"/>
        <p:sndAc>
          <p:stSnd>
            <p:snd r:embed="rId5" name="Lion Roar.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4" y="4373578"/>
            <a:ext cx="3324226" cy="2484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76225" y="-228600"/>
            <a:ext cx="8591550" cy="1066801"/>
          </a:xfrm>
        </p:spPr>
        <p:txBody>
          <a:bodyPr/>
          <a:lstStyle/>
          <a:p>
            <a:r>
              <a:rPr lang="en-US" dirty="0" smtClean="0"/>
              <a:t>CELEBRATIONS</a:t>
            </a:r>
            <a:endParaRPr lang="en-US" dirty="0"/>
          </a:p>
        </p:txBody>
      </p:sp>
      <p:sp>
        <p:nvSpPr>
          <p:cNvPr id="3" name="Content Placeholder 2"/>
          <p:cNvSpPr>
            <a:spLocks noGrp="1"/>
          </p:cNvSpPr>
          <p:nvPr>
            <p:ph sz="quarter" idx="13"/>
          </p:nvPr>
        </p:nvSpPr>
        <p:spPr>
          <a:xfrm>
            <a:off x="274320" y="838200"/>
            <a:ext cx="8595360" cy="5867400"/>
          </a:xfrm>
        </p:spPr>
        <p:txBody>
          <a:bodyPr>
            <a:normAutofit fontScale="92500" lnSpcReduction="10000"/>
          </a:bodyPr>
          <a:lstStyle/>
          <a:p>
            <a:pPr>
              <a:buBlip>
                <a:blip r:embed="rId4"/>
              </a:buBlip>
            </a:pPr>
            <a:r>
              <a:rPr lang="en-US" dirty="0" smtClean="0"/>
              <a:t>Each ethnic group has their own special holidays. However, </a:t>
            </a:r>
            <a:r>
              <a:rPr lang="en-US" dirty="0" err="1" smtClean="0"/>
              <a:t>ther</a:t>
            </a:r>
            <a:r>
              <a:rPr lang="en-US" dirty="0" smtClean="0"/>
              <a:t> are many occasions that everyone celebrates.</a:t>
            </a:r>
          </a:p>
          <a:p>
            <a:pPr>
              <a:buBlip>
                <a:blip r:embed="rId4"/>
              </a:buBlip>
            </a:pPr>
            <a:r>
              <a:rPr lang="en-US" dirty="0" smtClean="0"/>
              <a:t>Easter- One celebration is when one million followers of the Zion Christian Church make their way to </a:t>
            </a:r>
            <a:r>
              <a:rPr lang="en-US" dirty="0" err="1" smtClean="0"/>
              <a:t>Moria</a:t>
            </a:r>
            <a:r>
              <a:rPr lang="en-US" dirty="0" smtClean="0"/>
              <a:t> for Easter celebrations. They fast for four days, and spend their time dancing, praying, and singing.</a:t>
            </a:r>
          </a:p>
          <a:p>
            <a:pPr>
              <a:buBlip>
                <a:blip r:embed="rId4"/>
              </a:buBlip>
            </a:pPr>
            <a:r>
              <a:rPr lang="en-US" dirty="0" smtClean="0"/>
              <a:t>Diwali- People place lit candles or oil lamps, called </a:t>
            </a:r>
            <a:r>
              <a:rPr lang="en-US" dirty="0" err="1" smtClean="0"/>
              <a:t>dipas</a:t>
            </a:r>
            <a:r>
              <a:rPr lang="en-US" dirty="0" smtClean="0"/>
              <a:t>, everywhere. They hope that Lakshmi will give them a blessing.</a:t>
            </a:r>
          </a:p>
          <a:p>
            <a:pPr>
              <a:buBlip>
                <a:blip r:embed="rId4"/>
              </a:buBlip>
            </a:pPr>
            <a:r>
              <a:rPr lang="en-US" dirty="0" smtClean="0"/>
              <a:t>Heritage Day- On this day, each ethnic group celebrates its history in their own special day.</a:t>
            </a:r>
          </a:p>
          <a:p>
            <a:pPr>
              <a:buBlip>
                <a:blip r:embed="rId4"/>
              </a:buBlip>
            </a:pPr>
            <a:r>
              <a:rPr lang="en-US" dirty="0" smtClean="0"/>
              <a:t>The High Holidays- Rosh Hashanah is the Jewish New Year and a period in which people ask forgiveness for their sins. The last day is Yom Kippur. God will give a good year for those who asked for forgiveness. A </a:t>
            </a:r>
            <a:r>
              <a:rPr lang="en-US" dirty="0" err="1" smtClean="0"/>
              <a:t>shofur</a:t>
            </a:r>
            <a:r>
              <a:rPr lang="en-US" dirty="0" smtClean="0"/>
              <a:t>, which is an instrument made out of a ram’s horn, is blown during this time.</a:t>
            </a:r>
          </a:p>
          <a:p>
            <a:pPr>
              <a:buBlip>
                <a:blip r:embed="rId4"/>
              </a:buBlip>
            </a:pPr>
            <a:r>
              <a:rPr lang="en-US" dirty="0" smtClean="0"/>
              <a:t>New Years Day- January first is in the summer in South Africa. New Years is often celebrated on beaches and at barbecues called braais. In Cape Town, a second New Year is celebrated known as </a:t>
            </a:r>
            <a:r>
              <a:rPr lang="en-US" dirty="0" err="1" smtClean="0"/>
              <a:t>Tweedenuwejaar</a:t>
            </a:r>
            <a:r>
              <a:rPr lang="en-US" dirty="0" smtClean="0"/>
              <a:t>. There are many parades.</a:t>
            </a:r>
            <a:endParaRPr lang="en-US" dirty="0"/>
          </a:p>
        </p:txBody>
      </p:sp>
    </p:spTree>
    <p:extLst>
      <p:ext uri="{BB962C8B-B14F-4D97-AF65-F5344CB8AC3E}">
        <p14:creationId xmlns:p14="http://schemas.microsoft.com/office/powerpoint/2010/main" val="1045075249"/>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Lion Roar.wav"/>
          </p:stSnd>
        </p:sndAc>
      </p:transition>
    </mc:Choice>
    <mc:Fallback xmlns="">
      <p:transition spd="slow">
        <p:blinds dir="vert"/>
        <p:sndAc>
          <p:stSnd>
            <p:snd r:embed="rId5" name="Lion Roar.wav"/>
          </p:stSnd>
        </p:sndAc>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Custom 3">
      <a:dk1>
        <a:srgbClr val="2E2224"/>
      </a:dk1>
      <a:lt1>
        <a:sysClr val="window" lastClr="FFFFFF"/>
      </a:lt1>
      <a:dk2>
        <a:srgbClr val="C00000"/>
      </a:dk2>
      <a:lt2>
        <a:srgbClr val="FFCA0C"/>
      </a:lt2>
      <a:accent1>
        <a:srgbClr val="C89C00"/>
      </a:accent1>
      <a:accent2>
        <a:srgbClr val="002060"/>
      </a:accent2>
      <a:accent3>
        <a:srgbClr val="00B050"/>
      </a:accent3>
      <a:accent4>
        <a:srgbClr val="92D050"/>
      </a:accent4>
      <a:accent5>
        <a:srgbClr val="0070C0"/>
      </a:accent5>
      <a:accent6>
        <a:srgbClr val="00B0F0"/>
      </a:accent6>
      <a:hlink>
        <a:srgbClr val="FF0000"/>
      </a:hlink>
      <a:folHlink>
        <a:srgbClr val="002060"/>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TC101790493[[fn=SOHO]]</Template>
  <TotalTime>427</TotalTime>
  <Words>1636</Words>
  <Application>Microsoft Office PowerPoint</Application>
  <PresentationFormat>On-screen Show (4:3)</PresentationFormat>
  <Paragraphs>105</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Soho</vt:lpstr>
      <vt:lpstr>South Africa</vt:lpstr>
      <vt:lpstr>RELIGION</vt:lpstr>
      <vt:lpstr>RELIGION (Continued)</vt:lpstr>
      <vt:lpstr>EDUCATION</vt:lpstr>
      <vt:lpstr>FOOD</vt:lpstr>
      <vt:lpstr>ENTERTAINMENT</vt:lpstr>
      <vt:lpstr>CLOTHING</vt:lpstr>
      <vt:lpstr>MUSIC</vt:lpstr>
      <vt:lpstr>CELEBRATIONS</vt:lpstr>
      <vt:lpstr>LANGUAGE</vt:lpstr>
      <vt:lpstr>ARCHITECTURE</vt:lpstr>
      <vt:lpstr>MASS MEDIA</vt:lpstr>
      <vt:lpstr>ART</vt:lpstr>
    </vt:vector>
  </TitlesOfParts>
  <Company>Gwinnett County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Africa</dc:title>
  <dc:creator>COOPER, EMMA</dc:creator>
  <cp:lastModifiedBy>Johnson, Scott</cp:lastModifiedBy>
  <cp:revision>44</cp:revision>
  <dcterms:created xsi:type="dcterms:W3CDTF">2012-10-04T16:36:27Z</dcterms:created>
  <dcterms:modified xsi:type="dcterms:W3CDTF">2012-11-30T15:24:39Z</dcterms:modified>
</cp:coreProperties>
</file>