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58" r:id="rId5"/>
    <p:sldId id="259" r:id="rId6"/>
    <p:sldId id="279" r:id="rId7"/>
    <p:sldId id="261" r:id="rId8"/>
    <p:sldId id="263" r:id="rId9"/>
    <p:sldId id="280" r:id="rId10"/>
    <p:sldId id="264" r:id="rId11"/>
    <p:sldId id="266" r:id="rId12"/>
    <p:sldId id="281" r:id="rId13"/>
    <p:sldId id="267" r:id="rId14"/>
    <p:sldId id="269" r:id="rId15"/>
    <p:sldId id="282" r:id="rId16"/>
    <p:sldId id="270" r:id="rId17"/>
    <p:sldId id="272" r:id="rId18"/>
    <p:sldId id="283" r:id="rId19"/>
    <p:sldId id="273"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4" d="100"/>
          <a:sy n="74"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3238762-5ED4-48ED-A95D-9FD05606468F}" type="datetimeFigureOut">
              <a:rPr lang="en-US" smtClean="0"/>
              <a:pPr/>
              <a:t>2/11/2010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2E88A0-9169-4291-B5DB-FA74239CCA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238762-5ED4-48ED-A95D-9FD05606468F}" type="datetimeFigureOut">
              <a:rPr lang="en-US" smtClean="0"/>
              <a:pPr/>
              <a:t>2/11/2010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238762-5ED4-48ED-A95D-9FD05606468F}" type="datetimeFigureOut">
              <a:rPr lang="en-US" smtClean="0"/>
              <a:pPr/>
              <a:t>2/11/2010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238762-5ED4-48ED-A95D-9FD05606468F}" type="datetimeFigureOut">
              <a:rPr lang="en-US" smtClean="0"/>
              <a:pPr/>
              <a:t>2/11/2010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3238762-5ED4-48ED-A95D-9FD05606468F}" type="datetimeFigureOut">
              <a:rPr lang="en-US" smtClean="0"/>
              <a:pPr/>
              <a:t>2/11/2010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E88A0-9169-4291-B5DB-FA74239CCA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238762-5ED4-48ED-A95D-9FD05606468F}" type="datetimeFigureOut">
              <a:rPr lang="en-US" smtClean="0"/>
              <a:pPr/>
              <a:t>2/11/2010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238762-5ED4-48ED-A95D-9FD05606468F}" type="datetimeFigureOut">
              <a:rPr lang="en-US" smtClean="0"/>
              <a:pPr/>
              <a:t>2/11/2010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238762-5ED4-48ED-A95D-9FD05606468F}" type="datetimeFigureOut">
              <a:rPr lang="en-US" smtClean="0"/>
              <a:pPr/>
              <a:t>2/11/2010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38762-5ED4-48ED-A95D-9FD05606468F}" type="datetimeFigureOut">
              <a:rPr lang="en-US" smtClean="0"/>
              <a:pPr/>
              <a:t>2/11/2010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238762-5ED4-48ED-A95D-9FD05606468F}" type="datetimeFigureOut">
              <a:rPr lang="en-US" smtClean="0"/>
              <a:pPr/>
              <a:t>2/11/2010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E88A0-9169-4291-B5DB-FA74239CCA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238762-5ED4-48ED-A95D-9FD05606468F}" type="datetimeFigureOut">
              <a:rPr lang="en-US" smtClean="0"/>
              <a:pPr/>
              <a:t>2/11/2010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2E88A0-9169-4291-B5DB-FA74239CCA7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238762-5ED4-48ED-A95D-9FD05606468F}" type="datetimeFigureOut">
              <a:rPr lang="en-US" smtClean="0"/>
              <a:pPr/>
              <a:t>2/11/2010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2E88A0-9169-4291-B5DB-FA74239CCA7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sofitel.com/" TargetMode="External"/><Relationship Id="rId3" Type="http://schemas.openxmlformats.org/officeDocument/2006/relationships/hyperlink" Target="http://www.aswanguide.com/" TargetMode="External"/><Relationship Id="rId7" Type="http://schemas.openxmlformats.org/officeDocument/2006/relationships/hyperlink" Target="http://www.kayak.com/" TargetMode="External"/><Relationship Id="rId12" Type="http://schemas.openxmlformats.org/officeDocument/2006/relationships/hyperlink" Target="http://www.summittoursegypt.com/" TargetMode="Externa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hyperlink" Target="http://www.delta.com/" TargetMode="External"/><Relationship Id="rId11" Type="http://schemas.openxmlformats.org/officeDocument/2006/relationships/hyperlink" Target="http://www.tropicanahotels.com/" TargetMode="External"/><Relationship Id="rId5" Type="http://schemas.openxmlformats.org/officeDocument/2006/relationships/hyperlink" Target="http://travel.nytimes.com/" TargetMode="External"/><Relationship Id="rId10" Type="http://schemas.openxmlformats.org/officeDocument/2006/relationships/hyperlink" Target="http://www.sequoiaonline.net/" TargetMode="External"/><Relationship Id="rId4" Type="http://schemas.openxmlformats.org/officeDocument/2006/relationships/hyperlink" Target="http://www.booking.com/" TargetMode="External"/><Relationship Id="rId9" Type="http://schemas.openxmlformats.org/officeDocument/2006/relationships/hyperlink" Target="http://www.radissonblu.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Kaila\My Documents\Egypt pics\cairo.jpg"/>
          <p:cNvPicPr>
            <a:picLocks noChangeAspect="1" noChangeArrowheads="1"/>
          </p:cNvPicPr>
          <p:nvPr/>
        </p:nvPicPr>
        <p:blipFill>
          <a:blip r:embed="rId2" cstate="print"/>
          <a:srcRect/>
          <a:stretch>
            <a:fillRect/>
          </a:stretch>
        </p:blipFill>
        <p:spPr bwMode="auto">
          <a:xfrm>
            <a:off x="5638800" y="1"/>
            <a:ext cx="3505200" cy="3886200"/>
          </a:xfrm>
          <a:prstGeom prst="rect">
            <a:avLst/>
          </a:prstGeom>
          <a:noFill/>
        </p:spPr>
      </p:pic>
      <p:pic>
        <p:nvPicPr>
          <p:cNvPr id="1026" name="Picture 2" descr="C:\Documents and Settings\Kaila\My Documents\Egypt pics\photo_lg_egypt[1].jpg"/>
          <p:cNvPicPr>
            <a:picLocks noChangeAspect="1" noChangeArrowheads="1"/>
          </p:cNvPicPr>
          <p:nvPr/>
        </p:nvPicPr>
        <p:blipFill>
          <a:blip r:embed="rId3" cstate="print"/>
          <a:srcRect/>
          <a:stretch>
            <a:fillRect/>
          </a:stretch>
        </p:blipFill>
        <p:spPr bwMode="auto">
          <a:xfrm>
            <a:off x="0" y="0"/>
            <a:ext cx="5705475" cy="3886200"/>
          </a:xfrm>
          <a:prstGeom prst="rect">
            <a:avLst/>
          </a:prstGeom>
          <a:noFill/>
        </p:spPr>
      </p:pic>
      <p:pic>
        <p:nvPicPr>
          <p:cNvPr id="1029" name="Picture 5" descr="C:\Documents and Settings\Kaila\My Documents\Egypt pics\aswan 1.jpg"/>
          <p:cNvPicPr>
            <a:picLocks noChangeAspect="1" noChangeArrowheads="1"/>
          </p:cNvPicPr>
          <p:nvPr/>
        </p:nvPicPr>
        <p:blipFill>
          <a:blip r:embed="rId4" cstate="print"/>
          <a:srcRect/>
          <a:stretch>
            <a:fillRect/>
          </a:stretch>
        </p:blipFill>
        <p:spPr bwMode="auto">
          <a:xfrm>
            <a:off x="5181600" y="3903663"/>
            <a:ext cx="3962400" cy="2954337"/>
          </a:xfrm>
          <a:prstGeom prst="rect">
            <a:avLst/>
          </a:prstGeom>
          <a:noFill/>
        </p:spPr>
      </p:pic>
      <p:pic>
        <p:nvPicPr>
          <p:cNvPr id="1028" name="Picture 4" descr="C:\Documents and Settings\Kaila\My Documents\Egypt pics\alexandria 1.jpg"/>
          <p:cNvPicPr>
            <a:picLocks noChangeAspect="1" noChangeArrowheads="1"/>
          </p:cNvPicPr>
          <p:nvPr/>
        </p:nvPicPr>
        <p:blipFill>
          <a:blip r:embed="rId5" cstate="print"/>
          <a:srcRect/>
          <a:stretch>
            <a:fillRect/>
          </a:stretch>
        </p:blipFill>
        <p:spPr bwMode="auto">
          <a:xfrm>
            <a:off x="0" y="3886200"/>
            <a:ext cx="5181600" cy="2971800"/>
          </a:xfrm>
          <a:prstGeom prst="rect">
            <a:avLst/>
          </a:prstGeom>
          <a:noFill/>
        </p:spPr>
      </p:pic>
      <p:sp>
        <p:nvSpPr>
          <p:cNvPr id="2" name="Title 1"/>
          <p:cNvSpPr>
            <a:spLocks noGrp="1"/>
          </p:cNvSpPr>
          <p:nvPr>
            <p:ph type="ctrTitle"/>
          </p:nvPr>
        </p:nvSpPr>
        <p:spPr>
          <a:noFill/>
        </p:spPr>
        <p:style>
          <a:lnRef idx="0">
            <a:schemeClr val="accent1"/>
          </a:lnRef>
          <a:fillRef idx="3">
            <a:schemeClr val="accent1"/>
          </a:fillRef>
          <a:effectRef idx="3">
            <a:schemeClr val="accent1"/>
          </a:effectRef>
          <a:fontRef idx="minor">
            <a:schemeClr val="lt1"/>
          </a:fontRef>
        </p:style>
        <p:txBody>
          <a:bodyPr>
            <a:noAutofit/>
          </a:bodyPr>
          <a:lstStyle/>
          <a:p>
            <a:r>
              <a:rPr lang="en-US" sz="6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Taking A Trip To Egypt?</a:t>
            </a:r>
            <a:endParaRPr lang="en-US" sz="6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3" name="Subtitle 2"/>
          <p:cNvSpPr>
            <a:spLocks noGrp="1"/>
          </p:cNvSpPr>
          <p:nvPr>
            <p:ph type="subTitle" idx="1"/>
          </p:nvPr>
        </p:nvSpPr>
        <p:spPr>
          <a:noFill/>
        </p:spPr>
        <p:txBody>
          <a:bodyPr/>
          <a:lstStyle/>
          <a:p>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glow rad="228600">
                    <a:schemeClr val="accent1">
                      <a:satMod val="175000"/>
                      <a:alpha val="40000"/>
                    </a:schemeClr>
                  </a:glow>
                  <a:outerShdw blurRad="25000" dist="20000" dir="16020000" algn="tl">
                    <a:schemeClr val="accent1">
                      <a:satMod val="200000"/>
                      <a:shade val="1000"/>
                      <a:alpha val="60000"/>
                    </a:schemeClr>
                  </a:outerShdw>
                  <a:reflection blurRad="6350" stA="55000" endA="50" endPos="85000" dir="5400000" sy="-100000" algn="bl" rotWithShape="0"/>
                </a:effectLst>
              </a:rPr>
              <a:t>Oh, The Places You Can Go In Egypt</a:t>
            </a:r>
            <a:r>
              <a:rPr lang="en-US" b="1" spc="100" dirty="0" smtClean="0">
                <a:ln w="18000">
                  <a:solidFill>
                    <a:schemeClr val="accent1">
                      <a:satMod val="200000"/>
                      <a:tint val="72000"/>
                    </a:schemeClr>
                  </a:solidFill>
                  <a:prstDash val="solid"/>
                </a:ln>
                <a:solidFill>
                  <a:schemeClr val="accent1">
                    <a:satMod val="280000"/>
                    <a:tint val="100000"/>
                    <a:alpha val="5700"/>
                  </a:schemeClr>
                </a:solidFill>
                <a:effectLst>
                  <a:glow rad="228600">
                    <a:schemeClr val="accent1">
                      <a:satMod val="175000"/>
                      <a:alpha val="40000"/>
                    </a:schemeClr>
                  </a:glow>
                  <a:outerShdw blurRad="25000" dist="20000" dir="16020000" algn="tl">
                    <a:schemeClr val="accent1">
                      <a:satMod val="200000"/>
                      <a:shade val="1000"/>
                      <a:alpha val="60000"/>
                    </a:schemeClr>
                  </a:outerShdw>
                  <a:reflection blurRad="6350" stA="55000" endA="50" endPos="85000" dir="5400000" sy="-100000" algn="bl" rotWithShape="0"/>
                </a:effectLst>
              </a:rPr>
              <a:t>!</a:t>
            </a:r>
          </a:p>
          <a:p>
            <a:endParaRPr lang="en-US" b="1" spc="100" smtClean="0">
              <a:ln w="18000">
                <a:solidFill>
                  <a:schemeClr val="accent1">
                    <a:satMod val="200000"/>
                    <a:tint val="72000"/>
                  </a:schemeClr>
                </a:solidFill>
                <a:prstDash val="solid"/>
              </a:ln>
              <a:solidFill>
                <a:schemeClr val="accent2">
                  <a:lumMod val="40000"/>
                  <a:lumOff val="60000"/>
                </a:schemeClr>
              </a:solidFill>
              <a:effectLst>
                <a:glow rad="228600">
                  <a:schemeClr val="accent1">
                    <a:satMod val="175000"/>
                    <a:alpha val="40000"/>
                  </a:schemeClr>
                </a:glow>
                <a:outerShdw blurRad="25000" dist="20000" dir="16020000" algn="tl">
                  <a:schemeClr val="accent1">
                    <a:satMod val="200000"/>
                    <a:shade val="1000"/>
                    <a:alpha val="60000"/>
                  </a:schemeClr>
                </a:outerShdw>
                <a:reflection blurRad="6350" stA="55000" endA="50" endPos="85000" dir="5400000" sy="-100000" algn="bl" rotWithShape="0"/>
              </a:effectLst>
            </a:endParaRPr>
          </a:p>
          <a:p>
            <a:r>
              <a:rPr lang="en-US" b="1" spc="100" smtClean="0">
                <a:ln w="18000">
                  <a:solidFill>
                    <a:schemeClr val="accent1">
                      <a:satMod val="200000"/>
                      <a:tint val="72000"/>
                    </a:schemeClr>
                  </a:solidFill>
                  <a:prstDash val="solid"/>
                </a:ln>
                <a:solidFill>
                  <a:schemeClr val="accent2">
                    <a:lumMod val="40000"/>
                    <a:lumOff val="60000"/>
                  </a:schemeClr>
                </a:solidFill>
                <a:effectLst>
                  <a:glow rad="228600">
                    <a:schemeClr val="accent1">
                      <a:satMod val="175000"/>
                      <a:alpha val="40000"/>
                    </a:schemeClr>
                  </a:glow>
                  <a:outerShdw blurRad="25000" dist="20000" dir="16020000" algn="tl">
                    <a:schemeClr val="accent1">
                      <a:satMod val="200000"/>
                      <a:shade val="1000"/>
                      <a:alpha val="60000"/>
                    </a:schemeClr>
                  </a:outerShdw>
                  <a:reflection blurRad="6350" stA="55000" endA="50" endPos="85000" dir="5400000" sy="-100000" algn="bl" rotWithShape="0"/>
                </a:effectLst>
              </a:rPr>
              <a:t>BY</a:t>
            </a:r>
            <a:r>
              <a:rPr lang="en-US" b="1" spc="100" dirty="0" smtClean="0">
                <a:ln w="18000">
                  <a:solidFill>
                    <a:schemeClr val="accent1">
                      <a:satMod val="200000"/>
                      <a:tint val="72000"/>
                    </a:schemeClr>
                  </a:solidFill>
                  <a:prstDash val="solid"/>
                </a:ln>
                <a:solidFill>
                  <a:schemeClr val="accent2">
                    <a:lumMod val="40000"/>
                    <a:lumOff val="60000"/>
                  </a:schemeClr>
                </a:solidFill>
                <a:effectLst>
                  <a:glow rad="228600">
                    <a:schemeClr val="accent1">
                      <a:satMod val="175000"/>
                      <a:alpha val="40000"/>
                    </a:schemeClr>
                  </a:glow>
                  <a:outerShdw blurRad="25000" dist="20000" dir="16020000" algn="tl">
                    <a:schemeClr val="accent1">
                      <a:satMod val="200000"/>
                      <a:shade val="1000"/>
                      <a:alpha val="60000"/>
                    </a:schemeClr>
                  </a:outerShdw>
                  <a:reflection blurRad="6350" stA="55000" endA="50" endPos="85000" dir="5400000" sy="-100000" algn="bl" rotWithShape="0"/>
                </a:effectLst>
              </a:rPr>
              <a:t>: KAILA DIMARZIO</a:t>
            </a:r>
            <a:endParaRPr lang="en-US" b="1" spc="100" dirty="0">
              <a:ln w="18000">
                <a:solidFill>
                  <a:schemeClr val="accent1">
                    <a:satMod val="200000"/>
                    <a:tint val="72000"/>
                  </a:schemeClr>
                </a:solidFill>
                <a:prstDash val="solid"/>
              </a:ln>
              <a:solidFill>
                <a:schemeClr val="accent2">
                  <a:lumMod val="40000"/>
                  <a:lumOff val="60000"/>
                </a:schemeClr>
              </a:solidFill>
              <a:effectLst>
                <a:glow rad="228600">
                  <a:schemeClr val="accent1">
                    <a:satMod val="175000"/>
                    <a:alpha val="40000"/>
                  </a:schemeClr>
                </a:glow>
                <a:outerShdw blurRad="25000" dist="20000" dir="16020000" algn="tl">
                  <a:schemeClr val="accent1">
                    <a:satMod val="200000"/>
                    <a:shade val="1000"/>
                    <a:alpha val="60000"/>
                  </a:schemeClr>
                </a:outerShdw>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Kaila\My Documents\Egypt pics\Aswan,%20Egypt%20-%20Sofitel%20Old%20Cataract%20Hotel2[1].jpg"/>
          <p:cNvPicPr>
            <a:picLocks noChangeAspect="1" noChangeArrowheads="1"/>
          </p:cNvPicPr>
          <p:nvPr/>
        </p:nvPicPr>
        <p:blipFill>
          <a:blip r:embed="rId2" cstate="print"/>
          <a:srcRect/>
          <a:stretch>
            <a:fillRect/>
          </a:stretch>
        </p:blipFill>
        <p:spPr bwMode="auto">
          <a:xfrm>
            <a:off x="0" y="3429000"/>
            <a:ext cx="9144000" cy="3429000"/>
          </a:xfrm>
          <a:prstGeom prst="rect">
            <a:avLst/>
          </a:prstGeom>
          <a:noFill/>
        </p:spPr>
      </p:pic>
      <p:pic>
        <p:nvPicPr>
          <p:cNvPr id="1027" name="Picture 3" descr="C:\Documents and Settings\Kaila\My Documents\Egypt pics\old catarct hotel 2.jpg"/>
          <p:cNvPicPr>
            <a:picLocks noChangeAspect="1" noChangeArrowheads="1"/>
          </p:cNvPicPr>
          <p:nvPr/>
        </p:nvPicPr>
        <p:blipFill>
          <a:blip r:embed="rId3" cstate="print"/>
          <a:srcRect/>
          <a:stretch>
            <a:fillRect/>
          </a:stretch>
        </p:blipFill>
        <p:spPr bwMode="auto">
          <a:xfrm>
            <a:off x="4419600" y="0"/>
            <a:ext cx="4724400" cy="3581400"/>
          </a:xfrm>
          <a:prstGeom prst="rect">
            <a:avLst/>
          </a:prstGeom>
          <a:noFill/>
        </p:spPr>
      </p:pic>
      <p:pic>
        <p:nvPicPr>
          <p:cNvPr id="1026" name="Picture 2" descr="C:\Documents and Settings\Kaila\My Documents\Egypt pics\old cataract.gif"/>
          <p:cNvPicPr>
            <a:picLocks noChangeAspect="1" noChangeArrowheads="1"/>
          </p:cNvPicPr>
          <p:nvPr/>
        </p:nvPicPr>
        <p:blipFill>
          <a:blip r:embed="rId4" cstate="print"/>
          <a:srcRect/>
          <a:stretch>
            <a:fillRect/>
          </a:stretch>
        </p:blipFill>
        <p:spPr bwMode="auto">
          <a:xfrm>
            <a:off x="0" y="0"/>
            <a:ext cx="4419600" cy="3581400"/>
          </a:xfrm>
          <a:prstGeom prst="rect">
            <a:avLst/>
          </a:prstGeom>
          <a:noFill/>
        </p:spPr>
      </p:pic>
      <p:sp>
        <p:nvSpPr>
          <p:cNvPr id="2" name="Title 1"/>
          <p:cNvSpPr>
            <a:spLocks noGrp="1"/>
          </p:cNvSpPr>
          <p:nvPr>
            <p:ph type="title"/>
          </p:nvPr>
        </p:nvSpPr>
        <p:spPr/>
        <p:txBody>
          <a:bodyPr/>
          <a:lstStyle/>
          <a:p>
            <a:r>
              <a:rPr lang="en-US" dirty="0" smtClean="0">
                <a:solidFill>
                  <a:srgbClr val="FFFF00"/>
                </a:solidFill>
              </a:rPr>
              <a:t>Hotel to stay at Aswan</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ln>
                  <a:solidFill>
                    <a:schemeClr val="accent2">
                      <a:lumMod val="75000"/>
                    </a:schemeClr>
                  </a:solidFill>
                </a:ln>
                <a:solidFill>
                  <a:sysClr val="windowText" lastClr="000000"/>
                </a:solidFill>
              </a:rPr>
              <a:t>For all three of the nights, I will stay in the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Old Cataract Aswan Hotel. </a:t>
            </a:r>
            <a:r>
              <a:rPr lang="en-US" b="1" dirty="0" smtClean="0">
                <a:ln>
                  <a:solidFill>
                    <a:schemeClr val="accent2">
                      <a:lumMod val="75000"/>
                    </a:schemeClr>
                  </a:solidFill>
                </a:ln>
                <a:solidFill>
                  <a:sysClr val="windowText" lastClr="000000"/>
                </a:solidFill>
              </a:rPr>
              <a:t>It was built in 1899 and was recently renovated in May, 2008. It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over</a:t>
            </a:r>
            <a:r>
              <a:rPr lang="en-US" b="1" dirty="0" smtClean="0">
                <a:ln>
                  <a:solidFill>
                    <a:schemeClr val="accent2">
                      <a:lumMod val="75000"/>
                    </a:schemeClr>
                  </a:solidFill>
                </a:ln>
                <a:solidFill>
                  <a:sysClr val="windowText" lastClr="000000"/>
                </a:solidFill>
              </a:rPr>
              <a:t> </a:t>
            </a:r>
            <a:r>
              <a:rPr lang="en-US" b="1" dirty="0" smtClean="0">
                <a:ln>
                  <a:solidFill>
                    <a:schemeClr val="accent2">
                      <a:lumMod val="75000"/>
                    </a:schemeClr>
                  </a:solidFill>
                </a:ln>
                <a:solidFill>
                  <a:schemeClr val="bg1"/>
                </a:solidFill>
              </a:rPr>
              <a:t>looks the Nile at its most beautiful.</a:t>
            </a:r>
          </a:p>
          <a:p>
            <a:r>
              <a:rPr lang="en-US" b="1" dirty="0" smtClean="0">
                <a:ln>
                  <a:solidFill>
                    <a:schemeClr val="accent2">
                      <a:lumMod val="75000"/>
                    </a:schemeClr>
                  </a:solidFill>
                </a:ln>
                <a:solidFill>
                  <a:sysClr val="windowText" lastClr="000000"/>
                </a:solidFill>
              </a:rPr>
              <a:t>It has an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outdoor heated pool </a:t>
            </a:r>
            <a:r>
              <a:rPr lang="en-US" b="1" dirty="0" smtClean="0">
                <a:ln>
                  <a:solidFill>
                    <a:schemeClr val="accent2">
                      <a:lumMod val="75000"/>
                    </a:schemeClr>
                  </a:solidFill>
                </a:ln>
                <a:solidFill>
                  <a:sysClr val="windowText" lastClr="000000"/>
                </a:solidFill>
              </a:rPr>
              <a:t>along with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outdoor tennis courts.</a:t>
            </a:r>
            <a:endParaRPr lang="en-US" b="1" dirty="0" smtClean="0">
              <a:ln w="18415" cmpd="sng">
                <a:solidFill>
                  <a:schemeClr val="accent2">
                    <a:lumMod val="75000"/>
                  </a:schemeClr>
                </a:solidFill>
                <a:prstDash val="solid"/>
              </a:ln>
              <a:solidFill>
                <a:sysClr val="windowText" lastClr="000000"/>
              </a:solidFill>
            </a:endParaRPr>
          </a:p>
          <a:p>
            <a:r>
              <a:rPr lang="en-US" b="1" dirty="0" smtClean="0">
                <a:ln>
                  <a:solidFill>
                    <a:schemeClr val="accent2">
                      <a:lumMod val="75000"/>
                    </a:schemeClr>
                  </a:solidFill>
                </a:ln>
                <a:solidFill>
                  <a:sysClr val="windowText" lastClr="000000"/>
                </a:solidFill>
              </a:rPr>
              <a:t>Parking is free at the hotel, it has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24/7 house keeping</a:t>
            </a:r>
            <a:r>
              <a:rPr lang="en-US" b="1" dirty="0" smtClean="0">
                <a:ln>
                  <a:solidFill>
                    <a:schemeClr val="accent2">
                      <a:lumMod val="75000"/>
                    </a:schemeClr>
                  </a:solidFill>
                </a:ln>
                <a:solidFill>
                  <a:sysClr val="windowText" lastClr="000000"/>
                </a:solidFill>
              </a:rPr>
              <a:t>, and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babysitters at the ready </a:t>
            </a:r>
            <a:r>
              <a:rPr lang="en-US" b="1" dirty="0" smtClean="0">
                <a:ln>
                  <a:solidFill>
                    <a:schemeClr val="accent2">
                      <a:lumMod val="75000"/>
                    </a:schemeClr>
                  </a:solidFill>
                </a:ln>
                <a:solidFill>
                  <a:sysClr val="windowText" lastClr="000000"/>
                </a:solidFill>
              </a:rPr>
              <a:t>(I wouldn’t be needing one though)</a:t>
            </a:r>
          </a:p>
          <a:p>
            <a:r>
              <a:rPr lang="en-US" b="1" dirty="0" smtClean="0">
                <a:ln>
                  <a:solidFill>
                    <a:schemeClr val="accent2">
                      <a:lumMod val="75000"/>
                    </a:schemeClr>
                  </a:solidFill>
                </a:ln>
                <a:solidFill>
                  <a:sysClr val="windowText" lastClr="000000"/>
                </a:solidFill>
              </a:rPr>
              <a:t>The Cataract is a  very well kept yet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historic luxury hotel</a:t>
            </a:r>
            <a:r>
              <a:rPr lang="en-US" b="1" dirty="0" smtClean="0">
                <a:ln>
                  <a:solidFill>
                    <a:schemeClr val="accent2">
                      <a:lumMod val="75000"/>
                    </a:schemeClr>
                  </a:solidFill>
                </a:ln>
                <a:solidFill>
                  <a:sysClr val="windowText" lastClr="000000"/>
                </a:solidFill>
              </a:rPr>
              <a:t> that has housed many famous faces throughout recent Egyptian history</a:t>
            </a:r>
          </a:p>
          <a:p>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Costs for one night are around $180</a:t>
            </a:r>
            <a:endParaRPr lang="en-US"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Kaila\My Documents\Egypt pics\sharm pic.jpg"/>
          <p:cNvPicPr>
            <a:picLocks noChangeAspect="1" noChangeArrowheads="1"/>
          </p:cNvPicPr>
          <p:nvPr/>
        </p:nvPicPr>
        <p:blipFill>
          <a:blip r:embed="rId2" cstate="print"/>
          <a:srcRect/>
          <a:stretch>
            <a:fillRect/>
          </a:stretch>
        </p:blipFill>
        <p:spPr bwMode="auto">
          <a:xfrm>
            <a:off x="0" y="0"/>
            <a:ext cx="2209800" cy="6858000"/>
          </a:xfrm>
          <a:prstGeom prst="rect">
            <a:avLst/>
          </a:prstGeom>
          <a:noFill/>
        </p:spPr>
      </p:pic>
      <p:pic>
        <p:nvPicPr>
          <p:cNvPr id="2051" name="Picture 3" descr="C:\Documents and Settings\Kaila\My Documents\Egypt pics\Sharm.jpg"/>
          <p:cNvPicPr>
            <a:picLocks noChangeAspect="1" noChangeArrowheads="1"/>
          </p:cNvPicPr>
          <p:nvPr/>
        </p:nvPicPr>
        <p:blipFill>
          <a:blip r:embed="rId3" cstate="print"/>
          <a:srcRect/>
          <a:stretch>
            <a:fillRect/>
          </a:stretch>
        </p:blipFill>
        <p:spPr bwMode="auto">
          <a:xfrm>
            <a:off x="6705600" y="0"/>
            <a:ext cx="2438400" cy="6858000"/>
          </a:xfrm>
          <a:prstGeom prst="rect">
            <a:avLst/>
          </a:prstGeom>
          <a:noFill/>
        </p:spPr>
      </p:pic>
      <p:pic>
        <p:nvPicPr>
          <p:cNvPr id="2050" name="Picture 2" descr="C:\Documents and Settings\Kaila\My Documents\Egypt pics\Sharm el-Sheikh.jpg"/>
          <p:cNvPicPr>
            <a:picLocks noChangeAspect="1" noChangeArrowheads="1"/>
          </p:cNvPicPr>
          <p:nvPr/>
        </p:nvPicPr>
        <p:blipFill>
          <a:blip r:embed="rId4" cstate="print"/>
          <a:srcRect/>
          <a:stretch>
            <a:fillRect/>
          </a:stretch>
        </p:blipFill>
        <p:spPr bwMode="auto">
          <a:xfrm>
            <a:off x="2209800" y="0"/>
            <a:ext cx="4495800" cy="6858000"/>
          </a:xfrm>
          <a:prstGeom prst="rect">
            <a:avLst/>
          </a:prstGeom>
          <a:noFill/>
        </p:spPr>
      </p:pic>
      <p:sp>
        <p:nvSpPr>
          <p:cNvPr id="2" name="Title 1"/>
          <p:cNvSpPr>
            <a:spLocks noGrp="1"/>
          </p:cNvSpPr>
          <p:nvPr>
            <p:ph type="title"/>
          </p:nvPr>
        </p:nvSpPr>
        <p:spPr>
          <a:xfrm>
            <a:off x="457200" y="0"/>
            <a:ext cx="8229600" cy="914400"/>
          </a:xfrm>
        </p:spPr>
        <p:txBody>
          <a:bodyPr/>
          <a:lstStyle/>
          <a:p>
            <a:r>
              <a:rPr lang="en-US" dirty="0" smtClean="0">
                <a:solidFill>
                  <a:schemeClr val="accent1"/>
                </a:solidFill>
              </a:rPr>
              <a:t>Days 8-10</a:t>
            </a:r>
            <a:endParaRPr lang="en-US" dirty="0">
              <a:solidFill>
                <a:schemeClr val="accent1"/>
              </a:solidFill>
            </a:endParaRPr>
          </a:p>
        </p:txBody>
      </p:sp>
      <p:sp>
        <p:nvSpPr>
          <p:cNvPr id="3" name="Content Placeholder 2"/>
          <p:cNvSpPr>
            <a:spLocks noGrp="1"/>
          </p:cNvSpPr>
          <p:nvPr>
            <p:ph idx="1"/>
          </p:nvPr>
        </p:nvSpPr>
        <p:spPr>
          <a:xfrm>
            <a:off x="457200" y="914400"/>
            <a:ext cx="8229600" cy="5943600"/>
          </a:xfrm>
        </p:spPr>
        <p:txBody>
          <a:bodyPr>
            <a:no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Sharm el-Sheikh </a:t>
            </a:r>
            <a:r>
              <a:rPr lang="en-US" sz="2000" b="1" dirty="0" smtClean="0">
                <a:ln>
                  <a:solidFill>
                    <a:schemeClr val="tx1">
                      <a:lumMod val="95000"/>
                      <a:lumOff val="5000"/>
                    </a:schemeClr>
                  </a:solidFill>
                </a:ln>
                <a:solidFill>
                  <a:schemeClr val="accent1">
                    <a:lumMod val="75000"/>
                  </a:schemeClr>
                </a:solidFill>
              </a:rPr>
              <a:t>is the fourth city I am going to stay at. I’m going to leave the morning of my eighth day where I will take the railroad back up the Nile river and from the station in Cairo, I will travel by Egypt's main highway to the Sinai peninsula where this coastal city is located</a:t>
            </a:r>
          </a:p>
          <a:p>
            <a:r>
              <a:rPr lang="en-US" sz="2000" b="1" dirty="0" smtClean="0">
                <a:ln>
                  <a:solidFill>
                    <a:schemeClr val="tx1">
                      <a:lumMod val="95000"/>
                      <a:lumOff val="5000"/>
                    </a:schemeClr>
                  </a:solidFill>
                </a:ln>
                <a:solidFill>
                  <a:schemeClr val="accent1">
                    <a:lumMod val="75000"/>
                  </a:schemeClr>
                </a:solidFill>
              </a:rPr>
              <a:t>It’s one of the most accessible &amp; developed tourist resort communities on the Sinai peninsula. It’s famous for it’s variety of hotels. Ranging from 5 star luxury hotels to little inns.</a:t>
            </a:r>
          </a:p>
          <a:p>
            <a:r>
              <a:rPr lang="en-US" sz="2000" b="1" dirty="0" smtClean="0">
                <a:ln>
                  <a:solidFill>
                    <a:schemeClr val="tx1">
                      <a:lumMod val="95000"/>
                      <a:lumOff val="5000"/>
                    </a:schemeClr>
                  </a:solidFill>
                </a:ln>
                <a:solidFill>
                  <a:schemeClr val="accent1">
                    <a:lumMod val="75000"/>
                  </a:schemeClr>
                </a:solidFill>
              </a:rPr>
              <a:t>With diving and snorkeling, lots of water sports, horses and camel riding, desert safaris, and great nearby antiquities attractions, it is almost impossible for a visitor to get bored!</a:t>
            </a:r>
          </a:p>
          <a:p>
            <a:r>
              <a:rPr lang="en-US" sz="2000" b="1" dirty="0" smtClean="0">
                <a:ln>
                  <a:solidFill>
                    <a:schemeClr val="tx1">
                      <a:lumMod val="95000"/>
                      <a:lumOff val="5000"/>
                    </a:schemeClr>
                  </a:solidFill>
                </a:ln>
                <a:solidFill>
                  <a:schemeClr val="accent1">
                    <a:lumMod val="75000"/>
                  </a:schemeClr>
                </a:solidFill>
              </a:rPr>
              <a:t>Na'ama Beach is one of the center of the tourist activities located in Sharm el-Sheikh. With white sand and crystal blue rolling tides, it is a pretty cool beach.</a:t>
            </a:r>
          </a:p>
          <a:p>
            <a:r>
              <a:rPr lang="en-US" sz="2000" b="1" dirty="0" smtClean="0">
                <a:ln>
                  <a:solidFill>
                    <a:schemeClr val="tx1">
                      <a:lumMod val="95000"/>
                      <a:lumOff val="5000"/>
                    </a:schemeClr>
                  </a:solidFill>
                </a:ln>
                <a:solidFill>
                  <a:schemeClr val="accent1">
                    <a:lumMod val="75000"/>
                  </a:schemeClr>
                </a:solidFill>
              </a:rPr>
              <a:t>Sharm el-Sheikh mall has shops  with foreign and local things to buy, including jewelry, leather things, clothing, pottery and books. </a:t>
            </a:r>
            <a:r>
              <a:rPr lang="en-US" sz="2000" b="1" dirty="0" smtClean="0">
                <a:ln>
                  <a:solidFill>
                    <a:schemeClr val="tx1">
                      <a:lumMod val="95000"/>
                      <a:lumOff val="5000"/>
                    </a:schemeClr>
                  </a:solidFill>
                </a:ln>
                <a:solidFill>
                  <a:srgbClr val="FFC000"/>
                </a:solidFill>
              </a:rPr>
              <a:t/>
            </a:r>
            <a:br>
              <a:rPr lang="en-US" sz="2000" b="1" dirty="0" smtClean="0">
                <a:ln>
                  <a:solidFill>
                    <a:schemeClr val="tx1">
                      <a:lumMod val="95000"/>
                      <a:lumOff val="5000"/>
                    </a:schemeClr>
                  </a:solidFill>
                </a:ln>
                <a:solidFill>
                  <a:srgbClr val="FFC000"/>
                </a:solidFill>
              </a:rPr>
            </a:br>
            <a:endParaRPr lang="en-US" sz="2000" b="1" dirty="0" smtClean="0">
              <a:ln>
                <a:solidFill>
                  <a:schemeClr val="tx1">
                    <a:lumMod val="95000"/>
                    <a:lumOff val="5000"/>
                  </a:schemeClr>
                </a:solidFill>
              </a:ln>
              <a:solidFill>
                <a:srgbClr val="FFC000"/>
              </a:solidFill>
            </a:endParaRPr>
          </a:p>
          <a:p>
            <a:endParaRPr lang="en-US" sz="1600" dirty="0" smtClean="0"/>
          </a:p>
          <a:p>
            <a:endParaRPr lang="en-US" sz="1200" dirty="0" smtClean="0"/>
          </a:p>
          <a:p>
            <a:endParaRPr lang="en-US" sz="1200" dirty="0" smtClean="0"/>
          </a:p>
          <a:p>
            <a:endParaRPr lang="en-US" sz="1200" dirty="0"/>
          </a:p>
        </p:txBody>
      </p:sp>
      <p:sp>
        <p:nvSpPr>
          <p:cNvPr id="4" name="Content Placeholder 2"/>
          <p:cNvSpPr txBox="1">
            <a:spLocks/>
          </p:cNvSpPr>
          <p:nvPr/>
        </p:nvSpPr>
        <p:spPr>
          <a:xfrm flipH="1">
            <a:off x="-2057400" y="0"/>
            <a:ext cx="228600" cy="9829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somecontrast.com/blog/wp-content/uploads/2009/09/Sharm-AlSheikh-The-Blue-Hole-1.jpg"/>
          <p:cNvPicPr>
            <a:picLocks noChangeAspect="1" noChangeArrowheads="1"/>
          </p:cNvPicPr>
          <p:nvPr/>
        </p:nvPicPr>
        <p:blipFill>
          <a:blip r:embed="rId2" cstate="print"/>
          <a:srcRect/>
          <a:stretch>
            <a:fillRect/>
          </a:stretch>
        </p:blipFill>
        <p:spPr bwMode="auto">
          <a:xfrm>
            <a:off x="3886200" y="3638550"/>
            <a:ext cx="5257800" cy="3219450"/>
          </a:xfrm>
          <a:prstGeom prst="rect">
            <a:avLst/>
          </a:prstGeom>
          <a:noFill/>
        </p:spPr>
      </p:pic>
      <p:pic>
        <p:nvPicPr>
          <p:cNvPr id="32774" name="Picture 6" descr="http://somecontrast.com/blog/wp-content/uploads/2009/09/Sharm-AlSheikh-The-Blue-Hole-17.jpg"/>
          <p:cNvPicPr>
            <a:picLocks noChangeAspect="1" noChangeArrowheads="1"/>
          </p:cNvPicPr>
          <p:nvPr/>
        </p:nvPicPr>
        <p:blipFill>
          <a:blip r:embed="rId3" cstate="print"/>
          <a:srcRect/>
          <a:stretch>
            <a:fillRect/>
          </a:stretch>
        </p:blipFill>
        <p:spPr bwMode="auto">
          <a:xfrm>
            <a:off x="3886200" y="0"/>
            <a:ext cx="5257800" cy="3657600"/>
          </a:xfrm>
          <a:prstGeom prst="rect">
            <a:avLst/>
          </a:prstGeom>
          <a:noFill/>
        </p:spPr>
      </p:pic>
      <p:pic>
        <p:nvPicPr>
          <p:cNvPr id="32770" name="Picture 2" descr="http://www.ata-tours.net/images/ATA_Album/album/Sharm%20El-Sheikh/slides/Blue%20Hole%20.jpg"/>
          <p:cNvPicPr>
            <a:picLocks noChangeAspect="1" noChangeArrowheads="1"/>
          </p:cNvPicPr>
          <p:nvPr/>
        </p:nvPicPr>
        <p:blipFill>
          <a:blip r:embed="rId4" cstate="print"/>
          <a:srcRect/>
          <a:stretch>
            <a:fillRect/>
          </a:stretch>
        </p:blipFill>
        <p:spPr bwMode="auto">
          <a:xfrm>
            <a:off x="0" y="0"/>
            <a:ext cx="3895725" cy="6858000"/>
          </a:xfrm>
          <a:prstGeom prst="rect">
            <a:avLst/>
          </a:prstGeom>
          <a:noFill/>
        </p:spPr>
      </p:pic>
      <p:sp>
        <p:nvSpPr>
          <p:cNvPr id="2" name="Title 1"/>
          <p:cNvSpPr>
            <a:spLocks noGrp="1"/>
          </p:cNvSpPr>
          <p:nvPr>
            <p:ph type="title"/>
          </p:nvPr>
        </p:nvSpPr>
        <p:spPr/>
        <p:txBody>
          <a:bodyPr/>
          <a:lstStyle/>
          <a:p>
            <a:r>
              <a:rPr lang="en-US" b="1" dirty="0" smtClean="0"/>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Blue Hole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n>
                  <a:solidFill>
                    <a:srgbClr val="92D050"/>
                  </a:solidFill>
                </a:ln>
                <a:solidFill>
                  <a:schemeClr val="bg1"/>
                </a:solidFill>
              </a:rPr>
              <a:t>A </a:t>
            </a:r>
            <a:r>
              <a:rPr lang="en-US" b="1" dirty="0" smtClean="0">
                <a:ln>
                  <a:solidFill>
                    <a:srgbClr val="92D050"/>
                  </a:solidFill>
                </a:ln>
                <a:solidFill>
                  <a:schemeClr val="bg1"/>
                </a:solidFill>
              </a:rPr>
              <a:t>blue hole</a:t>
            </a:r>
            <a:r>
              <a:rPr lang="en-US" dirty="0" smtClean="0">
                <a:ln>
                  <a:solidFill>
                    <a:srgbClr val="92D050"/>
                  </a:solidFill>
                </a:ln>
                <a:solidFill>
                  <a:schemeClr val="bg1"/>
                </a:solidFill>
              </a:rPr>
              <a:t> is a submarine cave or sinkhole . They are also called vertical caves</a:t>
            </a:r>
          </a:p>
          <a:p>
            <a:r>
              <a:rPr lang="en-US" dirty="0" smtClean="0">
                <a:ln>
                  <a:solidFill>
                    <a:srgbClr val="92D050"/>
                  </a:solidFill>
                </a:ln>
                <a:solidFill>
                  <a:schemeClr val="bg1"/>
                </a:solidFill>
              </a:rPr>
              <a:t>One particular one, is in </a:t>
            </a:r>
            <a:r>
              <a:rPr lang="en-US" dirty="0" err="1" smtClean="0">
                <a:ln>
                  <a:solidFill>
                    <a:srgbClr val="92D050"/>
                  </a:solidFill>
                </a:ln>
                <a:solidFill>
                  <a:schemeClr val="bg1"/>
                </a:solidFill>
              </a:rPr>
              <a:t>Sharm</a:t>
            </a:r>
            <a:r>
              <a:rPr lang="en-US" dirty="0" smtClean="0">
                <a:ln>
                  <a:solidFill>
                    <a:srgbClr val="92D050"/>
                  </a:solidFill>
                </a:ln>
                <a:solidFill>
                  <a:schemeClr val="bg1"/>
                </a:solidFill>
              </a:rPr>
              <a:t>- El Sheikh. Its names is The Bells.</a:t>
            </a:r>
          </a:p>
          <a:p>
            <a:r>
              <a:rPr lang="en-US" dirty="0" smtClean="0">
                <a:ln>
                  <a:solidFill>
                    <a:srgbClr val="92D050"/>
                  </a:solidFill>
                </a:ln>
                <a:solidFill>
                  <a:schemeClr val="bg1"/>
                </a:solidFill>
              </a:rPr>
              <a:t>The Bells is a natural small hole at 30m in a sheer wall that drops off to quickly. You descend straight down along side the wall and dive around the hole.</a:t>
            </a:r>
          </a:p>
          <a:p>
            <a:r>
              <a:rPr lang="en-US" dirty="0" smtClean="0">
                <a:ln>
                  <a:solidFill>
                    <a:srgbClr val="92D050"/>
                  </a:solidFill>
                </a:ln>
                <a:solidFill>
                  <a:schemeClr val="bg1"/>
                </a:solidFill>
              </a:rPr>
              <a:t>The water is crystal clear and reefs surround the hole.</a:t>
            </a:r>
          </a:p>
          <a:p>
            <a:r>
              <a:rPr lang="en-US" dirty="0" smtClean="0">
                <a:ln>
                  <a:solidFill>
                    <a:srgbClr val="92D050"/>
                  </a:solidFill>
                </a:ln>
                <a:solidFill>
                  <a:schemeClr val="bg1"/>
                </a:solidFill>
              </a:rPr>
              <a:t>Some divers are lucky enough to see cool fish.</a:t>
            </a:r>
          </a:p>
          <a:p>
            <a:r>
              <a:rPr lang="en-US" dirty="0" smtClean="0">
                <a:ln>
                  <a:solidFill>
                    <a:srgbClr val="92D050"/>
                  </a:solidFill>
                </a:ln>
                <a:solidFill>
                  <a:schemeClr val="bg1"/>
                </a:solidFill>
              </a:rPr>
              <a:t>This Blue Hole attracts thousands of tourists willing to go scuba diving each year. </a:t>
            </a:r>
          </a:p>
          <a:p>
            <a:r>
              <a:rPr lang="en-US" dirty="0" smtClean="0">
                <a:ln>
                  <a:solidFill>
                    <a:srgbClr val="92D050"/>
                  </a:solidFill>
                </a:ln>
                <a:solidFill>
                  <a:schemeClr val="bg1"/>
                </a:solidFill>
              </a:rPr>
              <a:t>It would be a great underwater adventure!</a:t>
            </a:r>
          </a:p>
          <a:p>
            <a:endParaRPr lang="en-US" dirty="0">
              <a:ln>
                <a:solidFill>
                  <a:srgbClr val="92D050"/>
                </a:solidFill>
              </a:ln>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Kaila\My Documents\Egypt pics\_images_siteimages_Tropicana%20Tivoli%20Hotel[1].jpg"/>
          <p:cNvPicPr>
            <a:picLocks noChangeAspect="1" noChangeArrowheads="1"/>
          </p:cNvPicPr>
          <p:nvPr/>
        </p:nvPicPr>
        <p:blipFill>
          <a:blip r:embed="rId2" cstate="print"/>
          <a:srcRect/>
          <a:stretch>
            <a:fillRect/>
          </a:stretch>
        </p:blipFill>
        <p:spPr bwMode="auto">
          <a:xfrm>
            <a:off x="4495800" y="3352801"/>
            <a:ext cx="4648200" cy="3505200"/>
          </a:xfrm>
          <a:prstGeom prst="rect">
            <a:avLst/>
          </a:prstGeom>
          <a:noFill/>
        </p:spPr>
      </p:pic>
      <p:pic>
        <p:nvPicPr>
          <p:cNvPr id="2052" name="Picture 4" descr="C:\Documents and Settings\Kaila\My Documents\Egypt pics\hotel-7933-111738[1].jpg"/>
          <p:cNvPicPr>
            <a:picLocks noChangeAspect="1" noChangeArrowheads="1"/>
          </p:cNvPicPr>
          <p:nvPr/>
        </p:nvPicPr>
        <p:blipFill>
          <a:blip r:embed="rId3" cstate="print"/>
          <a:srcRect/>
          <a:stretch>
            <a:fillRect/>
          </a:stretch>
        </p:blipFill>
        <p:spPr bwMode="auto">
          <a:xfrm>
            <a:off x="0" y="3352800"/>
            <a:ext cx="4495800" cy="3505200"/>
          </a:xfrm>
          <a:prstGeom prst="rect">
            <a:avLst/>
          </a:prstGeom>
          <a:noFill/>
        </p:spPr>
      </p:pic>
      <p:pic>
        <p:nvPicPr>
          <p:cNvPr id="2051" name="Picture 3" descr="C:\Documents and Settings\Kaila\My Documents\Egypt pics\sharm-el-sheikh[1].jpg"/>
          <p:cNvPicPr>
            <a:picLocks noChangeAspect="1" noChangeArrowheads="1"/>
          </p:cNvPicPr>
          <p:nvPr/>
        </p:nvPicPr>
        <p:blipFill>
          <a:blip r:embed="rId4" cstate="print"/>
          <a:srcRect/>
          <a:stretch>
            <a:fillRect/>
          </a:stretch>
        </p:blipFill>
        <p:spPr bwMode="auto">
          <a:xfrm>
            <a:off x="4419599" y="1"/>
            <a:ext cx="4724401" cy="3352800"/>
          </a:xfrm>
          <a:prstGeom prst="rect">
            <a:avLst/>
          </a:prstGeom>
          <a:noFill/>
        </p:spPr>
      </p:pic>
      <p:pic>
        <p:nvPicPr>
          <p:cNvPr id="2050" name="Picture 2" descr="C:\Documents and Settings\Kaila\My Documents\Egypt pics\882173[1].jpg"/>
          <p:cNvPicPr>
            <a:picLocks noChangeAspect="1" noChangeArrowheads="1"/>
          </p:cNvPicPr>
          <p:nvPr/>
        </p:nvPicPr>
        <p:blipFill>
          <a:blip r:embed="rId5" cstate="print"/>
          <a:srcRect/>
          <a:stretch>
            <a:fillRect/>
          </a:stretch>
        </p:blipFill>
        <p:spPr bwMode="auto">
          <a:xfrm>
            <a:off x="0" y="0"/>
            <a:ext cx="4419600" cy="3352800"/>
          </a:xfrm>
          <a:prstGeom prst="rect">
            <a:avLst/>
          </a:prstGeom>
          <a:noFill/>
        </p:spPr>
      </p:pic>
      <p:sp>
        <p:nvSpPr>
          <p:cNvPr id="2" name="Title 1"/>
          <p:cNvSpPr>
            <a:spLocks noGrp="1"/>
          </p:cNvSpPr>
          <p:nvPr>
            <p:ph type="title"/>
          </p:nvPr>
        </p:nvSpPr>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 to stay in at Sharm-El Sheikh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fontScale="92500" lnSpcReduction="10000"/>
          </a:bodyPr>
          <a:lstStyle/>
          <a:p>
            <a:r>
              <a:rPr lang="en-US" b="1" dirty="0" smtClean="0">
                <a:ln w="18000">
                  <a:solidFill>
                    <a:schemeClr val="bg1"/>
                  </a:solidFill>
                  <a:prstDash val="solid"/>
                  <a:miter lim="800000"/>
                </a:ln>
                <a:noFill/>
                <a:effectLst>
                  <a:outerShdw blurRad="25500" dist="23000" dir="7020000" algn="tl">
                    <a:srgbClr val="000000">
                      <a:alpha val="50000"/>
                    </a:srgbClr>
                  </a:outerShdw>
                </a:effectLst>
              </a:rPr>
              <a:t>Tropicana Tivoli Hotel </a:t>
            </a:r>
            <a:r>
              <a:rPr lang="en-US" dirty="0" smtClean="0">
                <a:ln>
                  <a:solidFill>
                    <a:schemeClr val="accent2">
                      <a:lumMod val="75000"/>
                    </a:schemeClr>
                  </a:solidFill>
                </a:ln>
              </a:rPr>
              <a:t>in the heart of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Sharm-El Sheikh </a:t>
            </a:r>
            <a:r>
              <a:rPr lang="en-US" dirty="0" smtClean="0">
                <a:ln>
                  <a:solidFill>
                    <a:schemeClr val="accent2">
                      <a:lumMod val="75000"/>
                    </a:schemeClr>
                  </a:solidFill>
                </a:ln>
              </a:rPr>
              <a:t>is where I will be staying for my 3 nights in the city.</a:t>
            </a:r>
          </a:p>
          <a:p>
            <a:r>
              <a:rPr lang="en-US" dirty="0" smtClean="0">
                <a:ln>
                  <a:solidFill>
                    <a:schemeClr val="accent2">
                      <a:lumMod val="75000"/>
                    </a:schemeClr>
                  </a:solidFill>
                </a:ln>
              </a:rPr>
              <a:t>This hotel has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4 stars,</a:t>
            </a:r>
            <a:r>
              <a:rPr lang="en-US" dirty="0" smtClean="0">
                <a:ln>
                  <a:solidFill>
                    <a:schemeClr val="accent2">
                      <a:lumMod val="75000"/>
                    </a:schemeClr>
                  </a:solidFill>
                </a:ln>
              </a:rPr>
              <a:t>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114 rooms (including suites)</a:t>
            </a:r>
            <a:endParaRPr lang="en-US" dirty="0" smtClean="0">
              <a:ln w="18415" cmpd="sng">
                <a:solidFill>
                  <a:schemeClr val="accent2">
                    <a:lumMod val="75000"/>
                  </a:schemeClr>
                </a:solidFill>
                <a:prstDash val="solid"/>
              </a:ln>
            </a:endParaRPr>
          </a:p>
          <a:p>
            <a:r>
              <a:rPr lang="en-US" dirty="0" smtClean="0">
                <a:ln>
                  <a:solidFill>
                    <a:schemeClr val="accent2">
                      <a:lumMod val="75000"/>
                    </a:schemeClr>
                  </a:solidFill>
                </a:ln>
              </a:rPr>
              <a:t>The rooms come with the luxuries: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Balcony</a:t>
            </a:r>
            <a:r>
              <a:rPr lang="en-US" dirty="0" smtClean="0">
                <a:ln>
                  <a:solidFill>
                    <a:schemeClr val="accent2">
                      <a:lumMod val="75000"/>
                    </a:schemeClr>
                  </a:solidFill>
                </a:ln>
              </a:rPr>
              <a:t> and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mini-fridge</a:t>
            </a:r>
            <a:r>
              <a:rPr lang="en-US" dirty="0" smtClean="0">
                <a:ln>
                  <a:solidFill>
                    <a:schemeClr val="accent2">
                      <a:lumMod val="75000"/>
                    </a:schemeClr>
                  </a:solidFill>
                </a:ln>
              </a:rPr>
              <a:t> plus actual air conditioning for those hot days.</a:t>
            </a:r>
          </a:p>
          <a:p>
            <a:r>
              <a:rPr lang="en-US" dirty="0" smtClean="0">
                <a:ln>
                  <a:solidFill>
                    <a:schemeClr val="accent2">
                      <a:lumMod val="75000"/>
                    </a:schemeClr>
                  </a:solidFill>
                </a:ln>
              </a:rPr>
              <a:t>The suites have the luxuries: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Master bedroom, another bedroom with a sitting area, pool view and kitchen</a:t>
            </a:r>
            <a:endParaRPr lang="en-US" dirty="0" smtClean="0">
              <a:ln w="18415" cmpd="sng">
                <a:solidFill>
                  <a:schemeClr val="accent2">
                    <a:lumMod val="75000"/>
                  </a:schemeClr>
                </a:solidFill>
                <a:prstDash val="solid"/>
              </a:ln>
            </a:endParaRPr>
          </a:p>
          <a:p>
            <a:r>
              <a:rPr lang="en-US" dirty="0" smtClean="0">
                <a:ln>
                  <a:solidFill>
                    <a:schemeClr val="accent2">
                      <a:lumMod val="75000"/>
                    </a:schemeClr>
                  </a:solidFill>
                </a:ln>
              </a:rPr>
              <a:t>The actual hotel has: Large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swimming pool </a:t>
            </a:r>
            <a:r>
              <a:rPr lang="en-US" dirty="0" smtClean="0">
                <a:ln>
                  <a:solidFill>
                    <a:schemeClr val="accent2">
                      <a:lumMod val="75000"/>
                    </a:schemeClr>
                  </a:solidFill>
                </a:ln>
              </a:rPr>
              <a:t>(with a kids pool of course), </a:t>
            </a:r>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private beach</a:t>
            </a:r>
            <a:r>
              <a:rPr lang="en-US" dirty="0" smtClean="0">
                <a:ln>
                  <a:solidFill>
                    <a:schemeClr val="accent2">
                      <a:lumMod val="75000"/>
                    </a:schemeClr>
                  </a:solidFill>
                </a:ln>
              </a:rPr>
              <a:t> just five minutes away by shuttle bus and mini market</a:t>
            </a:r>
          </a:p>
          <a:p>
            <a:r>
              <a:rPr lang="en-US"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(About $160 a night)</a:t>
            </a:r>
            <a:endParaRPr lang="en-US" dirty="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Kaila\My Documents\Egypt pics\Hurghada 1.jpg"/>
          <p:cNvPicPr>
            <a:picLocks noChangeAspect="1" noChangeArrowheads="1"/>
          </p:cNvPicPr>
          <p:nvPr/>
        </p:nvPicPr>
        <p:blipFill>
          <a:blip r:embed="rId2" cstate="print"/>
          <a:srcRect/>
          <a:stretch>
            <a:fillRect/>
          </a:stretch>
        </p:blipFill>
        <p:spPr bwMode="auto">
          <a:xfrm>
            <a:off x="3733800" y="3819525"/>
            <a:ext cx="5410200" cy="3038475"/>
          </a:xfrm>
          <a:prstGeom prst="rect">
            <a:avLst/>
          </a:prstGeom>
          <a:noFill/>
        </p:spPr>
      </p:pic>
      <p:pic>
        <p:nvPicPr>
          <p:cNvPr id="3076" name="Picture 4" descr="C:\Documents and Settings\Kaila\My Documents\Egypt pics\hurghada[1].jpg"/>
          <p:cNvPicPr>
            <a:picLocks noChangeAspect="1" noChangeArrowheads="1"/>
          </p:cNvPicPr>
          <p:nvPr/>
        </p:nvPicPr>
        <p:blipFill>
          <a:blip r:embed="rId3" cstate="print"/>
          <a:srcRect/>
          <a:stretch>
            <a:fillRect/>
          </a:stretch>
        </p:blipFill>
        <p:spPr bwMode="auto">
          <a:xfrm>
            <a:off x="3733800" y="0"/>
            <a:ext cx="5410200" cy="3848100"/>
          </a:xfrm>
          <a:prstGeom prst="rect">
            <a:avLst/>
          </a:prstGeom>
          <a:noFill/>
        </p:spPr>
      </p:pic>
      <p:pic>
        <p:nvPicPr>
          <p:cNvPr id="3074" name="Picture 2" descr="C:\Documents and Settings\Kaila\My Documents\Egypt pics\Hurghada.jpg"/>
          <p:cNvPicPr>
            <a:picLocks noChangeAspect="1" noChangeArrowheads="1"/>
          </p:cNvPicPr>
          <p:nvPr/>
        </p:nvPicPr>
        <p:blipFill>
          <a:blip r:embed="rId4" cstate="print"/>
          <a:srcRect/>
          <a:stretch>
            <a:fillRect/>
          </a:stretch>
        </p:blipFill>
        <p:spPr bwMode="auto">
          <a:xfrm>
            <a:off x="0" y="0"/>
            <a:ext cx="3733800" cy="68580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solidFill>
                  <a:schemeClr val="bg1"/>
                </a:solidFill>
              </a:rPr>
              <a:t>Days 11-13</a:t>
            </a:r>
            <a:endParaRPr lang="en-US" dirty="0">
              <a:solidFill>
                <a:schemeClr val="bg1"/>
              </a:solidFill>
            </a:endParaRPr>
          </a:p>
        </p:txBody>
      </p:sp>
      <p:sp>
        <p:nvSpPr>
          <p:cNvPr id="3" name="Content Placeholder 2"/>
          <p:cNvSpPr>
            <a:spLocks noGrp="1"/>
          </p:cNvSpPr>
          <p:nvPr>
            <p:ph idx="1"/>
          </p:nvPr>
        </p:nvSpPr>
        <p:spPr>
          <a:xfrm>
            <a:off x="457200" y="990600"/>
            <a:ext cx="8229600" cy="5867400"/>
          </a:xfrm>
        </p:spPr>
        <p:txBody>
          <a:bodyPr>
            <a:noAutofit/>
          </a:bodyPr>
          <a:lstStyle/>
          <a:p>
            <a:r>
              <a:rPr lang="en-US" sz="2000" dirty="0" smtClean="0">
                <a:ln>
                  <a:solidFill>
                    <a:schemeClr val="accent2">
                      <a:lumMod val="75000"/>
                    </a:schemeClr>
                  </a:solidFill>
                </a:ln>
              </a:rPr>
              <a:t>Just like before, I will leave the morning of my eleventh day and take a boat from Sharm-El Sheikh, across a narrow portion of the Red Sea, to yet another coastal city: </a:t>
            </a:r>
            <a:r>
              <a:rPr lang="en-US" sz="20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Hurghada.</a:t>
            </a:r>
            <a:endParaRPr lang="en-US" sz="2000" dirty="0" smtClean="0">
              <a:ln w="18415" cmpd="sng">
                <a:solidFill>
                  <a:schemeClr val="accent2">
                    <a:lumMod val="75000"/>
                  </a:schemeClr>
                </a:solidFill>
                <a:prstDash val="solid"/>
              </a:ln>
              <a:solidFill>
                <a:schemeClr val="bg1"/>
              </a:solidFill>
            </a:endParaRPr>
          </a:p>
          <a:p>
            <a:r>
              <a:rPr lang="en-US" sz="2000" dirty="0" smtClean="0">
                <a:ln>
                  <a:solidFill>
                    <a:schemeClr val="accent2">
                      <a:lumMod val="75000"/>
                    </a:schemeClr>
                  </a:solidFill>
                </a:ln>
                <a:solidFill>
                  <a:schemeClr val="bg1"/>
                </a:solidFill>
              </a:rPr>
              <a:t> </a:t>
            </a:r>
            <a:r>
              <a:rPr lang="en-US" sz="2000" dirty="0" smtClean="0">
                <a:ln>
                  <a:solidFill>
                    <a:schemeClr val="accent2">
                      <a:lumMod val="75000"/>
                    </a:schemeClr>
                  </a:solidFill>
                </a:ln>
              </a:rPr>
              <a:t>This city was founded in the early 20th century, and until a few years ago, was a small fishing village. But today, it has gone to be one of the biggest tourists resorts of the Red Sea coast and an international center for water sports.</a:t>
            </a:r>
          </a:p>
          <a:p>
            <a:r>
              <a:rPr lang="en-US" sz="2000" dirty="0" smtClean="0">
                <a:ln>
                  <a:solidFill>
                    <a:schemeClr val="accent2">
                      <a:lumMod val="75000"/>
                    </a:schemeClr>
                  </a:solidFill>
                </a:ln>
              </a:rPr>
              <a:t>These water sports include: windsurfing, sailing, deep-sea fishing, swimming and snorkeling! This city is famous for its unique underwater gardens that grow just a bit of its coast, as well as rare fish and coral reefs.</a:t>
            </a:r>
          </a:p>
          <a:p>
            <a:r>
              <a:rPr lang="en-US" sz="2000" dirty="0" smtClean="0">
                <a:ln>
                  <a:solidFill>
                    <a:schemeClr val="accent2">
                      <a:lumMod val="75000"/>
                    </a:schemeClr>
                  </a:solidFill>
                </a:ln>
              </a:rPr>
              <a:t>On land, this city has a full aquarium and museum. Restaurants are mostly along the main road </a:t>
            </a:r>
          </a:p>
          <a:p>
            <a:r>
              <a:rPr lang="en-US" sz="2000" dirty="0" smtClean="0">
                <a:ln>
                  <a:solidFill>
                    <a:schemeClr val="accent2">
                      <a:lumMod val="75000"/>
                    </a:schemeClr>
                  </a:solidFill>
                </a:ln>
              </a:rPr>
              <a:t>A lot of construction is taking place, and we can expect to see some new hotels and restaurants in the near future. </a:t>
            </a:r>
            <a:r>
              <a:rPr lang="en-US" sz="2000" b="1" dirty="0" smtClean="0">
                <a:ln>
                  <a:solidFill>
                    <a:schemeClr val="accent2">
                      <a:lumMod val="60000"/>
                      <a:lumOff val="40000"/>
                    </a:schemeClr>
                  </a:solidFill>
                </a:ln>
              </a:rPr>
              <a:t/>
            </a:r>
            <a:br>
              <a:rPr lang="en-US" sz="2000" b="1" dirty="0" smtClean="0">
                <a:ln>
                  <a:solidFill>
                    <a:schemeClr val="accent2">
                      <a:lumMod val="60000"/>
                      <a:lumOff val="40000"/>
                    </a:schemeClr>
                  </a:solidFill>
                </a:ln>
              </a:rPr>
            </a:br>
            <a:endParaRPr lang="en-US" sz="2000" dirty="0">
              <a:ln>
                <a:solidFill>
                  <a:schemeClr val="accent2">
                    <a:lumMod val="60000"/>
                    <a:lumOff val="40000"/>
                  </a:schemeClr>
                </a:solidFill>
              </a:l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i-cias.com/e.o/ill/hurghada02.jpg"/>
          <p:cNvPicPr>
            <a:picLocks noChangeAspect="1" noChangeArrowheads="1"/>
          </p:cNvPicPr>
          <p:nvPr/>
        </p:nvPicPr>
        <p:blipFill>
          <a:blip r:embed="rId2" cstate="print"/>
          <a:srcRect/>
          <a:stretch>
            <a:fillRect/>
          </a:stretch>
        </p:blipFill>
        <p:spPr bwMode="auto">
          <a:xfrm>
            <a:off x="4419600" y="0"/>
            <a:ext cx="4724400" cy="6858000"/>
          </a:xfrm>
          <a:prstGeom prst="rect">
            <a:avLst/>
          </a:prstGeom>
          <a:noFill/>
        </p:spPr>
      </p:pic>
      <p:pic>
        <p:nvPicPr>
          <p:cNvPr id="33794" name="Picture 2" descr="http://holiday-tour-egypt.com/images/HRG_anfish.jpg"/>
          <p:cNvPicPr>
            <a:picLocks noChangeAspect="1" noChangeArrowheads="1"/>
          </p:cNvPicPr>
          <p:nvPr/>
        </p:nvPicPr>
        <p:blipFill>
          <a:blip r:embed="rId3" cstate="print"/>
          <a:srcRect/>
          <a:stretch>
            <a:fillRect/>
          </a:stretch>
        </p:blipFill>
        <p:spPr bwMode="auto">
          <a:xfrm>
            <a:off x="0" y="0"/>
            <a:ext cx="4419600" cy="6858000"/>
          </a:xfrm>
          <a:prstGeom prst="rect">
            <a:avLst/>
          </a:prstGeom>
          <a:noFill/>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Anfish Mountain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935480"/>
            <a:ext cx="8229600" cy="4922520"/>
          </a:xfrm>
        </p:spPr>
        <p:txBody>
          <a:bodyPr>
            <a:normAutofit lnSpcReduction="10000"/>
          </a:bodyPr>
          <a:lstStyle/>
          <a:p>
            <a:r>
              <a:rPr lang="en-US" dirty="0" smtClean="0">
                <a:ln>
                  <a:solidFill>
                    <a:schemeClr val="accent1">
                      <a:lumMod val="50000"/>
                    </a:schemeClr>
                  </a:solidFill>
                </a:ln>
                <a:solidFill>
                  <a:srgbClr val="FFFF00"/>
                </a:solidFill>
              </a:rPr>
              <a:t>Anfish Mountain, Hurghada is a very famous site in the city. Tourists and travelers are brought to this spot while making a tour round the city of Hurghada.</a:t>
            </a:r>
          </a:p>
          <a:p>
            <a:r>
              <a:rPr lang="en-US" dirty="0" smtClean="0">
                <a:ln>
                  <a:solidFill>
                    <a:schemeClr val="accent1">
                      <a:lumMod val="50000"/>
                    </a:schemeClr>
                  </a:solidFill>
                </a:ln>
                <a:solidFill>
                  <a:srgbClr val="FFFF00"/>
                </a:solidFill>
              </a:rPr>
              <a:t>This is one of the high points in Hurghada which gives you a full view of the whole city ahead. </a:t>
            </a:r>
          </a:p>
          <a:p>
            <a:r>
              <a:rPr lang="en-US" dirty="0" smtClean="0">
                <a:ln>
                  <a:solidFill>
                    <a:schemeClr val="accent1">
                      <a:lumMod val="50000"/>
                    </a:schemeClr>
                  </a:solidFill>
                </a:ln>
                <a:solidFill>
                  <a:srgbClr val="FFFF00"/>
                </a:solidFill>
              </a:rPr>
              <a:t>The best thing about the Anfish Mountain is that it’s not directly visible from any location in Hurghada— so it’s almost secluded like the beaches I talked about preciously. </a:t>
            </a:r>
          </a:p>
          <a:p>
            <a:r>
              <a:rPr lang="en-US" dirty="0" smtClean="0">
                <a:ln>
                  <a:solidFill>
                    <a:schemeClr val="accent1">
                      <a:lumMod val="50000"/>
                    </a:schemeClr>
                  </a:solidFill>
                </a:ln>
                <a:solidFill>
                  <a:srgbClr val="FFFF00"/>
                </a:solidFill>
              </a:rPr>
              <a:t>However a view from the mountain top will give you a full sight of the city ahead of you.</a:t>
            </a:r>
          </a:p>
          <a:p>
            <a:r>
              <a:rPr lang="en-US" dirty="0" smtClean="0">
                <a:ln>
                  <a:solidFill>
                    <a:schemeClr val="accent1">
                      <a:lumMod val="50000"/>
                    </a:schemeClr>
                  </a:solidFill>
                </a:ln>
                <a:solidFill>
                  <a:srgbClr val="FFFF00"/>
                </a:solidFill>
              </a:rPr>
              <a:t>The air must be pretty clear and fresh up there.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realholidayreports.com/hotel_reviews/images/Grand_Hotel_Hurghada_1.jpg"/>
          <p:cNvPicPr>
            <a:picLocks noChangeAspect="1" noChangeArrowheads="1"/>
          </p:cNvPicPr>
          <p:nvPr/>
        </p:nvPicPr>
        <p:blipFill>
          <a:blip r:embed="rId2" cstate="print"/>
          <a:srcRect/>
          <a:stretch>
            <a:fillRect/>
          </a:stretch>
        </p:blipFill>
        <p:spPr bwMode="auto">
          <a:xfrm>
            <a:off x="4343400" y="0"/>
            <a:ext cx="4800600" cy="6858000"/>
          </a:xfrm>
          <a:prstGeom prst="rect">
            <a:avLst/>
          </a:prstGeom>
          <a:noFill/>
        </p:spPr>
      </p:pic>
      <p:pic>
        <p:nvPicPr>
          <p:cNvPr id="4098" name="Picture 2" descr="C:\Documents and Settings\Kaila\My Documents\Egypt pics\456912716_178f83c4e4[1].jpg"/>
          <p:cNvPicPr>
            <a:picLocks noChangeAspect="1" noChangeArrowheads="1"/>
          </p:cNvPicPr>
          <p:nvPr/>
        </p:nvPicPr>
        <p:blipFill>
          <a:blip r:embed="rId3" cstate="print"/>
          <a:srcRect/>
          <a:stretch>
            <a:fillRect/>
          </a:stretch>
        </p:blipFill>
        <p:spPr bwMode="auto">
          <a:xfrm>
            <a:off x="0" y="0"/>
            <a:ext cx="4343400" cy="6858000"/>
          </a:xfrm>
          <a:prstGeom prst="rect">
            <a:avLst/>
          </a:prstGeom>
          <a:noFill/>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 to stay in at Hurghada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Grand Hotel </a:t>
            </a:r>
            <a:r>
              <a:rPr lang="en-US" dirty="0" smtClean="0">
                <a:ln>
                  <a:solidFill>
                    <a:schemeClr val="accent1">
                      <a:lumMod val="75000"/>
                    </a:schemeClr>
                  </a:solidFill>
                </a:ln>
              </a:rPr>
              <a:t>is what I will be sleeping at for my three nights in Hurghada</a:t>
            </a:r>
          </a:p>
          <a:p>
            <a:r>
              <a:rPr lang="en-US" dirty="0" smtClean="0">
                <a:ln>
                  <a:solidFill>
                    <a:schemeClr val="accent1">
                      <a:lumMod val="75000"/>
                    </a:schemeClr>
                  </a:solidFill>
                </a:ln>
              </a:rPr>
              <a:t>The hotel is situated directly on its own </a:t>
            </a:r>
            <a:r>
              <a:rPr lang="en-US" dirty="0" smtClean="0">
                <a:ln>
                  <a:solidFill>
                    <a:schemeClr val="accent1">
                      <a:lumMod val="75000"/>
                    </a:schemeClr>
                  </a:solidFill>
                </a:ln>
                <a:solidFill>
                  <a:schemeClr val="bg1"/>
                </a:solidFill>
              </a:rPr>
              <a:t>private beach</a:t>
            </a:r>
          </a:p>
          <a:p>
            <a:r>
              <a:rPr lang="en-US" dirty="0" smtClean="0">
                <a:ln>
                  <a:solidFill>
                    <a:schemeClr val="accent1">
                      <a:lumMod val="75000"/>
                    </a:schemeClr>
                  </a:solidFill>
                </a:ln>
              </a:rPr>
              <a:t>This hotel comes with </a:t>
            </a:r>
            <a:r>
              <a:rPr lang="en-US" dirty="0" smtClean="0">
                <a:ln>
                  <a:solidFill>
                    <a:schemeClr val="accent1">
                      <a:lumMod val="75000"/>
                    </a:schemeClr>
                  </a:solidFill>
                </a:ln>
                <a:solidFill>
                  <a:schemeClr val="bg1"/>
                </a:solidFill>
              </a:rPr>
              <a:t>two large swimming pools (and two kids polls too of course)</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waterslide</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gardens</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buffets</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lobby piano</a:t>
            </a:r>
            <a:r>
              <a:rPr lang="en-US" dirty="0" smtClean="0">
                <a:ln>
                  <a:solidFill>
                    <a:schemeClr val="accent1">
                      <a:lumMod val="75000"/>
                    </a:schemeClr>
                  </a:solidFill>
                </a:ln>
              </a:rPr>
              <a:t>, and </a:t>
            </a:r>
            <a:r>
              <a:rPr lang="en-US" dirty="0" smtClean="0">
                <a:ln>
                  <a:solidFill>
                    <a:schemeClr val="accent1">
                      <a:lumMod val="75000"/>
                    </a:schemeClr>
                  </a:solidFill>
                </a:ln>
                <a:solidFill>
                  <a:schemeClr val="bg1"/>
                </a:solidFill>
              </a:rPr>
              <a:t>pool side bar</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gift shop</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spa/ health club</a:t>
            </a:r>
            <a:r>
              <a:rPr lang="en-US" dirty="0" smtClean="0">
                <a:ln>
                  <a:solidFill>
                    <a:schemeClr val="accent1">
                      <a:lumMod val="75000"/>
                    </a:schemeClr>
                  </a:solidFill>
                </a:ln>
              </a:rPr>
              <a:t> and </a:t>
            </a:r>
            <a:r>
              <a:rPr lang="en-US" dirty="0" smtClean="0">
                <a:ln>
                  <a:solidFill>
                    <a:schemeClr val="accent1">
                      <a:lumMod val="75000"/>
                    </a:schemeClr>
                  </a:solidFill>
                </a:ln>
                <a:solidFill>
                  <a:schemeClr val="bg1"/>
                </a:solidFill>
              </a:rPr>
              <a:t>tennis</a:t>
            </a:r>
            <a:r>
              <a:rPr lang="en-US" dirty="0" smtClean="0">
                <a:ln>
                  <a:solidFill>
                    <a:schemeClr val="accent1">
                      <a:lumMod val="75000"/>
                    </a:schemeClr>
                  </a:solidFill>
                </a:ln>
              </a:rPr>
              <a:t> as well as </a:t>
            </a:r>
            <a:r>
              <a:rPr lang="en-US" dirty="0" smtClean="0">
                <a:ln>
                  <a:solidFill>
                    <a:schemeClr val="accent1">
                      <a:lumMod val="75000"/>
                    </a:schemeClr>
                  </a:solidFill>
                </a:ln>
                <a:solidFill>
                  <a:schemeClr val="bg1"/>
                </a:solidFill>
              </a:rPr>
              <a:t>beach ball</a:t>
            </a:r>
            <a:r>
              <a:rPr lang="en-US" dirty="0" smtClean="0">
                <a:ln>
                  <a:solidFill>
                    <a:schemeClr val="accent1">
                      <a:lumMod val="75000"/>
                    </a:schemeClr>
                  </a:solidFill>
                </a:ln>
              </a:rPr>
              <a:t>.</a:t>
            </a:r>
          </a:p>
          <a:p>
            <a:r>
              <a:rPr lang="en-US" dirty="0" smtClean="0">
                <a:ln>
                  <a:solidFill>
                    <a:schemeClr val="accent1">
                      <a:lumMod val="75000"/>
                    </a:schemeClr>
                  </a:solidFill>
                </a:ln>
              </a:rPr>
              <a:t>It is three floors tall with </a:t>
            </a:r>
            <a:r>
              <a:rPr lang="en-US" dirty="0" smtClean="0">
                <a:ln>
                  <a:solidFill>
                    <a:schemeClr val="accent1">
                      <a:lumMod val="75000"/>
                    </a:schemeClr>
                  </a:solidFill>
                </a:ln>
                <a:solidFill>
                  <a:schemeClr val="bg1"/>
                </a:solidFill>
              </a:rPr>
              <a:t>549 rooms</a:t>
            </a:r>
            <a:r>
              <a:rPr lang="en-US" dirty="0" smtClean="0">
                <a:ln>
                  <a:solidFill>
                    <a:schemeClr val="accent1">
                      <a:lumMod val="75000"/>
                    </a:schemeClr>
                  </a:solidFill>
                </a:ln>
              </a:rPr>
              <a:t>. Some of those rooms are the </a:t>
            </a:r>
            <a:r>
              <a:rPr lang="en-US" dirty="0" smtClean="0">
                <a:ln>
                  <a:solidFill>
                    <a:schemeClr val="accent1">
                      <a:lumMod val="75000"/>
                    </a:schemeClr>
                  </a:solidFill>
                </a:ln>
                <a:solidFill>
                  <a:schemeClr val="bg1"/>
                </a:solidFill>
              </a:rPr>
              <a:t>“superior-deluxe suites” </a:t>
            </a:r>
            <a:r>
              <a:rPr lang="en-US" dirty="0" smtClean="0">
                <a:ln>
                  <a:solidFill>
                    <a:schemeClr val="accent1">
                      <a:lumMod val="75000"/>
                    </a:schemeClr>
                  </a:solidFill>
                </a:ln>
              </a:rPr>
              <a:t>with many luxuries including </a:t>
            </a:r>
            <a:r>
              <a:rPr lang="en-US" dirty="0" smtClean="0">
                <a:ln>
                  <a:solidFill>
                    <a:schemeClr val="accent1">
                      <a:lumMod val="75000"/>
                    </a:schemeClr>
                  </a:solidFill>
                </a:ln>
                <a:solidFill>
                  <a:schemeClr val="bg1"/>
                </a:solidFill>
              </a:rPr>
              <a:t>balcony</a:t>
            </a:r>
            <a:r>
              <a:rPr lang="en-US" dirty="0" smtClean="0">
                <a:ln>
                  <a:solidFill>
                    <a:schemeClr val="accent1">
                      <a:lumMod val="75000"/>
                    </a:schemeClr>
                  </a:solidFill>
                </a:ln>
              </a:rPr>
              <a:t>, </a:t>
            </a:r>
            <a:r>
              <a:rPr lang="en-US" dirty="0" smtClean="0">
                <a:ln>
                  <a:solidFill>
                    <a:schemeClr val="accent1">
                      <a:lumMod val="75000"/>
                    </a:schemeClr>
                  </a:solidFill>
                </a:ln>
                <a:solidFill>
                  <a:schemeClr val="bg1"/>
                </a:solidFill>
              </a:rPr>
              <a:t>ocean view </a:t>
            </a:r>
            <a:r>
              <a:rPr lang="en-US" dirty="0" smtClean="0">
                <a:ln>
                  <a:solidFill>
                    <a:schemeClr val="accent1">
                      <a:lumMod val="75000"/>
                    </a:schemeClr>
                  </a:solidFill>
                </a:ln>
              </a:rPr>
              <a:t>and </a:t>
            </a:r>
            <a:r>
              <a:rPr lang="en-US" dirty="0" smtClean="0">
                <a:ln>
                  <a:solidFill>
                    <a:schemeClr val="accent1">
                      <a:lumMod val="75000"/>
                    </a:schemeClr>
                  </a:solidFill>
                </a:ln>
                <a:solidFill>
                  <a:schemeClr val="bg1"/>
                </a:solidFill>
              </a:rPr>
              <a:t>mini bar</a:t>
            </a:r>
            <a:endParaRPr lang="en-US" dirty="0">
              <a:ln>
                <a:solidFill>
                  <a:schemeClr val="accent1">
                    <a:lumMod val="75000"/>
                  </a:schemeClr>
                </a:solidFill>
              </a:ln>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Kaila\My Documents\Egypt pics\old luxor.jpg"/>
          <p:cNvPicPr>
            <a:picLocks noChangeAspect="1" noChangeArrowheads="1"/>
          </p:cNvPicPr>
          <p:nvPr/>
        </p:nvPicPr>
        <p:blipFill>
          <a:blip r:embed="rId2" cstate="print"/>
          <a:srcRect/>
          <a:stretch>
            <a:fillRect/>
          </a:stretch>
        </p:blipFill>
        <p:spPr bwMode="auto">
          <a:xfrm>
            <a:off x="4648200" y="0"/>
            <a:ext cx="4495800" cy="6858000"/>
          </a:xfrm>
          <a:prstGeom prst="rect">
            <a:avLst/>
          </a:prstGeom>
          <a:noFill/>
        </p:spPr>
      </p:pic>
      <p:pic>
        <p:nvPicPr>
          <p:cNvPr id="8193" name="Picture 1" descr="C:\Documents and Settings\Kaila\My Documents\Egypt pics\luxor 2.jpg"/>
          <p:cNvPicPr>
            <a:picLocks noChangeAspect="1" noChangeArrowheads="1"/>
          </p:cNvPicPr>
          <p:nvPr/>
        </p:nvPicPr>
        <p:blipFill>
          <a:blip r:embed="rId3" cstate="print"/>
          <a:srcRect/>
          <a:stretch>
            <a:fillRect/>
          </a:stretch>
        </p:blipFill>
        <p:spPr bwMode="auto">
          <a:xfrm>
            <a:off x="0" y="0"/>
            <a:ext cx="4876800" cy="6858000"/>
          </a:xfrm>
          <a:prstGeom prst="rect">
            <a:avLst/>
          </a:prstGeom>
          <a:noFill/>
        </p:spPr>
      </p:pic>
      <p:sp>
        <p:nvSpPr>
          <p:cNvPr id="2" name="Title 1"/>
          <p:cNvSpPr>
            <a:spLocks noGrp="1"/>
          </p:cNvSpPr>
          <p:nvPr>
            <p:ph type="title"/>
          </p:nvPr>
        </p:nvSpPr>
        <p:spPr/>
        <p:txBody>
          <a:bodyPr/>
          <a:lstStyle/>
          <a:p>
            <a:r>
              <a:rPr lang="en-US" dirty="0" smtClean="0"/>
              <a:t> </a:t>
            </a:r>
            <a:r>
              <a:rPr lang="en-US" dirty="0" smtClean="0">
                <a:solidFill>
                  <a:schemeClr val="bg1"/>
                </a:solidFill>
              </a:rPr>
              <a:t>Days 14-15</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From Hurghada (On the morning of the 12 day) I will be taking the main highway like before, to </a:t>
            </a:r>
            <a:r>
              <a:rPr lang="en-US" b="1" dirty="0" smtClean="0">
                <a:ln w="18000">
                  <a:solidFill>
                    <a:schemeClr val="accent1">
                      <a:lumMod val="75000"/>
                    </a:schemeClr>
                  </a:solidFill>
                  <a:prstDash val="solid"/>
                  <a:miter lim="800000"/>
                </a:ln>
                <a:noFill/>
                <a:effectLst>
                  <a:outerShdw blurRad="25500" dist="23000" dir="7020000" algn="tl">
                    <a:srgbClr val="000000">
                      <a:alpha val="50000"/>
                    </a:srgbClr>
                  </a:outerShdw>
                </a:effectLst>
              </a:rPr>
              <a:t>Luxor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my final city!</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Luxor has been called the worlds greatest open air museum, because it is, and its not just that.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There is so much more to explore. Luxor has the most monuments and preserves  in Egypt. And its quite old. Considering that its been s tourist destination for longer than anyone can remember! Even during the Dynasties of the Roman and Greek periods, people would flock to Luxor to see its wonders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There are only three main streets. And they are called: Sharia al-</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Mahatta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Sharia al-</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Karnak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the Corniched, next to the Nile.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Along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Mahatta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street you can find many cafes and bazaars where they sell Egyptian souvenirs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Luxor has always been a pretty populous city and to and today it has about 15o,000 people. </a:t>
            </a:r>
          </a:p>
          <a:p>
            <a:r>
              <a:rPr lang="en-US" dirty="0" smtClean="0">
                <a:ln w="18415" cmpd="sng">
                  <a:solidFill>
                    <a:schemeClr val="accent1">
                      <a:lumMod val="50000"/>
                    </a:schemeClr>
                  </a:solidFill>
                  <a:prstDash val="solid"/>
                </a:ln>
                <a:solidFill>
                  <a:srgbClr val="002060"/>
                </a:solidFill>
                <a:effectLst>
                  <a:outerShdw blurRad="63500" dir="3600000" algn="tl" rotWithShape="0">
                    <a:srgbClr val="000000">
                      <a:alpha val="70000"/>
                    </a:srgbClr>
                  </a:outerShdw>
                </a:effectLst>
              </a:rPr>
              <a:t>Then, on my last day, I will leave Luxor, travel by railroad and make my way BACK to The Cairo International Airport. Where I will finish my journey to Egypt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Mummy Cartonnage"/>
          <p:cNvPicPr>
            <a:picLocks noChangeAspect="1" noChangeArrowheads="1"/>
          </p:cNvPicPr>
          <p:nvPr/>
        </p:nvPicPr>
        <p:blipFill>
          <a:blip r:embed="rId2" cstate="print"/>
          <a:srcRect/>
          <a:stretch>
            <a:fillRect/>
          </a:stretch>
        </p:blipFill>
        <p:spPr bwMode="auto">
          <a:xfrm>
            <a:off x="5943600" y="0"/>
            <a:ext cx="3200400" cy="6858000"/>
          </a:xfrm>
          <a:prstGeom prst="rect">
            <a:avLst/>
          </a:prstGeom>
          <a:noFill/>
        </p:spPr>
      </p:pic>
      <p:pic>
        <p:nvPicPr>
          <p:cNvPr id="34820" name="Picture 4" descr="Sobek/Amenhotep III"/>
          <p:cNvPicPr>
            <a:picLocks noChangeAspect="1" noChangeArrowheads="1"/>
          </p:cNvPicPr>
          <p:nvPr/>
        </p:nvPicPr>
        <p:blipFill>
          <a:blip r:embed="rId3" cstate="print"/>
          <a:srcRect/>
          <a:stretch>
            <a:fillRect/>
          </a:stretch>
        </p:blipFill>
        <p:spPr bwMode="auto">
          <a:xfrm>
            <a:off x="3124200" y="0"/>
            <a:ext cx="2819400" cy="6858000"/>
          </a:xfrm>
          <a:prstGeom prst="rect">
            <a:avLst/>
          </a:prstGeom>
          <a:noFill/>
        </p:spPr>
      </p:pic>
      <p:pic>
        <p:nvPicPr>
          <p:cNvPr id="34818" name="Picture 2" descr="Luxor Museum"/>
          <p:cNvPicPr>
            <a:picLocks noChangeAspect="1" noChangeArrowheads="1"/>
          </p:cNvPicPr>
          <p:nvPr/>
        </p:nvPicPr>
        <p:blipFill>
          <a:blip r:embed="rId4" cstate="print"/>
          <a:srcRect/>
          <a:stretch>
            <a:fillRect/>
          </a:stretch>
        </p:blipFill>
        <p:spPr bwMode="auto">
          <a:xfrm>
            <a:off x="0" y="0"/>
            <a:ext cx="3124200" cy="6858000"/>
          </a:xfrm>
          <a:prstGeom prst="rect">
            <a:avLst/>
          </a:prstGeom>
          <a:noFill/>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Luxor Museum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One of the best displays of antiquities in Egypt is located at the Luxor Museum opened in 1975</a:t>
            </a:r>
          </a:p>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The admission price is high, but it is worth the visit as a lot of people say</a:t>
            </a:r>
          </a:p>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Visiting hours can be kind of restricted so make sure this museum is one of the first things you hit in your stay in Luxor</a:t>
            </a:r>
          </a:p>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Spaced out around the main floor are large ancient sculptures and preserved pieces from the ancient times</a:t>
            </a:r>
          </a:p>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Then, a ramp leads up to all the antiques like pieces from King Tut’s tomb</a:t>
            </a:r>
          </a:p>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Scattered throughout the museum are drawings, painting, old antiques like sandals and ancient clothes, and coffins </a:t>
            </a:r>
          </a:p>
          <a:p>
            <a:r>
              <a:rPr lang="en-US" dirty="0" smtClean="0">
                <a:ln w="18415" cmpd="sng">
                  <a:solidFill>
                    <a:schemeClr val="accent1">
                      <a:lumMod val="75000"/>
                    </a:schemeClr>
                  </a:solidFill>
                  <a:prstDash val="solid"/>
                </a:ln>
                <a:solidFill>
                  <a:srgbClr val="FFFF00"/>
                </a:solidFill>
                <a:effectLst>
                  <a:outerShdw blurRad="63500" dir="3600000" algn="tl" rotWithShape="0">
                    <a:srgbClr val="000000">
                      <a:alpha val="70000"/>
                    </a:srgbClr>
                  </a:outerShdw>
                </a:effectLst>
              </a:rPr>
              <a:t>This museum can not only teach you things. But you wont get bored while learning— and that’s a fact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Kaila\My Documents\Egypt pics\sofitel 2.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7170" name="Picture 2" descr="C:\Documents and Settings\Kaila\My Documents\Egypt pics\sofitel.jpg"/>
          <p:cNvPicPr>
            <a:picLocks noChangeAspect="1" noChangeArrowheads="1"/>
          </p:cNvPicPr>
          <p:nvPr/>
        </p:nvPicPr>
        <p:blipFill>
          <a:blip r:embed="rId3" cstate="print"/>
          <a:srcRect/>
          <a:stretch>
            <a:fillRect/>
          </a:stretch>
        </p:blipFill>
        <p:spPr bwMode="auto">
          <a:xfrm>
            <a:off x="0" y="3962400"/>
            <a:ext cx="4572000" cy="2895600"/>
          </a:xfrm>
          <a:prstGeom prst="rect">
            <a:avLst/>
          </a:prstGeom>
          <a:noFill/>
        </p:spPr>
      </p:pic>
      <p:pic>
        <p:nvPicPr>
          <p:cNvPr id="7169" name="Picture 1" descr="C:\Documents and Settings\Kaila\My Documents\Egypt pics\sofitel karnak.jpg"/>
          <p:cNvPicPr>
            <a:picLocks noChangeAspect="1" noChangeArrowheads="1"/>
          </p:cNvPicPr>
          <p:nvPr/>
        </p:nvPicPr>
        <p:blipFill>
          <a:blip r:embed="rId4" cstate="print"/>
          <a:srcRect/>
          <a:stretch>
            <a:fillRect/>
          </a:stretch>
        </p:blipFill>
        <p:spPr bwMode="auto">
          <a:xfrm>
            <a:off x="0" y="0"/>
            <a:ext cx="4572000" cy="39624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 in Luxor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066800"/>
            <a:ext cx="8229600" cy="5791200"/>
          </a:xfrm>
        </p:spPr>
        <p:txBody>
          <a:bodyPr>
            <a:normAutofit lnSpcReduction="10000"/>
          </a:bodyPr>
          <a:lstStyle/>
          <a:p>
            <a:r>
              <a:rPr lang="en-US" dirty="0" smtClean="0">
                <a:ln>
                  <a:solidFill>
                    <a:schemeClr val="accent2">
                      <a:lumMod val="60000"/>
                      <a:lumOff val="40000"/>
                    </a:schemeClr>
                  </a:solidFill>
                </a:ln>
              </a:rPr>
              <a:t>The name is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Sofitel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Karnak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Luxor Hotel</a:t>
            </a:r>
            <a:r>
              <a:rPr lang="en-US" dirty="0" smtClean="0">
                <a:ln>
                  <a:solidFill>
                    <a:schemeClr val="accent2">
                      <a:lumMod val="60000"/>
                      <a:lumOff val="40000"/>
                    </a:schemeClr>
                  </a:solidFill>
                </a:ln>
              </a:rPr>
              <a:t>, located on the </a:t>
            </a:r>
            <a:r>
              <a:rPr lang="en-US" dirty="0" smtClean="0">
                <a:ln>
                  <a:solidFill>
                    <a:schemeClr val="accent2">
                      <a:lumMod val="60000"/>
                      <a:lumOff val="40000"/>
                    </a:schemeClr>
                  </a:solidFill>
                </a:ln>
                <a:solidFill>
                  <a:schemeClr val="bg1"/>
                </a:solidFill>
              </a:rPr>
              <a:t>East Bank of the Nile</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River view </a:t>
            </a:r>
            <a:r>
              <a:rPr lang="en-US" dirty="0" smtClean="0">
                <a:ln>
                  <a:solidFill>
                    <a:schemeClr val="accent2">
                      <a:lumMod val="60000"/>
                      <a:lumOff val="40000"/>
                    </a:schemeClr>
                  </a:solidFill>
                </a:ln>
              </a:rPr>
              <a:t>of course!</a:t>
            </a:r>
          </a:p>
          <a:p>
            <a:r>
              <a:rPr lang="en-US" dirty="0" smtClean="0">
                <a:ln>
                  <a:solidFill>
                    <a:schemeClr val="accent2">
                      <a:lumMod val="60000"/>
                      <a:lumOff val="40000"/>
                    </a:schemeClr>
                  </a:solidFill>
                </a:ln>
              </a:rPr>
              <a:t>It has a </a:t>
            </a:r>
            <a:r>
              <a:rPr lang="en-US" dirty="0" smtClean="0">
                <a:ln>
                  <a:solidFill>
                    <a:schemeClr val="accent2">
                      <a:lumMod val="60000"/>
                      <a:lumOff val="40000"/>
                    </a:schemeClr>
                  </a:solidFill>
                </a:ln>
                <a:solidFill>
                  <a:schemeClr val="bg1"/>
                </a:solidFill>
              </a:rPr>
              <a:t>hair salon </a:t>
            </a:r>
            <a:r>
              <a:rPr lang="en-US" dirty="0" smtClean="0">
                <a:ln>
                  <a:solidFill>
                    <a:schemeClr val="accent2">
                      <a:lumMod val="60000"/>
                      <a:lumOff val="40000"/>
                    </a:schemeClr>
                  </a:solidFill>
                </a:ln>
              </a:rPr>
              <a:t>right in the hotel along with a </a:t>
            </a:r>
            <a:r>
              <a:rPr lang="en-US" dirty="0" smtClean="0">
                <a:ln>
                  <a:solidFill>
                    <a:schemeClr val="accent2">
                      <a:lumMod val="60000"/>
                      <a:lumOff val="40000"/>
                    </a:schemeClr>
                  </a:solidFill>
                </a:ln>
                <a:solidFill>
                  <a:schemeClr val="bg1"/>
                </a:solidFill>
              </a:rPr>
              <a:t>gift/souvenir shop</a:t>
            </a:r>
            <a:r>
              <a:rPr lang="en-US" dirty="0" smtClean="0">
                <a:ln>
                  <a:solidFill>
                    <a:schemeClr val="accent2">
                      <a:lumMod val="60000"/>
                      <a:lumOff val="40000"/>
                    </a:schemeClr>
                  </a:solidFill>
                </a:ln>
              </a:rPr>
              <a:t>. An </a:t>
            </a:r>
            <a:r>
              <a:rPr lang="en-US" dirty="0" smtClean="0">
                <a:ln>
                  <a:solidFill>
                    <a:schemeClr val="accent2">
                      <a:lumMod val="60000"/>
                      <a:lumOff val="40000"/>
                    </a:schemeClr>
                  </a:solidFill>
                </a:ln>
                <a:solidFill>
                  <a:schemeClr val="bg1"/>
                </a:solidFill>
              </a:rPr>
              <a:t>indoor playground </a:t>
            </a:r>
            <a:r>
              <a:rPr lang="en-US" dirty="0" smtClean="0">
                <a:ln>
                  <a:solidFill>
                    <a:schemeClr val="accent2">
                      <a:lumMod val="60000"/>
                      <a:lumOff val="40000"/>
                    </a:schemeClr>
                  </a:solidFill>
                </a:ln>
              </a:rPr>
              <a:t>and </a:t>
            </a:r>
            <a:r>
              <a:rPr lang="en-US" dirty="0" smtClean="0">
                <a:ln>
                  <a:solidFill>
                    <a:schemeClr val="accent2">
                      <a:lumMod val="60000"/>
                      <a:lumOff val="40000"/>
                    </a:schemeClr>
                  </a:solidFill>
                </a:ln>
                <a:solidFill>
                  <a:schemeClr val="bg1"/>
                </a:solidFill>
              </a:rPr>
              <a:t>kid’s club</a:t>
            </a:r>
            <a:r>
              <a:rPr lang="en-US" dirty="0" smtClean="0">
                <a:ln>
                  <a:solidFill>
                    <a:schemeClr val="accent2">
                      <a:lumMod val="60000"/>
                      <a:lumOff val="40000"/>
                    </a:schemeClr>
                  </a:solidFill>
                </a:ln>
              </a:rPr>
              <a:t>.</a:t>
            </a:r>
          </a:p>
          <a:p>
            <a:r>
              <a:rPr lang="en-US" dirty="0" smtClean="0">
                <a:ln>
                  <a:solidFill>
                    <a:schemeClr val="accent2">
                      <a:lumMod val="60000"/>
                      <a:lumOff val="40000"/>
                    </a:schemeClr>
                  </a:solidFill>
                </a:ln>
              </a:rPr>
              <a:t>For leisure there is: A </a:t>
            </a:r>
            <a:r>
              <a:rPr lang="en-US" dirty="0" smtClean="0">
                <a:ln>
                  <a:solidFill>
                    <a:schemeClr val="accent2">
                      <a:lumMod val="60000"/>
                      <a:lumOff val="40000"/>
                    </a:schemeClr>
                  </a:solidFill>
                </a:ln>
                <a:solidFill>
                  <a:schemeClr val="bg1"/>
                </a:solidFill>
              </a:rPr>
              <a:t>spa with sauna</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Jacuzzi</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fitness </a:t>
            </a:r>
            <a:r>
              <a:rPr lang="en-US" dirty="0" smtClean="0">
                <a:ln w="18415" cmpd="sng">
                  <a:solidFill>
                    <a:schemeClr val="accent2">
                      <a:lumMod val="60000"/>
                      <a:lumOff val="40000"/>
                    </a:schemeClr>
                  </a:solidFill>
                  <a:prstDash val="solid"/>
                </a:ln>
                <a:solidFill>
                  <a:srgbClr val="FFFFFF"/>
                </a:solidFill>
                <a:effectLst>
                  <a:outerShdw blurRad="63500" dir="3600000" algn="tl" rotWithShape="0">
                    <a:srgbClr val="000000">
                      <a:alpha val="70000"/>
                    </a:srgbClr>
                  </a:outerShdw>
                </a:effectLst>
              </a:rPr>
              <a:t>center</a:t>
            </a:r>
            <a:r>
              <a:rPr lang="en-US" dirty="0" smtClean="0">
                <a:ln>
                  <a:solidFill>
                    <a:schemeClr val="accent2">
                      <a:lumMod val="60000"/>
                      <a:lumOff val="40000"/>
                    </a:schemeClr>
                  </a:solidFill>
                </a:ln>
                <a:solidFill>
                  <a:schemeClr val="bg1"/>
                </a:solidFill>
              </a:rPr>
              <a:t>, massage room</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outdoor heated AND unheated pool</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tennis court</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tennis table</a:t>
            </a:r>
            <a:r>
              <a:rPr lang="en-US" dirty="0" smtClean="0">
                <a:ln>
                  <a:solidFill>
                    <a:schemeClr val="accent2">
                      <a:lumMod val="60000"/>
                      <a:lumOff val="40000"/>
                    </a:schemeClr>
                  </a:solidFill>
                </a:ln>
              </a:rPr>
              <a:t>, and </a:t>
            </a:r>
            <a:r>
              <a:rPr lang="en-US" dirty="0" smtClean="0">
                <a:ln>
                  <a:solidFill>
                    <a:schemeClr val="accent2">
                      <a:lumMod val="60000"/>
                      <a:lumOff val="40000"/>
                    </a:schemeClr>
                  </a:solidFill>
                </a:ln>
                <a:solidFill>
                  <a:schemeClr val="bg1"/>
                </a:solidFill>
              </a:rPr>
              <a:t>football</a:t>
            </a:r>
            <a:r>
              <a:rPr lang="en-US" dirty="0" smtClean="0">
                <a:ln>
                  <a:solidFill>
                    <a:schemeClr val="accent2">
                      <a:lumMod val="60000"/>
                      <a:lumOff val="40000"/>
                    </a:schemeClr>
                  </a:solidFill>
                </a:ln>
              </a:rPr>
              <a:t>.</a:t>
            </a:r>
          </a:p>
          <a:p>
            <a:r>
              <a:rPr lang="en-US" dirty="0" smtClean="0">
                <a:ln>
                  <a:solidFill>
                    <a:schemeClr val="accent2">
                      <a:lumMod val="60000"/>
                      <a:lumOff val="40000"/>
                    </a:schemeClr>
                  </a:solidFill>
                </a:ln>
              </a:rPr>
              <a:t>They have </a:t>
            </a:r>
            <a:r>
              <a:rPr lang="en-US" dirty="0" smtClean="0">
                <a:ln>
                  <a:solidFill>
                    <a:schemeClr val="accent2">
                      <a:lumMod val="60000"/>
                      <a:lumOff val="40000"/>
                    </a:schemeClr>
                  </a:solidFill>
                </a:ln>
                <a:solidFill>
                  <a:schemeClr val="bg1"/>
                </a:solidFill>
              </a:rPr>
              <a:t>325 rooms and 22 suites</a:t>
            </a:r>
            <a:r>
              <a:rPr lang="en-US" dirty="0" smtClean="0">
                <a:ln>
                  <a:solidFill>
                    <a:schemeClr val="accent2">
                      <a:lumMod val="60000"/>
                      <a:lumOff val="40000"/>
                    </a:schemeClr>
                  </a:solidFill>
                </a:ln>
              </a:rPr>
              <a:t>, most with garden views. Suites, even rooms, are equipped with their own mini bar…which means </a:t>
            </a:r>
            <a:r>
              <a:rPr lang="en-US" dirty="0" smtClean="0">
                <a:ln>
                  <a:solidFill>
                    <a:schemeClr val="accent2">
                      <a:lumMod val="60000"/>
                      <a:lumOff val="40000"/>
                    </a:schemeClr>
                  </a:solidFill>
                </a:ln>
                <a:solidFill>
                  <a:schemeClr val="bg1"/>
                </a:solidFill>
              </a:rPr>
              <a:t>mini fridge too</a:t>
            </a:r>
            <a:r>
              <a:rPr lang="en-US" dirty="0" smtClean="0">
                <a:ln>
                  <a:solidFill>
                    <a:schemeClr val="accent2">
                      <a:lumMod val="60000"/>
                      <a:lumOff val="40000"/>
                    </a:schemeClr>
                  </a:solidFill>
                </a:ln>
              </a:rPr>
              <a:t>! </a:t>
            </a:r>
            <a:r>
              <a:rPr lang="en-US" dirty="0" smtClean="0">
                <a:ln>
                  <a:solidFill>
                    <a:schemeClr val="accent2">
                      <a:lumMod val="60000"/>
                      <a:lumOff val="40000"/>
                    </a:schemeClr>
                  </a:solidFill>
                </a:ln>
                <a:solidFill>
                  <a:schemeClr val="bg1"/>
                </a:solidFill>
              </a:rPr>
              <a:t>Room service is 24/7</a:t>
            </a:r>
            <a:r>
              <a:rPr lang="en-US" dirty="0" smtClean="0">
                <a:ln>
                  <a:solidFill>
                    <a:schemeClr val="accent2">
                      <a:lumMod val="60000"/>
                      <a:lumOff val="40000"/>
                    </a:schemeClr>
                  </a:solidFill>
                </a:ln>
              </a:rPr>
              <a:t> and they sell hot dishes and cold snacks.</a:t>
            </a:r>
          </a:p>
          <a:p>
            <a:r>
              <a:rPr lang="en-US" dirty="0" smtClean="0">
                <a:ln>
                  <a:solidFill>
                    <a:schemeClr val="accent2">
                      <a:lumMod val="60000"/>
                      <a:lumOff val="40000"/>
                    </a:schemeClr>
                  </a:solidFill>
                </a:ln>
              </a:rPr>
              <a:t>All rooms have a balcony to enjoy the garden views</a:t>
            </a:r>
          </a:p>
          <a:p>
            <a:r>
              <a:rPr lang="en-US" dirty="0" smtClean="0">
                <a:ln>
                  <a:solidFill>
                    <a:schemeClr val="accent2">
                      <a:lumMod val="60000"/>
                      <a:lumOff val="40000"/>
                    </a:schemeClr>
                  </a:solidFill>
                </a:ln>
                <a:solidFill>
                  <a:schemeClr val="bg1"/>
                </a:solidFill>
              </a:rPr>
              <a:t>About $170 per night</a:t>
            </a:r>
            <a:endParaRPr lang="en-US" dirty="0">
              <a:ln>
                <a:solidFill>
                  <a:schemeClr val="accent2">
                    <a:lumMod val="60000"/>
                    <a:lumOff val="40000"/>
                  </a:schemeClr>
                </a:solidFill>
              </a:ln>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ocuments and Settings\Kaila\My Documents\Egypt pics\cairo.jpg"/>
          <p:cNvPicPr>
            <a:picLocks noChangeAspect="1" noChangeArrowheads="1"/>
          </p:cNvPicPr>
          <p:nvPr/>
        </p:nvPicPr>
        <p:blipFill>
          <a:blip r:embed="rId2" cstate="print"/>
          <a:srcRect/>
          <a:stretch>
            <a:fillRect/>
          </a:stretch>
        </p:blipFill>
        <p:spPr bwMode="auto">
          <a:xfrm>
            <a:off x="0" y="0"/>
            <a:ext cx="6781800" cy="6858000"/>
          </a:xfrm>
          <a:prstGeom prst="rect">
            <a:avLst/>
          </a:prstGeom>
          <a:noFill/>
        </p:spPr>
      </p:pic>
      <p:sp>
        <p:nvSpPr>
          <p:cNvPr id="2" name="Title 1"/>
          <p:cNvSpPr>
            <a:spLocks noGrp="1"/>
          </p:cNvSpPr>
          <p:nvPr>
            <p:ph type="title"/>
          </p:nvPr>
        </p:nvSpPr>
        <p:spPr>
          <a:xfrm>
            <a:off x="457200" y="0"/>
            <a:ext cx="8229600" cy="838200"/>
          </a:xfrm>
        </p:spPr>
        <p:txBody>
          <a:bodyPr>
            <a:normAutofit/>
          </a:bodyPr>
          <a:lstStyle/>
          <a:p>
            <a:r>
              <a:rPr lang="en-US" dirty="0" smtClean="0">
                <a:solidFill>
                  <a:schemeClr val="accent1"/>
                </a:solidFill>
              </a:rPr>
              <a:t>Day 1-3</a:t>
            </a:r>
            <a:endParaRPr lang="en-US" dirty="0">
              <a:solidFill>
                <a:schemeClr val="accent1"/>
              </a:solidFill>
            </a:endParaRPr>
          </a:p>
        </p:txBody>
      </p:sp>
      <p:sp>
        <p:nvSpPr>
          <p:cNvPr id="3" name="Content Placeholder 2"/>
          <p:cNvSpPr>
            <a:spLocks noGrp="1"/>
          </p:cNvSpPr>
          <p:nvPr>
            <p:ph idx="1"/>
          </p:nvPr>
        </p:nvSpPr>
        <p:spPr>
          <a:xfrm>
            <a:off x="0" y="838200"/>
            <a:ext cx="6858000" cy="6019800"/>
          </a:xfrm>
          <a:ln>
            <a:solidFill>
              <a:schemeClr val="accent1"/>
            </a:solidFill>
          </a:ln>
        </p:spPr>
        <p:txBody>
          <a:bodyPr>
            <a:noAutofit/>
          </a:bodyPr>
          <a:lstStyle/>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I will fly from the Atlanta Airport to The Cairo International Airport (flight details on later slide)</a:t>
            </a:r>
          </a:p>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From there, I will leave the airport to explore the city, Cairo as my first stop!</a:t>
            </a:r>
          </a:p>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Why is Cairo such an amazing and significant city? Well;</a:t>
            </a:r>
          </a:p>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1: It is the Capital of all Egypt, and the city itself and closely surrounding areas are considered “The Heart of Egypt”</a:t>
            </a:r>
          </a:p>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2: Cairo includes some of the most famous </a:t>
            </a:r>
            <a:r>
              <a:rPr lang="en-US" sz="1800" b="1" dirty="0" err="1" smtClean="0">
                <a:ln w="18000">
                  <a:solidFill>
                    <a:schemeClr val="accent2">
                      <a:lumMod val="75000"/>
                    </a:schemeClr>
                  </a:solidFill>
                  <a:prstDash val="solid"/>
                  <a:miter lim="800000"/>
                </a:ln>
                <a:effectLst>
                  <a:outerShdw blurRad="25500" dist="23000" dir="7020000" algn="tl">
                    <a:srgbClr val="000000">
                      <a:alpha val="50000"/>
                    </a:srgbClr>
                  </a:outerShdw>
                </a:effectLst>
              </a:rPr>
              <a:t>Pharaonic</a:t>
            </a:r>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 ancient Christian and Islamic monuments. So I will definitely want to check out the museums.</a:t>
            </a:r>
          </a:p>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3: It offers an huge selection of shopping, leisure, culture and nightlife. Shopping ranges from the famous Khan el-</a:t>
            </a:r>
            <a:r>
              <a:rPr lang="en-US" sz="1800" b="1" dirty="0" err="1" smtClean="0">
                <a:ln w="18000">
                  <a:solidFill>
                    <a:schemeClr val="accent2">
                      <a:lumMod val="75000"/>
                    </a:schemeClr>
                  </a:solidFill>
                  <a:prstDash val="solid"/>
                  <a:miter lim="800000"/>
                </a:ln>
                <a:effectLst>
                  <a:outerShdw blurRad="25500" dist="23000" dir="7020000" algn="tl">
                    <a:srgbClr val="000000">
                      <a:alpha val="50000"/>
                    </a:srgbClr>
                  </a:outerShdw>
                </a:effectLst>
              </a:rPr>
              <a:t>Khalili</a:t>
            </a:r>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 souk, (or bazaar) basically unchanged since the 14th century, to modern air-conditioned centers, leatherwork, glass, displaying the latest fashions. </a:t>
            </a:r>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sym typeface="Wingdings" pitchFamily="2" charset="2"/>
              </a:rPr>
              <a:t>I'm definitely going to all the different stores</a:t>
            </a:r>
          </a:p>
          <a:p>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sym typeface="Wingdings" pitchFamily="2" charset="2"/>
              </a:rPr>
              <a:t>4: Some of their most popular  buys are</a:t>
            </a:r>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 spices, perfumes, gold, silver, carpets, brass and copperware ceramics and </a:t>
            </a:r>
            <a:r>
              <a:rPr lang="en-US" sz="1800" b="1" dirty="0" err="1" smtClean="0">
                <a:ln w="18000">
                  <a:solidFill>
                    <a:schemeClr val="accent2">
                      <a:lumMod val="75000"/>
                    </a:schemeClr>
                  </a:solidFill>
                  <a:prstDash val="solid"/>
                  <a:miter lim="800000"/>
                </a:ln>
                <a:effectLst>
                  <a:outerShdw blurRad="25500" dist="23000" dir="7020000" algn="tl">
                    <a:srgbClr val="000000">
                      <a:alpha val="50000"/>
                    </a:srgbClr>
                  </a:outerShdw>
                </a:effectLst>
              </a:rPr>
              <a:t>mashrabiya</a:t>
            </a:r>
            <a:r>
              <a:rPr lang="en-US" sz="1800" b="1" dirty="0" smtClean="0">
                <a:ln w="18000">
                  <a:solidFill>
                    <a:schemeClr val="accent2">
                      <a:lumMod val="75000"/>
                    </a:schemeClr>
                  </a:solidFill>
                  <a:prstDash val="solid"/>
                  <a:miter lim="800000"/>
                </a:ln>
                <a:effectLst>
                  <a:outerShdw blurRad="25500" dist="23000" dir="7020000" algn="tl">
                    <a:srgbClr val="000000">
                      <a:alpha val="50000"/>
                    </a:srgbClr>
                  </a:outerShdw>
                </a:effectLst>
              </a:rPr>
              <a:t>.  I would definitely buy some perfume and silver earrings</a:t>
            </a:r>
            <a:endParaRPr lang="en-US" sz="1800" b="1" dirty="0">
              <a:ln w="18000">
                <a:solidFill>
                  <a:schemeClr val="accent2">
                    <a:lumMod val="75000"/>
                  </a:schemeClr>
                </a:solidFill>
                <a:prstDash val="solid"/>
                <a:miter lim="800000"/>
              </a:ln>
              <a:effectLst>
                <a:outerShdw blurRad="25500" dist="23000" dir="7020000" algn="tl">
                  <a:srgbClr val="000000">
                    <a:alpha val="50000"/>
                  </a:srgbClr>
                </a:outerShdw>
              </a:effectLst>
            </a:endParaRPr>
          </a:p>
        </p:txBody>
      </p:sp>
      <p:pic>
        <p:nvPicPr>
          <p:cNvPr id="2053" name="Picture 5" descr="C:\Documents and Settings\Kaila\My Documents\Egypt pics\cairo old.jpg"/>
          <p:cNvPicPr>
            <a:picLocks noChangeAspect="1" noChangeArrowheads="1"/>
          </p:cNvPicPr>
          <p:nvPr/>
        </p:nvPicPr>
        <p:blipFill>
          <a:blip r:embed="rId3" cstate="print"/>
          <a:srcRect/>
          <a:stretch>
            <a:fillRect/>
          </a:stretch>
        </p:blipFill>
        <p:spPr bwMode="auto">
          <a:xfrm>
            <a:off x="6781801" y="0"/>
            <a:ext cx="2362200" cy="4016375"/>
          </a:xfrm>
          <a:prstGeom prst="rect">
            <a:avLst/>
          </a:prstGeom>
          <a:noFill/>
        </p:spPr>
      </p:pic>
      <p:pic>
        <p:nvPicPr>
          <p:cNvPr id="2055" name="Picture 7" descr="C:\Documents and Settings\Kaila\My Documents\Egypt pics\modern cairo.jpg"/>
          <p:cNvPicPr>
            <a:picLocks noChangeAspect="1" noChangeArrowheads="1"/>
          </p:cNvPicPr>
          <p:nvPr/>
        </p:nvPicPr>
        <p:blipFill>
          <a:blip r:embed="rId4" cstate="print"/>
          <a:srcRect/>
          <a:stretch>
            <a:fillRect/>
          </a:stretch>
        </p:blipFill>
        <p:spPr bwMode="auto">
          <a:xfrm>
            <a:off x="6781801" y="4038600"/>
            <a:ext cx="2362200" cy="2819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nquisitr.com/wp-content/delta-plan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Flights TO EGYPT</a:t>
            </a:r>
            <a:endParaRPr lang="en-US" dirty="0"/>
          </a:p>
        </p:txBody>
      </p:sp>
      <p:sp>
        <p:nvSpPr>
          <p:cNvPr id="3" name="Content Placeholder 2"/>
          <p:cNvSpPr>
            <a:spLocks noGrp="1"/>
          </p:cNvSpPr>
          <p:nvPr>
            <p:ph idx="1"/>
          </p:nvPr>
        </p:nvSpPr>
        <p:spPr/>
        <p:txBody>
          <a:bodyPr>
            <a:normAutofit/>
          </a:bodyPr>
          <a:lstStyle/>
          <a:p>
            <a:pPr>
              <a:buNone/>
            </a:pPr>
            <a:r>
              <a:rPr lang="en-US" sz="2400" dirty="0" smtClean="0">
                <a:solidFill>
                  <a:schemeClr val="accent1"/>
                </a:solidFill>
              </a:rPr>
              <a:t>Atlanta Airport to JFK New York City Airport to Cairo International Airport:</a:t>
            </a:r>
          </a:p>
          <a:p>
            <a:pPr>
              <a:buNone/>
            </a:pPr>
            <a:r>
              <a:rPr lang="en-US" sz="2400" dirty="0" smtClean="0"/>
              <a:t>~Departs at 3:20 pm on February 17</a:t>
            </a:r>
            <a:r>
              <a:rPr lang="en-US" sz="2400" baseline="30000" dirty="0" smtClean="0"/>
              <a:t>.</a:t>
            </a:r>
            <a:r>
              <a:rPr lang="en-US" sz="2400" dirty="0" smtClean="0"/>
              <a:t>  </a:t>
            </a:r>
          </a:p>
          <a:p>
            <a:pPr>
              <a:buNone/>
            </a:pPr>
            <a:r>
              <a:rPr lang="en-US" sz="2400" dirty="0" smtClean="0"/>
              <a:t>~Flight Number: Delta 32 </a:t>
            </a:r>
          </a:p>
          <a:p>
            <a:pPr>
              <a:buNone/>
            </a:pPr>
            <a:r>
              <a:rPr lang="en-US" sz="2400" dirty="0" smtClean="0"/>
              <a:t>~</a:t>
            </a:r>
            <a:r>
              <a:rPr lang="en-US" sz="2400" dirty="0" smtClean="0">
                <a:solidFill>
                  <a:schemeClr val="accent1"/>
                </a:solidFill>
              </a:rPr>
              <a:t>Layover: JFK Airport- 5 hours and 2 minutes (Boeing 737-300)</a:t>
            </a:r>
          </a:p>
          <a:p>
            <a:pPr>
              <a:buNone/>
            </a:pPr>
            <a:r>
              <a:rPr lang="en-US" sz="2400" dirty="0" smtClean="0"/>
              <a:t>~Lands in Cairo 4:45 pm Egypt time on February 18</a:t>
            </a:r>
          </a:p>
          <a:p>
            <a:pPr>
              <a:buNone/>
            </a:pPr>
            <a:r>
              <a:rPr lang="en-US" sz="2400" dirty="0" smtClean="0"/>
              <a:t>~Flight Number: Delta flight 84</a:t>
            </a:r>
          </a:p>
          <a:p>
            <a:pPr>
              <a:buNone/>
            </a:pPr>
            <a:r>
              <a:rPr lang="en-US" sz="2400" dirty="0" smtClean="0"/>
              <a:t>~(Boeing 767-300)</a:t>
            </a:r>
          </a:p>
          <a:p>
            <a:pPr>
              <a:buNone/>
            </a:pPr>
            <a:r>
              <a:rPr lang="en-US" baseline="30000" dirty="0" smtClean="0"/>
              <a:t> </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explore.com/airports/img/cai.gif"/>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lstStyle/>
          <a:p>
            <a:r>
              <a:rPr lang="en-US" dirty="0" smtClean="0"/>
              <a:t>Flights FROM EGYPT</a:t>
            </a:r>
            <a:endParaRPr lang="en-US" dirty="0"/>
          </a:p>
        </p:txBody>
      </p:sp>
      <p:sp>
        <p:nvSpPr>
          <p:cNvPr id="3" name="Content Placeholder 2"/>
          <p:cNvSpPr>
            <a:spLocks noGrp="1"/>
          </p:cNvSpPr>
          <p:nvPr>
            <p:ph idx="1"/>
          </p:nvPr>
        </p:nvSpPr>
        <p:spPr/>
        <p:txBody>
          <a:bodyPr/>
          <a:lstStyle/>
          <a:p>
            <a:pPr>
              <a:buNone/>
            </a:pPr>
            <a:r>
              <a:rPr lang="en-US" dirty="0" smtClean="0">
                <a:solidFill>
                  <a:schemeClr val="accent1"/>
                </a:solidFill>
              </a:rPr>
              <a:t>Cairo International Airport to Amsterdam to Atlanta Airport</a:t>
            </a:r>
          </a:p>
          <a:p>
            <a:pPr>
              <a:buNone/>
            </a:pPr>
            <a:r>
              <a:rPr lang="en-US" dirty="0" smtClean="0"/>
              <a:t>~Departs at 4:10 am Egypt time on March 6</a:t>
            </a:r>
          </a:p>
          <a:p>
            <a:pPr>
              <a:buNone/>
            </a:pPr>
            <a:r>
              <a:rPr lang="en-US" dirty="0" smtClean="0"/>
              <a:t>~ Flight number: Delta flight 9428</a:t>
            </a:r>
          </a:p>
          <a:p>
            <a:pPr>
              <a:buNone/>
            </a:pPr>
            <a:r>
              <a:rPr lang="en-US" dirty="0" smtClean="0">
                <a:solidFill>
                  <a:schemeClr val="accent1"/>
                </a:solidFill>
              </a:rPr>
              <a:t>Layover: Amsterdam- 2 hours 40 minutes</a:t>
            </a:r>
          </a:p>
          <a:p>
            <a:pPr>
              <a:buNone/>
            </a:pPr>
            <a:r>
              <a:rPr lang="en-US" dirty="0" smtClean="0"/>
              <a:t>~Lands in Atlanta at 2:55 pm</a:t>
            </a:r>
          </a:p>
          <a:p>
            <a:pPr>
              <a:buNone/>
            </a:pPr>
            <a:r>
              <a:rPr lang="en-US" dirty="0" smtClean="0"/>
              <a:t>~ Flight number: Delta 39</a:t>
            </a:r>
          </a:p>
          <a:p>
            <a:pPr>
              <a:buNone/>
            </a:pPr>
            <a:r>
              <a:rPr lang="en-US" dirty="0" smtClean="0"/>
              <a:t>~(Boeing 767)</a:t>
            </a:r>
          </a:p>
          <a:p>
            <a:pPr>
              <a:buNone/>
            </a:pPr>
            <a:endParaRPr lang="en-US" dirty="0" smtClean="0">
              <a:solidFill>
                <a:schemeClr val="accent1"/>
              </a:solidFill>
            </a:endParaRPr>
          </a:p>
          <a:p>
            <a:pPr>
              <a:buNone/>
            </a:pPr>
            <a:endParaRPr lang="en-US" dirty="0" smtClean="0"/>
          </a:p>
          <a:p>
            <a:pPr>
              <a:buNone/>
            </a:pPr>
            <a:endParaRPr lang="en-US" dirty="0" smtClean="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xotic-vacations.co.za/assets/images/Egypt1_Great_Pyrami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Bibliography</a:t>
            </a:r>
            <a:endParaRPr lang="en-US" dirty="0"/>
          </a:p>
        </p:txBody>
      </p:sp>
      <p:sp>
        <p:nvSpPr>
          <p:cNvPr id="3" name="Content Placeholder 2"/>
          <p:cNvSpPr>
            <a:spLocks noGrp="1"/>
          </p:cNvSpPr>
          <p:nvPr>
            <p:ph idx="1"/>
          </p:nvPr>
        </p:nvSpPr>
        <p:spPr>
          <a:xfrm>
            <a:off x="457200" y="1066800"/>
            <a:ext cx="8229600" cy="5791200"/>
          </a:xfrm>
        </p:spPr>
        <p:txBody>
          <a:bodyPr>
            <a:normAutofit fontScale="92500" lnSpcReduction="10000"/>
          </a:bodyPr>
          <a:lstStyle/>
          <a:p>
            <a:r>
              <a:rPr lang="en-US" u="sng" dirty="0" smtClean="0">
                <a:solidFill>
                  <a:schemeClr val="bg1"/>
                </a:solidFill>
              </a:rPr>
              <a:t>Aswan, the city in Egypt</a:t>
            </a:r>
            <a:r>
              <a:rPr lang="en-US" dirty="0" smtClean="0"/>
              <a:t>; </a:t>
            </a:r>
            <a:r>
              <a:rPr lang="en-US" dirty="0" smtClean="0">
                <a:solidFill>
                  <a:srgbClr val="FFFF00"/>
                </a:solidFill>
              </a:rPr>
              <a:t>2/1/10</a:t>
            </a:r>
            <a:r>
              <a:rPr lang="en-US" dirty="0" smtClean="0"/>
              <a:t>; </a:t>
            </a:r>
            <a:r>
              <a:rPr lang="en-US" u="sng" dirty="0" smtClean="0">
                <a:hlinkClick r:id="rId3"/>
              </a:rPr>
              <a:t>http://www.aswanguide.com</a:t>
            </a:r>
            <a:endParaRPr lang="en-US" u="sng" dirty="0" smtClean="0"/>
          </a:p>
          <a:p>
            <a:r>
              <a:rPr lang="en-US" u="sng" dirty="0" smtClean="0">
                <a:solidFill>
                  <a:schemeClr val="bg1"/>
                </a:solidFill>
              </a:rPr>
              <a:t>Booking.com</a:t>
            </a:r>
            <a:r>
              <a:rPr lang="en-US" dirty="0" smtClean="0"/>
              <a:t>; </a:t>
            </a:r>
            <a:r>
              <a:rPr lang="en-US" dirty="0" smtClean="0">
                <a:solidFill>
                  <a:srgbClr val="FFFF00"/>
                </a:solidFill>
              </a:rPr>
              <a:t>1/13/10</a:t>
            </a:r>
            <a:r>
              <a:rPr lang="en-US" dirty="0" smtClean="0"/>
              <a:t>; </a:t>
            </a:r>
            <a:r>
              <a:rPr lang="en-US" dirty="0" smtClean="0">
                <a:hlinkClick r:id="rId4"/>
              </a:rPr>
              <a:t>http://www.booking.com</a:t>
            </a:r>
            <a:endParaRPr lang="en-US" dirty="0" smtClean="0"/>
          </a:p>
          <a:p>
            <a:r>
              <a:rPr lang="en-US" u="sng" dirty="0" smtClean="0">
                <a:solidFill>
                  <a:schemeClr val="bg1"/>
                </a:solidFill>
              </a:rPr>
              <a:t>Cairo Restaurants</a:t>
            </a:r>
            <a:r>
              <a:rPr lang="en-US" dirty="0" smtClean="0"/>
              <a:t>; </a:t>
            </a:r>
            <a:r>
              <a:rPr lang="en-US" dirty="0" smtClean="0">
                <a:solidFill>
                  <a:srgbClr val="FFFF00"/>
                </a:solidFill>
              </a:rPr>
              <a:t>1/14/10</a:t>
            </a:r>
            <a:r>
              <a:rPr lang="en-US" dirty="0" smtClean="0"/>
              <a:t>; </a:t>
            </a:r>
            <a:r>
              <a:rPr lang="en-US" dirty="0" smtClean="0">
                <a:hlinkClick r:id="rId5"/>
              </a:rPr>
              <a:t>http://travel.nytimes.com</a:t>
            </a:r>
            <a:endParaRPr lang="en-US" dirty="0" smtClean="0"/>
          </a:p>
          <a:p>
            <a:r>
              <a:rPr lang="en-US" u="sng" dirty="0" smtClean="0">
                <a:solidFill>
                  <a:schemeClr val="bg1"/>
                </a:solidFill>
              </a:rPr>
              <a:t>Delta</a:t>
            </a:r>
            <a:r>
              <a:rPr lang="en-US" dirty="0" smtClean="0"/>
              <a:t>; </a:t>
            </a:r>
            <a:r>
              <a:rPr lang="en-US" dirty="0" smtClean="0">
                <a:solidFill>
                  <a:srgbClr val="FFFF00"/>
                </a:solidFill>
              </a:rPr>
              <a:t>2/4/10</a:t>
            </a:r>
            <a:r>
              <a:rPr lang="en-US" dirty="0" smtClean="0"/>
              <a:t>; </a:t>
            </a:r>
            <a:r>
              <a:rPr lang="en-US" dirty="0" smtClean="0">
                <a:hlinkClick r:id="rId6"/>
              </a:rPr>
              <a:t>http://www.delta.com</a:t>
            </a:r>
            <a:endParaRPr lang="en-US" dirty="0" smtClean="0"/>
          </a:p>
          <a:p>
            <a:r>
              <a:rPr lang="en-US" u="sng" dirty="0" smtClean="0">
                <a:solidFill>
                  <a:schemeClr val="bg1"/>
                </a:solidFill>
              </a:rPr>
              <a:t>Kayak</a:t>
            </a:r>
            <a:r>
              <a:rPr lang="en-US" dirty="0" smtClean="0"/>
              <a:t>; </a:t>
            </a:r>
            <a:r>
              <a:rPr lang="en-US" dirty="0" smtClean="0">
                <a:solidFill>
                  <a:srgbClr val="FFFF00"/>
                </a:solidFill>
              </a:rPr>
              <a:t>2/4/10</a:t>
            </a:r>
            <a:r>
              <a:rPr lang="en-US" dirty="0" smtClean="0"/>
              <a:t>; </a:t>
            </a:r>
            <a:r>
              <a:rPr lang="en-US" dirty="0" smtClean="0">
                <a:hlinkClick r:id="rId7"/>
              </a:rPr>
              <a:t>http://www.kayak.com</a:t>
            </a:r>
            <a:endParaRPr lang="en-US" dirty="0" smtClean="0"/>
          </a:p>
          <a:p>
            <a:r>
              <a:rPr lang="en-US" u="sng" dirty="0" smtClean="0">
                <a:solidFill>
                  <a:schemeClr val="bg1"/>
                </a:solidFill>
              </a:rPr>
              <a:t>Old Cataract Hotel</a:t>
            </a:r>
            <a:r>
              <a:rPr lang="en-US" dirty="0" smtClean="0"/>
              <a:t>; </a:t>
            </a:r>
            <a:r>
              <a:rPr lang="en-US" dirty="0" smtClean="0">
                <a:solidFill>
                  <a:srgbClr val="FFFF00"/>
                </a:solidFill>
              </a:rPr>
              <a:t>2/4/10</a:t>
            </a:r>
            <a:r>
              <a:rPr lang="en-US" dirty="0" smtClean="0"/>
              <a:t>; </a:t>
            </a:r>
            <a:r>
              <a:rPr lang="en-US" dirty="0" smtClean="0">
                <a:hlinkClick r:id="rId8"/>
              </a:rPr>
              <a:t>http://www.sofitel.com</a:t>
            </a:r>
            <a:endParaRPr lang="en-US" dirty="0" smtClean="0"/>
          </a:p>
          <a:p>
            <a:r>
              <a:rPr lang="en-US" u="sng" dirty="0" smtClean="0">
                <a:solidFill>
                  <a:schemeClr val="bg1"/>
                </a:solidFill>
              </a:rPr>
              <a:t>Radisson Blu Hotel</a:t>
            </a:r>
            <a:r>
              <a:rPr lang="en-US" dirty="0" smtClean="0"/>
              <a:t>; </a:t>
            </a:r>
            <a:r>
              <a:rPr lang="en-US" dirty="0" smtClean="0">
                <a:solidFill>
                  <a:srgbClr val="FFFF00"/>
                </a:solidFill>
              </a:rPr>
              <a:t>1/21/10</a:t>
            </a:r>
            <a:r>
              <a:rPr lang="en-US" dirty="0" smtClean="0"/>
              <a:t>; </a:t>
            </a:r>
            <a:r>
              <a:rPr lang="en-US" dirty="0" smtClean="0">
                <a:hlinkClick r:id="rId9"/>
              </a:rPr>
              <a:t>http://www.radissonblu.com</a:t>
            </a:r>
            <a:endParaRPr lang="en-US" dirty="0" smtClean="0"/>
          </a:p>
          <a:p>
            <a:r>
              <a:rPr lang="en-US" u="sng" dirty="0" smtClean="0">
                <a:solidFill>
                  <a:schemeClr val="bg1"/>
                </a:solidFill>
              </a:rPr>
              <a:t>Sequoia</a:t>
            </a:r>
            <a:r>
              <a:rPr lang="en-US" dirty="0" smtClean="0"/>
              <a:t>;</a:t>
            </a:r>
            <a:r>
              <a:rPr lang="en-US" dirty="0" smtClean="0">
                <a:solidFill>
                  <a:srgbClr val="FFFF00"/>
                </a:solidFill>
              </a:rPr>
              <a:t>1/3/10</a:t>
            </a:r>
            <a:r>
              <a:rPr lang="en-US" dirty="0" smtClean="0"/>
              <a:t>; </a:t>
            </a:r>
            <a:r>
              <a:rPr lang="en-US" dirty="0" smtClean="0">
                <a:hlinkClick r:id="rId10"/>
              </a:rPr>
              <a:t>http://www.sequoiaonline.net</a:t>
            </a:r>
            <a:endParaRPr lang="en-US" dirty="0" smtClean="0"/>
          </a:p>
          <a:p>
            <a:r>
              <a:rPr lang="en-US" u="sng" dirty="0" err="1" smtClean="0">
                <a:solidFill>
                  <a:schemeClr val="bg1"/>
                </a:solidFill>
              </a:rPr>
              <a:t>Sofitel</a:t>
            </a:r>
            <a:r>
              <a:rPr lang="en-US" u="sng" dirty="0" smtClean="0">
                <a:solidFill>
                  <a:schemeClr val="bg1"/>
                </a:solidFill>
              </a:rPr>
              <a:t> Luxury Hotels</a:t>
            </a:r>
            <a:r>
              <a:rPr lang="en-US" dirty="0" smtClean="0"/>
              <a:t>; </a:t>
            </a:r>
            <a:r>
              <a:rPr lang="en-US" dirty="0" smtClean="0">
                <a:solidFill>
                  <a:srgbClr val="FFFF00"/>
                </a:solidFill>
              </a:rPr>
              <a:t>2/4/10</a:t>
            </a:r>
            <a:r>
              <a:rPr lang="en-US" dirty="0" smtClean="0"/>
              <a:t>; </a:t>
            </a:r>
            <a:r>
              <a:rPr lang="en-US" dirty="0" smtClean="0">
                <a:hlinkClick r:id="rId8"/>
              </a:rPr>
              <a:t>http://www.sofitel.com</a:t>
            </a:r>
            <a:endParaRPr lang="en-US" dirty="0" smtClean="0"/>
          </a:p>
          <a:p>
            <a:r>
              <a:rPr lang="en-US" u="sng" dirty="0" smtClean="0">
                <a:solidFill>
                  <a:schemeClr val="bg1"/>
                </a:solidFill>
              </a:rPr>
              <a:t>Tropicana Tivoli Hotel</a:t>
            </a:r>
            <a:r>
              <a:rPr lang="en-US" dirty="0" smtClean="0"/>
              <a:t>; </a:t>
            </a:r>
            <a:r>
              <a:rPr lang="en-US" dirty="0" smtClean="0">
                <a:solidFill>
                  <a:srgbClr val="FFFF00"/>
                </a:solidFill>
              </a:rPr>
              <a:t>2/3/10</a:t>
            </a:r>
            <a:r>
              <a:rPr lang="en-US" dirty="0" smtClean="0"/>
              <a:t>; </a:t>
            </a:r>
            <a:r>
              <a:rPr lang="en-US" dirty="0" smtClean="0">
                <a:hlinkClick r:id="rId11"/>
              </a:rPr>
              <a:t>http://www.tropicanahotels.com</a:t>
            </a:r>
            <a:endParaRPr lang="en-US" dirty="0" smtClean="0"/>
          </a:p>
          <a:p>
            <a:r>
              <a:rPr lang="en-US" u="sng" dirty="0" smtClean="0">
                <a:solidFill>
                  <a:schemeClr val="bg1"/>
                </a:solidFill>
              </a:rPr>
              <a:t>Welcome to Famous Cities of Egypt</a:t>
            </a:r>
            <a:r>
              <a:rPr lang="en-US" dirty="0" smtClean="0"/>
              <a:t>; </a:t>
            </a:r>
            <a:r>
              <a:rPr lang="en-US" dirty="0" smtClean="0">
                <a:solidFill>
                  <a:srgbClr val="FFFF00"/>
                </a:solidFill>
              </a:rPr>
              <a:t>1/13/10</a:t>
            </a:r>
            <a:r>
              <a:rPr lang="en-US" dirty="0" smtClean="0"/>
              <a:t>; </a:t>
            </a:r>
            <a:r>
              <a:rPr lang="en-US" dirty="0" smtClean="0">
                <a:hlinkClick r:id="rId12"/>
              </a:rPr>
              <a:t>http://www.summittoursegypt.com</a:t>
            </a:r>
            <a:endParaRPr lang="en-US" dirty="0" smtClean="0"/>
          </a:p>
          <a:p>
            <a:pPr>
              <a:buNone/>
            </a:pPr>
            <a:endParaRPr lang="en-US" dirty="0" smtClean="0"/>
          </a:p>
          <a:p>
            <a:endParaRPr lang="en-US" u="sng"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carda.org/10thIBGS/Visitor_Information/1_sphinx-great-pyramid-egypt.jpg"/>
          <p:cNvPicPr>
            <a:picLocks noChangeAspect="1" noChangeArrowheads="1"/>
          </p:cNvPicPr>
          <p:nvPr/>
        </p:nvPicPr>
        <p:blipFill>
          <a:blip r:embed="rId2" cstate="print"/>
          <a:srcRect/>
          <a:stretch>
            <a:fillRect/>
          </a:stretch>
        </p:blipFill>
        <p:spPr bwMode="auto">
          <a:xfrm>
            <a:off x="0" y="0"/>
            <a:ext cx="4648200" cy="6858000"/>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Sphinx</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8" name="Picture 4" descr="http://citypictures.net/data/media/216/The_Sphinx_Giza_Near_Cairo_Egypt.jpg"/>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p:spPr>
      </p:pic>
      <p:sp>
        <p:nvSpPr>
          <p:cNvPr id="3" name="Content Placeholder 2"/>
          <p:cNvSpPr>
            <a:spLocks noGrp="1"/>
          </p:cNvSpPr>
          <p:nvPr>
            <p:ph idx="1"/>
          </p:nvPr>
        </p:nvSpPr>
        <p:spPr>
          <a:xfrm>
            <a:off x="457200" y="1752600"/>
            <a:ext cx="8229600" cy="5638800"/>
          </a:xfrm>
        </p:spPr>
        <p:txBody>
          <a:bodyPr>
            <a:normAutofit fontScale="55000" lnSpcReduction="20000"/>
          </a:bodyPr>
          <a:lstStyle/>
          <a:p>
            <a:r>
              <a:rPr lang="en-US" sz="4500" dirty="0" smtClean="0">
                <a:ln>
                  <a:solidFill>
                    <a:sysClr val="windowText" lastClr="000000"/>
                  </a:solidFill>
                </a:ln>
                <a:solidFill>
                  <a:srgbClr val="92D050"/>
                </a:solidFill>
              </a:rPr>
              <a:t>the Sphinx is carved out of a single ridge of stone 240 feet long and 66 feet high.</a:t>
            </a:r>
          </a:p>
          <a:p>
            <a:r>
              <a:rPr lang="en-US" sz="4500" dirty="0" smtClean="0">
                <a:ln>
                  <a:solidFill>
                    <a:sysClr val="windowText" lastClr="000000"/>
                  </a:solidFill>
                </a:ln>
                <a:solidFill>
                  <a:srgbClr val="92D050"/>
                </a:solidFill>
              </a:rPr>
              <a:t>The Great Sphinx of Giza has recently undergone a major </a:t>
            </a:r>
            <a:r>
              <a:rPr lang="en-US" sz="4500" dirty="0" err="1" smtClean="0">
                <a:ln>
                  <a:solidFill>
                    <a:sysClr val="windowText" lastClr="000000"/>
                  </a:solidFill>
                </a:ln>
                <a:solidFill>
                  <a:srgbClr val="92D050"/>
                </a:solidFill>
              </a:rPr>
              <a:t>renevation</a:t>
            </a:r>
            <a:r>
              <a:rPr lang="en-US" sz="4500" dirty="0" smtClean="0">
                <a:ln>
                  <a:solidFill>
                    <a:sysClr val="windowText" lastClr="000000"/>
                  </a:solidFill>
                </a:ln>
                <a:solidFill>
                  <a:srgbClr val="92D050"/>
                </a:solidFill>
              </a:rPr>
              <a:t>(To make it more safe for tourists), but its first restoration attempt dates back to 1400 BC</a:t>
            </a:r>
          </a:p>
          <a:p>
            <a:r>
              <a:rPr lang="en-US" sz="4500" dirty="0" smtClean="0">
                <a:ln>
                  <a:solidFill>
                    <a:sysClr val="windowText" lastClr="000000"/>
                  </a:solidFill>
                </a:ln>
                <a:solidFill>
                  <a:srgbClr val="92D050"/>
                </a:solidFill>
              </a:rPr>
              <a:t>Its important to know that currently only 300 tickets are sold at each of the two entrances to see the Great Sphinx of Giza, so you need to get early in the line. Do not miss the light and sound show in the night. </a:t>
            </a:r>
          </a:p>
          <a:p>
            <a:r>
              <a:rPr lang="en-US" sz="4500" dirty="0" smtClean="0">
                <a:ln>
                  <a:solidFill>
                    <a:sysClr val="windowText" lastClr="000000"/>
                  </a:solidFill>
                </a:ln>
                <a:solidFill>
                  <a:srgbClr val="92D050"/>
                </a:solidFill>
              </a:rPr>
              <a:t>You can reach the Great Sphinx of Giza by taking a flight to the Cairo International Airport. From their travel to Giza by the Cairo metro system or by taxi. </a:t>
            </a:r>
          </a:p>
          <a:p>
            <a:r>
              <a:rPr lang="en-US" sz="4500" dirty="0" smtClean="0">
                <a:ln>
                  <a:solidFill>
                    <a:sysClr val="windowText" lastClr="000000"/>
                  </a:solidFill>
                </a:ln>
                <a:solidFill>
                  <a:srgbClr val="92D050"/>
                </a:solidFill>
              </a:rPr>
              <a:t>Best time to go to Giza is between November to February.</a:t>
            </a:r>
          </a:p>
          <a:p>
            <a:endParaRPr lang="en-US" dirty="0" smtClean="0">
              <a:ln>
                <a:solidFill>
                  <a:sysClr val="windowText" lastClr="000000"/>
                </a:solidFill>
              </a:ln>
              <a:solidFill>
                <a:srgbClr val="92D050"/>
              </a:solidFill>
            </a:endParaRPr>
          </a:p>
          <a:p>
            <a:endParaRPr lang="en-US" dirty="0" smtClean="0">
              <a:ln>
                <a:solidFill>
                  <a:sysClr val="windowText" lastClr="000000"/>
                </a:solidFill>
              </a:ln>
              <a:solidFill>
                <a:srgbClr val="92D050"/>
              </a:solidFill>
            </a:endParaRPr>
          </a:p>
          <a:p>
            <a:endParaRPr lang="en-US" dirty="0" smtClean="0"/>
          </a:p>
          <a:p>
            <a:pPr>
              <a:buNone/>
            </a:pPr>
            <a:r>
              <a:rPr lang="en-US" b="1" dirty="0" smtClean="0"/>
              <a:t/>
            </a:r>
            <a:br>
              <a:rPr lang="en-US" b="1" dirty="0" smtClean="0"/>
            </a:b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Kaila\My Documents\Egypt pics\lobby semiramis.jpg"/>
          <p:cNvPicPr>
            <a:picLocks noChangeAspect="1" noChangeArrowheads="1"/>
          </p:cNvPicPr>
          <p:nvPr/>
        </p:nvPicPr>
        <p:blipFill>
          <a:blip r:embed="rId2" cstate="print"/>
          <a:srcRect/>
          <a:stretch>
            <a:fillRect/>
          </a:stretch>
        </p:blipFill>
        <p:spPr bwMode="auto">
          <a:xfrm>
            <a:off x="4190999" y="3505200"/>
            <a:ext cx="4953001" cy="3352800"/>
          </a:xfrm>
          <a:prstGeom prst="rect">
            <a:avLst/>
          </a:prstGeom>
          <a:noFill/>
        </p:spPr>
      </p:pic>
      <p:pic>
        <p:nvPicPr>
          <p:cNvPr id="6" name="Picture 2" descr="C:\Documents and Settings\Kaila\My Documents\Egypt pics\cairo semiramis.jpg"/>
          <p:cNvPicPr>
            <a:picLocks noChangeAspect="1" noChangeArrowheads="1"/>
          </p:cNvPicPr>
          <p:nvPr/>
        </p:nvPicPr>
        <p:blipFill>
          <a:blip r:embed="rId3" cstate="print"/>
          <a:srcRect/>
          <a:stretch>
            <a:fillRect/>
          </a:stretch>
        </p:blipFill>
        <p:spPr bwMode="auto">
          <a:xfrm>
            <a:off x="0" y="3505200"/>
            <a:ext cx="4191000" cy="3352800"/>
          </a:xfrm>
          <a:prstGeom prst="rect">
            <a:avLst/>
          </a:prstGeom>
          <a:noFill/>
        </p:spPr>
      </p:pic>
      <p:pic>
        <p:nvPicPr>
          <p:cNvPr id="5" name="Picture 4" descr="C:\Documents and Settings\Kaila\My Documents\Egypt pics\semiramis num. 2.jpg"/>
          <p:cNvPicPr>
            <a:picLocks noChangeAspect="1" noChangeArrowheads="1"/>
          </p:cNvPicPr>
          <p:nvPr/>
        </p:nvPicPr>
        <p:blipFill>
          <a:blip r:embed="rId4" cstate="print"/>
          <a:srcRect/>
          <a:stretch>
            <a:fillRect/>
          </a:stretch>
        </p:blipFill>
        <p:spPr bwMode="auto">
          <a:xfrm>
            <a:off x="4191000" y="0"/>
            <a:ext cx="4952999" cy="3505200"/>
          </a:xfrm>
          <a:prstGeom prst="rect">
            <a:avLst/>
          </a:prstGeom>
          <a:noFill/>
        </p:spPr>
      </p:pic>
      <p:pic>
        <p:nvPicPr>
          <p:cNvPr id="4" name="Picture 2" descr="C:\Documents and Settings\Kaila\My Documents\Egypt pics\inside semi hotel.jpg"/>
          <p:cNvPicPr>
            <a:picLocks noChangeAspect="1" noChangeArrowheads="1"/>
          </p:cNvPicPr>
          <p:nvPr/>
        </p:nvPicPr>
        <p:blipFill>
          <a:blip r:embed="rId5" cstate="print"/>
          <a:srcRect/>
          <a:stretch>
            <a:fillRect/>
          </a:stretch>
        </p:blipFill>
        <p:spPr bwMode="auto">
          <a:xfrm>
            <a:off x="0" y="0"/>
            <a:ext cx="4191000" cy="3505200"/>
          </a:xfrm>
          <a:prstGeom prst="rect">
            <a:avLst/>
          </a:prstGeom>
          <a:noFill/>
        </p:spPr>
      </p:pic>
      <p:sp>
        <p:nvSpPr>
          <p:cNvPr id="2" name="Title 1"/>
          <p:cNvSpPr>
            <a:spLocks noGrp="1"/>
          </p:cNvSpPr>
          <p:nvPr>
            <p:ph type="title"/>
          </p:nvPr>
        </p:nvSpPr>
        <p:spPr>
          <a:xfrm>
            <a:off x="457200" y="0"/>
            <a:ext cx="8229600" cy="685800"/>
          </a:xfrm>
        </p:spPr>
        <p:txBody>
          <a:bodyPr>
            <a:normAutofit fontScale="90000"/>
          </a:bodyPr>
          <a:lstStyle/>
          <a:p>
            <a:r>
              <a:rPr lang="en-US" dirty="0" smtClean="0">
                <a:solidFill>
                  <a:schemeClr val="accent1"/>
                </a:solidFill>
              </a:rPr>
              <a:t>Hotels to stay at in Cairo</a:t>
            </a:r>
            <a:endParaRPr lang="en-US" dirty="0">
              <a:solidFill>
                <a:schemeClr val="accent1"/>
              </a:solidFill>
            </a:endParaRPr>
          </a:p>
        </p:txBody>
      </p:sp>
      <p:sp>
        <p:nvSpPr>
          <p:cNvPr id="3" name="Content Placeholder 2"/>
          <p:cNvSpPr>
            <a:spLocks noGrp="1"/>
          </p:cNvSpPr>
          <p:nvPr>
            <p:ph idx="1"/>
          </p:nvPr>
        </p:nvSpPr>
        <p:spPr>
          <a:xfrm>
            <a:off x="457200" y="609600"/>
            <a:ext cx="8229600" cy="6248400"/>
          </a:xfrm>
        </p:spPr>
        <p:txBody>
          <a:bodyPr>
            <a:noAutofit/>
          </a:bodyPr>
          <a:lstStyle/>
          <a:p>
            <a:r>
              <a:rPr lang="en-US" sz="2200" b="1" dirty="0" smtClean="0">
                <a:ln>
                  <a:solidFill>
                    <a:schemeClr val="tx1"/>
                  </a:solidFill>
                </a:ln>
                <a:solidFill>
                  <a:schemeClr val="accent1">
                    <a:lumMod val="75000"/>
                  </a:schemeClr>
                </a:solidFill>
              </a:rPr>
              <a:t>Hotel for day 1: </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Cairo </a:t>
            </a:r>
            <a:r>
              <a:rPr lang="en-US" sz="2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Semiramis</a:t>
            </a:r>
            <a:r>
              <a:rPr lang="en-US" sz="2200" b="1" dirty="0" smtClean="0">
                <a:ln>
                  <a:solidFill>
                    <a:schemeClr val="tx1"/>
                  </a:solidFill>
                </a:ln>
                <a:solidFill>
                  <a:schemeClr val="accent1">
                    <a:lumMod val="75000"/>
                  </a:schemeClr>
                </a:solidFill>
              </a:rPr>
              <a:t>. Check In</a:t>
            </a:r>
            <a:r>
              <a:rPr lang="en-US" sz="2200" b="1" dirty="0" smtClean="0">
                <a:ln>
                  <a:solidFill>
                    <a:schemeClr val="accent2">
                      <a:lumMod val="75000"/>
                    </a:schemeClr>
                  </a:solidFill>
                </a:ln>
                <a:solidFill>
                  <a:schemeClr val="bg1"/>
                </a:solidFill>
              </a:rPr>
              <a:t>: 3:00 </a:t>
            </a:r>
            <a:r>
              <a:rPr lang="en-US" sz="2200" b="1" dirty="0" err="1" smtClean="0">
                <a:ln>
                  <a:solidFill>
                    <a:schemeClr val="accent2">
                      <a:lumMod val="75000"/>
                    </a:schemeClr>
                  </a:solidFill>
                </a:ln>
                <a:solidFill>
                  <a:schemeClr val="bg1"/>
                </a:solidFill>
              </a:rPr>
              <a:t>p.m</a:t>
            </a:r>
            <a:r>
              <a:rPr lang="en-US" sz="2200" b="1" dirty="0" smtClean="0">
                <a:ln>
                  <a:solidFill>
                    <a:schemeClr val="accent2">
                      <a:lumMod val="75000"/>
                    </a:schemeClr>
                  </a:solidFill>
                </a:ln>
                <a:solidFill>
                  <a:schemeClr val="bg1"/>
                </a:solidFill>
              </a:rPr>
              <a:t>; Check Out: 12:00 </a:t>
            </a:r>
            <a:r>
              <a:rPr lang="en-US" sz="2200" b="1" dirty="0" err="1" smtClean="0">
                <a:ln>
                  <a:solidFill>
                    <a:schemeClr val="accent2">
                      <a:lumMod val="75000"/>
                    </a:schemeClr>
                  </a:solidFill>
                </a:ln>
                <a:solidFill>
                  <a:schemeClr val="bg1"/>
                </a:solidFill>
              </a:rPr>
              <a:t>p.m</a:t>
            </a:r>
            <a:r>
              <a:rPr lang="en-US" sz="2200" b="1" dirty="0" smtClean="0">
                <a:ln>
                  <a:solidFill>
                    <a:schemeClr val="tx1"/>
                  </a:solidFill>
                </a:ln>
                <a:solidFill>
                  <a:schemeClr val="accent1">
                    <a:lumMod val="75000"/>
                  </a:schemeClr>
                </a:solidFill>
              </a:rPr>
              <a:t>; It is located right in the middle of Cairo; Room Service is </a:t>
            </a:r>
            <a:r>
              <a:rPr lang="en-US" sz="2200" b="1" dirty="0" smtClean="0">
                <a:ln>
                  <a:solidFill>
                    <a:schemeClr val="accent2">
                      <a:lumMod val="75000"/>
                    </a:schemeClr>
                  </a:solidFill>
                </a:ln>
                <a:solidFill>
                  <a:schemeClr val="bg1"/>
                </a:solidFill>
              </a:rPr>
              <a:t>24 hours</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24 hour lounge; live entertainment</a:t>
            </a:r>
            <a:r>
              <a:rPr lang="en-US" sz="2200" b="1" dirty="0" smtClean="0">
                <a:ln>
                  <a:solidFill>
                    <a:schemeClr val="tx1"/>
                  </a:solidFill>
                </a:ln>
                <a:solidFill>
                  <a:schemeClr val="accent1">
                    <a:lumMod val="75000"/>
                  </a:schemeClr>
                </a:solidFill>
              </a:rPr>
              <a:t>; a </a:t>
            </a:r>
            <a:r>
              <a:rPr lang="en-US" sz="2200" b="1" dirty="0" smtClean="0">
                <a:ln>
                  <a:solidFill>
                    <a:schemeClr val="accent2">
                      <a:lumMod val="75000"/>
                    </a:schemeClr>
                  </a:solidFill>
                </a:ln>
                <a:solidFill>
                  <a:schemeClr val="bg1"/>
                </a:solidFill>
              </a:rPr>
              <a:t>spa</a:t>
            </a:r>
            <a:r>
              <a:rPr lang="en-US" sz="2200" b="1" dirty="0" smtClean="0">
                <a:ln>
                  <a:solidFill>
                    <a:schemeClr val="tx1"/>
                  </a:solidFill>
                </a:ln>
                <a:solidFill>
                  <a:schemeClr val="accent1">
                    <a:lumMod val="75000"/>
                  </a:schemeClr>
                </a:solidFill>
              </a:rPr>
              <a:t> right in the hotel; </a:t>
            </a:r>
            <a:r>
              <a:rPr lang="en-US" sz="2200" b="1" dirty="0" smtClean="0">
                <a:ln>
                  <a:solidFill>
                    <a:schemeClr val="accent2">
                      <a:lumMod val="75000"/>
                    </a:schemeClr>
                  </a:solidFill>
                </a:ln>
                <a:solidFill>
                  <a:schemeClr val="bg1"/>
                </a:solidFill>
              </a:rPr>
              <a:t>daily housekeeping</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outdoor pool</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about $156 dollars per night</a:t>
            </a:r>
          </a:p>
          <a:p>
            <a:endParaRPr lang="en-US" sz="2200" b="1" dirty="0" smtClean="0">
              <a:ln>
                <a:solidFill>
                  <a:schemeClr val="accent2">
                    <a:lumMod val="75000"/>
                  </a:schemeClr>
                </a:solidFill>
              </a:ln>
              <a:solidFill>
                <a:schemeClr val="bg1"/>
              </a:solidFill>
            </a:endParaRPr>
          </a:p>
          <a:p>
            <a:r>
              <a:rPr lang="en-US" sz="2200" b="1" dirty="0" smtClean="0">
                <a:ln>
                  <a:solidFill>
                    <a:schemeClr val="tx1"/>
                  </a:solidFill>
                </a:ln>
                <a:solidFill>
                  <a:schemeClr val="accent1">
                    <a:lumMod val="75000"/>
                  </a:schemeClr>
                </a:solidFill>
              </a:rPr>
              <a:t>Hotel for Day 2: </a:t>
            </a:r>
            <a:r>
              <a:rPr lang="en-US" sz="2200" b="1" dirty="0" smtClean="0">
                <a:ln>
                  <a:solidFill>
                    <a:schemeClr val="accent2">
                      <a:lumMod val="75000"/>
                    </a:schemeClr>
                  </a:solidFill>
                </a:ln>
                <a:solidFill>
                  <a:schemeClr val="bg1"/>
                </a:solidFill>
              </a:rPr>
              <a:t>Cairo City-Stars</a:t>
            </a:r>
            <a:r>
              <a:rPr lang="en-US" sz="2200" b="1" dirty="0" smtClean="0">
                <a:ln>
                  <a:solidFill>
                    <a:schemeClr val="tx1"/>
                  </a:solidFill>
                </a:ln>
                <a:solidFill>
                  <a:schemeClr val="accent1">
                    <a:lumMod val="75000"/>
                  </a:schemeClr>
                </a:solidFill>
              </a:rPr>
              <a:t>. Check in: </a:t>
            </a:r>
            <a:r>
              <a:rPr lang="en-US" sz="2200" b="1" dirty="0" smtClean="0">
                <a:ln>
                  <a:solidFill>
                    <a:schemeClr val="accent2">
                      <a:lumMod val="75000"/>
                    </a:schemeClr>
                  </a:solidFill>
                </a:ln>
                <a:solidFill>
                  <a:schemeClr val="bg1"/>
                </a:solidFill>
              </a:rPr>
              <a:t>3:00 </a:t>
            </a:r>
            <a:r>
              <a:rPr lang="en-US" sz="2200" b="1" dirty="0" err="1" smtClean="0">
                <a:ln>
                  <a:solidFill>
                    <a:schemeClr val="accent2">
                      <a:lumMod val="75000"/>
                    </a:schemeClr>
                  </a:solidFill>
                </a:ln>
                <a:solidFill>
                  <a:schemeClr val="bg1"/>
                </a:solidFill>
              </a:rPr>
              <a:t>p.m</a:t>
            </a:r>
            <a:r>
              <a:rPr lang="en-US" sz="2200" b="1" dirty="0" smtClean="0">
                <a:ln>
                  <a:solidFill>
                    <a:schemeClr val="accent2">
                      <a:lumMod val="75000"/>
                    </a:schemeClr>
                  </a:solidFill>
                </a:ln>
                <a:solidFill>
                  <a:schemeClr val="bg1"/>
                </a:solidFill>
              </a:rPr>
              <a:t>; Check out: 12:00 </a:t>
            </a:r>
            <a:r>
              <a:rPr lang="en-US" sz="2200" b="1" dirty="0" err="1" smtClean="0">
                <a:ln>
                  <a:solidFill>
                    <a:schemeClr val="accent2">
                      <a:lumMod val="75000"/>
                    </a:schemeClr>
                  </a:solidFill>
                </a:ln>
                <a:solidFill>
                  <a:schemeClr val="bg1"/>
                </a:solidFill>
              </a:rPr>
              <a:t>p.m</a:t>
            </a:r>
            <a:r>
              <a:rPr lang="en-US" sz="2200" b="1" dirty="0" smtClean="0">
                <a:ln>
                  <a:solidFill>
                    <a:schemeClr val="tx1"/>
                  </a:solidFill>
                </a:ln>
                <a:solidFill>
                  <a:schemeClr val="accent1">
                    <a:lumMod val="75000"/>
                  </a:schemeClr>
                </a:solidFill>
              </a:rPr>
              <a:t>; Pets are not allowed; </a:t>
            </a:r>
            <a:r>
              <a:rPr lang="en-US" sz="2200" b="1" dirty="0" smtClean="0">
                <a:ln>
                  <a:solidFill>
                    <a:schemeClr val="accent2">
                      <a:lumMod val="75000"/>
                    </a:schemeClr>
                  </a:solidFill>
                </a:ln>
                <a:solidFill>
                  <a:schemeClr val="bg1"/>
                </a:solidFill>
              </a:rPr>
              <a:t>Renovated in 2009</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12 floors</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311 guest rooms</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12 suites</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24 hour room service</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Kids eat free</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5 restaurants in or right around the hotel</a:t>
            </a:r>
            <a:r>
              <a:rPr lang="en-US" sz="2200" b="1" dirty="0" smtClean="0">
                <a:ln>
                  <a:solidFill>
                    <a:schemeClr val="tx1"/>
                  </a:solidFill>
                </a:ln>
                <a:solidFill>
                  <a:schemeClr val="accent1">
                    <a:lumMod val="75000"/>
                  </a:schemeClr>
                </a:solidFill>
              </a:rPr>
              <a:t>. </a:t>
            </a:r>
            <a:r>
              <a:rPr lang="en-US" sz="2200" b="1" dirty="0" smtClean="0">
                <a:ln>
                  <a:solidFill>
                    <a:schemeClr val="accent2">
                      <a:lumMod val="75000"/>
                    </a:schemeClr>
                  </a:solidFill>
                </a:ln>
                <a:solidFill>
                  <a:schemeClr val="bg1"/>
                </a:solidFill>
              </a:rPr>
              <a:t>About $197 a night</a:t>
            </a:r>
          </a:p>
          <a:p>
            <a:endParaRPr lang="en-US" sz="2200" b="1" dirty="0" smtClean="0">
              <a:ln>
                <a:solidFill>
                  <a:schemeClr val="accent2">
                    <a:lumMod val="75000"/>
                  </a:schemeClr>
                </a:solidFill>
              </a:ln>
              <a:solidFill>
                <a:schemeClr val="bg1"/>
              </a:solidFill>
            </a:endParaRPr>
          </a:p>
          <a:p>
            <a:r>
              <a:rPr lang="en-US" sz="2200" b="1" dirty="0" smtClean="0">
                <a:ln>
                  <a:solidFill>
                    <a:schemeClr val="tx1"/>
                  </a:solidFill>
                </a:ln>
                <a:solidFill>
                  <a:schemeClr val="accent1">
                    <a:lumMod val="75000"/>
                  </a:schemeClr>
                </a:solidFill>
              </a:rPr>
              <a:t>Hotel for Day 3: </a:t>
            </a:r>
            <a:r>
              <a:rPr lang="en-US" sz="2200" b="1" dirty="0" smtClean="0">
                <a:ln>
                  <a:solidFill>
                    <a:schemeClr val="accent2">
                      <a:lumMod val="75000"/>
                    </a:schemeClr>
                  </a:solidFill>
                </a:ln>
                <a:solidFill>
                  <a:schemeClr val="bg1"/>
                </a:solidFill>
              </a:rPr>
              <a:t>Cairo Marriott Hotel</a:t>
            </a:r>
            <a:r>
              <a:rPr lang="en-US" sz="2200" b="1" dirty="0" smtClean="0">
                <a:ln>
                  <a:solidFill>
                    <a:schemeClr val="tx1"/>
                  </a:solidFill>
                </a:ln>
                <a:solidFill>
                  <a:schemeClr val="accent1">
                    <a:lumMod val="75000"/>
                  </a:schemeClr>
                </a:solidFill>
              </a:rPr>
              <a:t>.  Rated </a:t>
            </a:r>
            <a:r>
              <a:rPr lang="en-US" sz="2200" b="1" dirty="0" smtClean="0">
                <a:ln>
                  <a:solidFill>
                    <a:schemeClr val="accent2">
                      <a:lumMod val="75000"/>
                    </a:schemeClr>
                  </a:solidFill>
                </a:ln>
                <a:solidFill>
                  <a:schemeClr val="bg1"/>
                </a:solidFill>
              </a:rPr>
              <a:t>5 stars; </a:t>
            </a:r>
            <a:r>
              <a:rPr lang="en-US" sz="2200" b="1" dirty="0" smtClean="0">
                <a:ln>
                  <a:solidFill>
                    <a:schemeClr val="tx1"/>
                  </a:solidFill>
                </a:ln>
                <a:solidFill>
                  <a:schemeClr val="accent1">
                    <a:lumMod val="75000"/>
                  </a:schemeClr>
                </a:solidFill>
              </a:rPr>
              <a:t>Located in the </a:t>
            </a:r>
            <a:r>
              <a:rPr lang="en-US" sz="2200" b="1" dirty="0" smtClean="0">
                <a:ln>
                  <a:solidFill>
                    <a:schemeClr val="accent2">
                      <a:lumMod val="75000"/>
                    </a:schemeClr>
                  </a:solidFill>
                </a:ln>
                <a:solidFill>
                  <a:schemeClr val="bg1"/>
                </a:solidFill>
              </a:rPr>
              <a:t>heart of Cairo</a:t>
            </a:r>
            <a:r>
              <a:rPr lang="en-US" sz="2200" b="1" dirty="0" smtClean="0">
                <a:ln>
                  <a:solidFill>
                    <a:schemeClr val="tx1"/>
                  </a:solidFill>
                </a:ln>
                <a:solidFill>
                  <a:schemeClr val="accent1">
                    <a:lumMod val="75000"/>
                  </a:schemeClr>
                </a:solidFill>
              </a:rPr>
              <a:t>; a </a:t>
            </a:r>
            <a:r>
              <a:rPr lang="en-US" sz="2200" b="1" dirty="0" smtClean="0">
                <a:ln>
                  <a:solidFill>
                    <a:schemeClr val="accent2">
                      <a:lumMod val="75000"/>
                    </a:schemeClr>
                  </a:solidFill>
                </a:ln>
                <a:solidFill>
                  <a:schemeClr val="bg1"/>
                </a:solidFill>
              </a:rPr>
              <a:t>luxury hotel </a:t>
            </a:r>
            <a:r>
              <a:rPr lang="en-US" sz="2200" b="1" dirty="0" smtClean="0">
                <a:ln>
                  <a:solidFill>
                    <a:schemeClr val="tx1"/>
                  </a:solidFill>
                </a:ln>
                <a:solidFill>
                  <a:schemeClr val="accent1">
                    <a:lumMod val="75000"/>
                  </a:schemeClr>
                </a:solidFill>
              </a:rPr>
              <a:t>that combines a 19th century palace with twin towers ; </a:t>
            </a:r>
            <a:r>
              <a:rPr lang="en-US" sz="2200" b="1" dirty="0" smtClean="0">
                <a:ln>
                  <a:solidFill>
                    <a:schemeClr val="accent2">
                      <a:lumMod val="75000"/>
                    </a:schemeClr>
                  </a:solidFill>
                </a:ln>
                <a:solidFill>
                  <a:schemeClr val="bg1"/>
                </a:solidFill>
              </a:rPr>
              <a:t>6 acres of garden </a:t>
            </a:r>
            <a:r>
              <a:rPr lang="en-US" sz="2200" b="1" dirty="0" smtClean="0">
                <a:ln>
                  <a:solidFill>
                    <a:schemeClr val="tx1"/>
                  </a:solidFill>
                </a:ln>
                <a:solidFill>
                  <a:schemeClr val="accent1">
                    <a:lumMod val="75000"/>
                  </a:schemeClr>
                </a:solidFill>
              </a:rPr>
              <a:t>too; </a:t>
            </a:r>
            <a:r>
              <a:rPr lang="en-US" sz="2200" b="1" dirty="0" smtClean="0">
                <a:ln>
                  <a:solidFill>
                    <a:schemeClr val="accent2">
                      <a:lumMod val="75000"/>
                    </a:schemeClr>
                  </a:solidFill>
                </a:ln>
                <a:solidFill>
                  <a:schemeClr val="bg1"/>
                </a:solidFill>
              </a:rPr>
              <a:t>24 hour room service</a:t>
            </a:r>
            <a:r>
              <a:rPr lang="en-US" sz="2200" b="1" dirty="0" smtClean="0">
                <a:ln>
                  <a:solidFill>
                    <a:schemeClr val="tx1"/>
                  </a:solidFill>
                </a:ln>
                <a:solidFill>
                  <a:schemeClr val="accent1">
                    <a:lumMod val="75000"/>
                  </a:schemeClr>
                </a:solidFill>
              </a:rPr>
              <a:t>; a </a:t>
            </a:r>
            <a:r>
              <a:rPr lang="en-US" sz="2200" b="1" dirty="0" smtClean="0">
                <a:ln>
                  <a:solidFill>
                    <a:schemeClr val="accent2">
                      <a:lumMod val="75000"/>
                    </a:schemeClr>
                  </a:solidFill>
                </a:ln>
                <a:solidFill>
                  <a:schemeClr val="bg1"/>
                </a:solidFill>
              </a:rPr>
              <a:t>view of the Nile River; 1090 rooms</a:t>
            </a:r>
            <a:r>
              <a:rPr lang="en-US" sz="2200" b="1" dirty="0" smtClean="0">
                <a:ln>
                  <a:solidFill>
                    <a:schemeClr val="tx1"/>
                  </a:solidFill>
                </a:ln>
                <a:solidFill>
                  <a:schemeClr val="accent1">
                    <a:lumMod val="75000"/>
                  </a:schemeClr>
                </a:solidFill>
              </a:rPr>
              <a:t>; part of the Marriott hotel chain; multiple restaurants in the actual hotel</a:t>
            </a:r>
            <a:r>
              <a:rPr lang="en-US" sz="2200" b="1" dirty="0" smtClean="0">
                <a:ln>
                  <a:solidFill>
                    <a:schemeClr val="accent2">
                      <a:lumMod val="75000"/>
                    </a:schemeClr>
                  </a:solidFill>
                </a:ln>
                <a:solidFill>
                  <a:schemeClr val="bg1"/>
                </a:solidFill>
              </a:rPr>
              <a:t>; about $180 a night</a:t>
            </a:r>
            <a:r>
              <a:rPr lang="en-US" sz="2400" b="1" dirty="0" smtClean="0">
                <a:ln>
                  <a:solidFill>
                    <a:schemeClr val="tx1"/>
                  </a:solidFill>
                </a:ln>
                <a:solidFill>
                  <a:schemeClr val="accent1">
                    <a:lumMod val="75000"/>
                  </a:schemeClr>
                </a:solidFill>
              </a:rPr>
              <a:t/>
            </a:r>
            <a:br>
              <a:rPr lang="en-US" sz="2400" b="1" dirty="0" smtClean="0">
                <a:ln>
                  <a:solidFill>
                    <a:schemeClr val="tx1"/>
                  </a:solidFill>
                </a:ln>
                <a:solidFill>
                  <a:schemeClr val="accent1">
                    <a:lumMod val="75000"/>
                  </a:schemeClr>
                </a:solidFill>
              </a:rPr>
            </a:br>
            <a:endParaRPr lang="en-US" sz="2400" b="1" dirty="0" smtClean="0">
              <a:ln>
                <a:solidFill>
                  <a:schemeClr val="tx1"/>
                </a:solidFill>
              </a:ln>
              <a:solidFill>
                <a:schemeClr val="accent1">
                  <a:lumMod val="75000"/>
                </a:schemeClr>
              </a:solidFill>
            </a:endParaRP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Kaila\My Documents\Egypt pics\alexandria 2.jpg"/>
          <p:cNvPicPr>
            <a:picLocks noChangeAspect="1" noChangeArrowheads="1"/>
          </p:cNvPicPr>
          <p:nvPr/>
        </p:nvPicPr>
        <p:blipFill>
          <a:blip r:embed="rId2" cstate="print"/>
          <a:srcRect/>
          <a:stretch>
            <a:fillRect/>
          </a:stretch>
        </p:blipFill>
        <p:spPr bwMode="auto">
          <a:xfrm>
            <a:off x="4724400" y="0"/>
            <a:ext cx="4419600" cy="6858000"/>
          </a:xfrm>
          <a:prstGeom prst="rect">
            <a:avLst/>
          </a:prstGeom>
          <a:noFill/>
        </p:spPr>
      </p:pic>
      <p:pic>
        <p:nvPicPr>
          <p:cNvPr id="3074" name="Picture 2" descr="C:\Documents and Settings\Kaila\My Documents\Egypt pics\alexandria 1.jpg"/>
          <p:cNvPicPr>
            <a:picLocks noChangeAspect="1" noChangeArrowheads="1"/>
          </p:cNvPicPr>
          <p:nvPr/>
        </p:nvPicPr>
        <p:blipFill>
          <a:blip r:embed="rId3" cstate="print"/>
          <a:srcRect/>
          <a:stretch>
            <a:fillRect/>
          </a:stretch>
        </p:blipFill>
        <p:spPr bwMode="auto">
          <a:xfrm>
            <a:off x="1" y="0"/>
            <a:ext cx="4724399" cy="6858000"/>
          </a:xfrm>
          <a:prstGeom prst="rect">
            <a:avLst/>
          </a:prstGeom>
          <a:noFill/>
        </p:spPr>
      </p:pic>
      <p:pic>
        <p:nvPicPr>
          <p:cNvPr id="3076" name="Picture 4" descr="C:\Documents and Settings\Kaila\My Documents\Egypt pics\birds eye view alex..jpg"/>
          <p:cNvPicPr>
            <a:picLocks noChangeAspect="1" noChangeArrowheads="1"/>
          </p:cNvPicPr>
          <p:nvPr/>
        </p:nvPicPr>
        <p:blipFill>
          <a:blip r:embed="rId4" cstate="print"/>
          <a:srcRect/>
          <a:stretch>
            <a:fillRect/>
          </a:stretch>
        </p:blipFill>
        <p:spPr bwMode="auto">
          <a:xfrm>
            <a:off x="0" y="0"/>
            <a:ext cx="9144000" cy="1981200"/>
          </a:xfrm>
          <a:prstGeom prst="rect">
            <a:avLst/>
          </a:prstGeom>
          <a:noFill/>
        </p:spPr>
      </p:pic>
      <p:sp>
        <p:nvSpPr>
          <p:cNvPr id="2" name="Title 1"/>
          <p:cNvSpPr>
            <a:spLocks noGrp="1"/>
          </p:cNvSpPr>
          <p:nvPr>
            <p:ph type="title"/>
          </p:nvPr>
        </p:nvSpPr>
        <p:spPr>
          <a:xfrm>
            <a:off x="381000" y="0"/>
            <a:ext cx="8229600" cy="1143000"/>
          </a:xfrm>
        </p:spPr>
        <p:txBody>
          <a:bodyPr/>
          <a:lstStyle/>
          <a:p>
            <a:r>
              <a:rPr lang="en-US" dirty="0" smtClean="0">
                <a:solidFill>
                  <a:schemeClr val="accent1"/>
                </a:solidFill>
              </a:rPr>
              <a:t>Day 4-6</a:t>
            </a:r>
            <a:endParaRPr lang="en-US" dirty="0">
              <a:solidFill>
                <a:schemeClr val="accent1"/>
              </a:solidFill>
            </a:endParaRPr>
          </a:p>
        </p:txBody>
      </p:sp>
      <p:sp>
        <p:nvSpPr>
          <p:cNvPr id="3" name="Content Placeholder 2"/>
          <p:cNvSpPr>
            <a:spLocks noGrp="1"/>
          </p:cNvSpPr>
          <p:nvPr>
            <p:ph idx="1"/>
          </p:nvPr>
        </p:nvSpPr>
        <p:spPr>
          <a:xfrm>
            <a:off x="381000" y="1524000"/>
            <a:ext cx="8229600" cy="6781800"/>
          </a:xfrm>
        </p:spPr>
        <p:txBody>
          <a:bodyPr>
            <a:noAutofit/>
          </a:bodyPr>
          <a:lstStyle/>
          <a:p>
            <a:r>
              <a:rPr lang="en-US" sz="2000" b="1" dirty="0" smtClean="0">
                <a:ln>
                  <a:solidFill>
                    <a:schemeClr val="accent1">
                      <a:lumMod val="75000"/>
                    </a:schemeClr>
                  </a:solidFill>
                </a:ln>
              </a:rPr>
              <a:t>On the morning of day four I will travel 140 miles from Cairo to the second largest city in Egypt, </a:t>
            </a:r>
            <a:r>
              <a:rPr lang="en-US" sz="2000" b="1" dirty="0" smtClean="0">
                <a:ln>
                  <a:solidFill>
                    <a:schemeClr val="accent1">
                      <a:lumMod val="75000"/>
                    </a:schemeClr>
                  </a:solidFill>
                </a:ln>
                <a:solidFill>
                  <a:schemeClr val="bg1"/>
                </a:solidFill>
              </a:rPr>
              <a:t>Alexandria</a:t>
            </a:r>
            <a:r>
              <a:rPr lang="en-US" sz="2000" b="1" dirty="0" smtClean="0">
                <a:ln>
                  <a:solidFill>
                    <a:schemeClr val="accent1">
                      <a:lumMod val="75000"/>
                    </a:schemeClr>
                  </a:solidFill>
                </a:ln>
              </a:rPr>
              <a:t>. I will travel by train along side the Nile, then along the Mediterranean coast.</a:t>
            </a:r>
          </a:p>
          <a:p>
            <a:r>
              <a:rPr lang="en-US" sz="2000" b="1" dirty="0" smtClean="0">
                <a:ln>
                  <a:solidFill>
                    <a:schemeClr val="accent1">
                      <a:lumMod val="75000"/>
                    </a:schemeClr>
                  </a:solidFill>
                </a:ln>
              </a:rPr>
              <a:t>Why is Alexandria such a cool city? Well:</a:t>
            </a:r>
          </a:p>
          <a:p>
            <a:r>
              <a:rPr lang="en-US" sz="2000" b="1" dirty="0" smtClean="0">
                <a:ln>
                  <a:solidFill>
                    <a:schemeClr val="accent1">
                      <a:lumMod val="75000"/>
                    </a:schemeClr>
                  </a:solidFill>
                </a:ln>
                <a:solidFill>
                  <a:schemeClr val="bg1"/>
                </a:solidFill>
              </a:rPr>
              <a:t>1</a:t>
            </a:r>
            <a:r>
              <a:rPr lang="en-US" sz="2000" b="1" dirty="0" smtClean="0">
                <a:ln>
                  <a:solidFill>
                    <a:schemeClr val="accent1">
                      <a:lumMod val="75000"/>
                    </a:schemeClr>
                  </a:solidFill>
                </a:ln>
              </a:rPr>
              <a:t>. Alexandria is an important industrial center because of its natural gas and old pipelines from the Suez.</a:t>
            </a:r>
          </a:p>
          <a:p>
            <a:r>
              <a:rPr lang="en-US" sz="2000" b="1" dirty="0" smtClean="0">
                <a:ln>
                  <a:solidFill>
                    <a:schemeClr val="accent1">
                      <a:lumMod val="75000"/>
                    </a:schemeClr>
                  </a:solidFill>
                </a:ln>
                <a:solidFill>
                  <a:schemeClr val="bg1"/>
                </a:solidFill>
              </a:rPr>
              <a:t>2</a:t>
            </a:r>
            <a:r>
              <a:rPr lang="en-US" sz="2000" b="1" dirty="0" smtClean="0">
                <a:ln>
                  <a:solidFill>
                    <a:schemeClr val="accent1">
                      <a:lumMod val="75000"/>
                    </a:schemeClr>
                  </a:solidFill>
                </a:ln>
              </a:rPr>
              <a:t>. It was actually Egypt’s capital for thousands of years</a:t>
            </a:r>
          </a:p>
          <a:p>
            <a:r>
              <a:rPr lang="en-US" sz="2000" b="1" dirty="0" smtClean="0">
                <a:ln>
                  <a:solidFill>
                    <a:schemeClr val="accent1">
                      <a:lumMod val="75000"/>
                    </a:schemeClr>
                  </a:solidFill>
                </a:ln>
                <a:solidFill>
                  <a:schemeClr val="bg1"/>
                </a:solidFill>
              </a:rPr>
              <a:t>3</a:t>
            </a:r>
            <a:r>
              <a:rPr lang="en-US" sz="2000" b="1" dirty="0" smtClean="0">
                <a:ln>
                  <a:solidFill>
                    <a:schemeClr val="accent1">
                      <a:lumMod val="75000"/>
                    </a:schemeClr>
                  </a:solidFill>
                </a:ln>
              </a:rPr>
              <a:t>. Since Alexandria is located right on the coast of Egypt, its beaches are filled almost year round. Beaches are definitely a place you want to hit.</a:t>
            </a:r>
          </a:p>
          <a:p>
            <a:r>
              <a:rPr lang="en-US" sz="2000" b="1" dirty="0" smtClean="0">
                <a:ln>
                  <a:solidFill>
                    <a:schemeClr val="accent1">
                      <a:lumMod val="75000"/>
                    </a:schemeClr>
                  </a:solidFill>
                </a:ln>
                <a:solidFill>
                  <a:schemeClr val="bg1"/>
                </a:solidFill>
              </a:rPr>
              <a:t>4</a:t>
            </a:r>
            <a:r>
              <a:rPr lang="en-US" sz="2000" b="1" dirty="0" smtClean="0">
                <a:ln>
                  <a:solidFill>
                    <a:schemeClr val="accent1">
                      <a:lumMod val="75000"/>
                    </a:schemeClr>
                  </a:solidFill>
                </a:ln>
              </a:rPr>
              <a:t>. Just as Cairo, it has a wide variety of stores and outdoor malls. The weather is almost always perfect for  walking around and shopping with their variety of products that they sell.</a:t>
            </a:r>
            <a:endParaRPr lang="en-US" sz="2000" b="1" dirty="0">
              <a:ln>
                <a:solidFill>
                  <a:schemeClr val="accent1">
                    <a:lumMod val="75000"/>
                  </a:schemeClr>
                </a:solidFill>
              </a:l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alexandriabeaches.com/images/1.gif"/>
          <p:cNvPicPr>
            <a:picLocks noChangeAspect="1" noChangeArrowheads="1"/>
          </p:cNvPicPr>
          <p:nvPr/>
        </p:nvPicPr>
        <p:blipFill>
          <a:blip r:embed="rId2" cstate="print"/>
          <a:srcRect/>
          <a:stretch>
            <a:fillRect/>
          </a:stretch>
        </p:blipFill>
        <p:spPr bwMode="auto">
          <a:xfrm>
            <a:off x="6172200" y="0"/>
            <a:ext cx="2971800" cy="6858000"/>
          </a:xfrm>
          <a:prstGeom prst="rect">
            <a:avLst/>
          </a:prstGeom>
          <a:noFill/>
        </p:spPr>
      </p:pic>
      <p:pic>
        <p:nvPicPr>
          <p:cNvPr id="30726" name="Picture 6" descr="http://2.bp.blogspot.com/_rYNM8gte8gE/Ro3lcWCdaFI/AAAAAAAAAHs/N2pMx2bZQro/s320/Ageebabeach.jpg"/>
          <p:cNvPicPr>
            <a:picLocks noChangeAspect="1" noChangeArrowheads="1"/>
          </p:cNvPicPr>
          <p:nvPr/>
        </p:nvPicPr>
        <p:blipFill>
          <a:blip r:embed="rId3" cstate="print"/>
          <a:srcRect/>
          <a:stretch>
            <a:fillRect/>
          </a:stretch>
        </p:blipFill>
        <p:spPr bwMode="auto">
          <a:xfrm>
            <a:off x="3048000" y="0"/>
            <a:ext cx="3200400" cy="6858000"/>
          </a:xfrm>
          <a:prstGeom prst="rect">
            <a:avLst/>
          </a:prstGeom>
          <a:noFill/>
        </p:spPr>
      </p:pic>
      <p:pic>
        <p:nvPicPr>
          <p:cNvPr id="30724" name="Picture 4" descr="http://1.bp.blogspot.com/_rYNM8gte8gE/Ro3lcGCdaEI/AAAAAAAAAHk/b-ftUjQgdjU/s320/CleopatraBath.jpg"/>
          <p:cNvPicPr>
            <a:picLocks noChangeAspect="1" noChangeArrowheads="1"/>
          </p:cNvPicPr>
          <p:nvPr/>
        </p:nvPicPr>
        <p:blipFill>
          <a:blip r:embed="rId4" cstate="print"/>
          <a:srcRect/>
          <a:stretch>
            <a:fillRect/>
          </a:stretch>
        </p:blipFill>
        <p:spPr bwMode="auto">
          <a:xfrm>
            <a:off x="0" y="0"/>
            <a:ext cx="3048000" cy="6858000"/>
          </a:xfrm>
          <a:prstGeom prst="rect">
            <a:avLst/>
          </a:prstGeom>
          <a:noFill/>
        </p:spPr>
      </p:pic>
      <p:sp>
        <p:nvSpPr>
          <p:cNvPr id="2" name="Title 1"/>
          <p:cNvSpPr>
            <a:spLocks noGrp="1"/>
          </p:cNvSpPr>
          <p:nvPr>
            <p:ph type="title"/>
          </p:nvPr>
        </p:nvSpPr>
        <p:spPr>
          <a:xfrm>
            <a:off x="457200" y="304800"/>
            <a:ext cx="82296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Beaches in Alexandria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752600"/>
            <a:ext cx="8229600" cy="5105400"/>
          </a:xfrm>
        </p:spPr>
        <p:txBody>
          <a:bodyPr>
            <a:normAutofit fontScale="85000" lnSpcReduction="10000"/>
          </a:bodyPr>
          <a:lstStyle/>
          <a:p>
            <a:r>
              <a:rPr lang="en-US" dirty="0" smtClean="0">
                <a:ln>
                  <a:solidFill>
                    <a:schemeClr val="tx1"/>
                  </a:solidFill>
                </a:ln>
                <a:solidFill>
                  <a:schemeClr val="accent6">
                    <a:lumMod val="40000"/>
                    <a:lumOff val="60000"/>
                  </a:schemeClr>
                </a:solidFill>
              </a:rPr>
              <a:t>Since the beaches in Alexandria are right on the coast of the Mediterranean, the sand is soft and white and the air is fresh and salty.</a:t>
            </a:r>
          </a:p>
          <a:p>
            <a:r>
              <a:rPr lang="en-US" dirty="0" smtClean="0">
                <a:ln>
                  <a:solidFill>
                    <a:schemeClr val="tx1"/>
                  </a:solidFill>
                </a:ln>
                <a:solidFill>
                  <a:schemeClr val="accent6">
                    <a:lumMod val="40000"/>
                    <a:lumOff val="60000"/>
                  </a:schemeClr>
                </a:solidFill>
              </a:rPr>
              <a:t>Many of the beaches of Alexandria are private or attached to communities or hotels , but there are free beaches too. </a:t>
            </a:r>
          </a:p>
          <a:p>
            <a:r>
              <a:rPr lang="en-US" dirty="0" smtClean="0">
                <a:ln>
                  <a:solidFill>
                    <a:schemeClr val="tx1"/>
                  </a:solidFill>
                </a:ln>
                <a:solidFill>
                  <a:schemeClr val="accent6">
                    <a:lumMod val="40000"/>
                    <a:lumOff val="60000"/>
                  </a:schemeClr>
                </a:solidFill>
              </a:rPr>
              <a:t>The Corniche is lined with beaches, with full tourist facilities, from the city centre outwards. In town try the Stanley beach, further east Montazah Beach and Ma'amoura are two of the best.</a:t>
            </a:r>
          </a:p>
          <a:p>
            <a:r>
              <a:rPr lang="en-US" dirty="0" smtClean="0">
                <a:ln>
                  <a:solidFill>
                    <a:schemeClr val="tx1"/>
                  </a:solidFill>
                </a:ln>
                <a:solidFill>
                  <a:schemeClr val="accent6">
                    <a:lumMod val="40000"/>
                    <a:lumOff val="60000"/>
                  </a:schemeClr>
                </a:solidFill>
              </a:rPr>
              <a:t> Despite of miles of white sand beaches and azure sea, Egypt’s Northern coast is still undeveloped and kind of unpopulated. So…that means there are fine beaches all along the coast from Alex to Mersa Matrouh. Unpopulated secluded beaches means pure soft sand, and crystal clear water.</a:t>
            </a:r>
          </a:p>
          <a:p>
            <a:r>
              <a:rPr lang="en-US" dirty="0" smtClean="0">
                <a:ln>
                  <a:solidFill>
                    <a:schemeClr val="tx1"/>
                  </a:solidFill>
                </a:ln>
                <a:solidFill>
                  <a:schemeClr val="accent6">
                    <a:lumMod val="40000"/>
                    <a:lumOff val="60000"/>
                  </a:schemeClr>
                </a:solidFill>
              </a:rPr>
              <a:t>A great place to go to escape from a long day of crowded shops and places.</a:t>
            </a:r>
            <a:endParaRPr lang="en-US" dirty="0">
              <a:ln>
                <a:solidFill>
                  <a:schemeClr val="tx1"/>
                </a:solidFill>
              </a:ln>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Kaila\My Documents\Egypt pics\Lobby of Blu.jpg"/>
          <p:cNvPicPr>
            <a:picLocks noChangeAspect="1" noChangeArrowheads="1"/>
          </p:cNvPicPr>
          <p:nvPr/>
        </p:nvPicPr>
        <p:blipFill>
          <a:blip r:embed="rId2" cstate="print"/>
          <a:srcRect/>
          <a:stretch>
            <a:fillRect/>
          </a:stretch>
        </p:blipFill>
        <p:spPr bwMode="auto">
          <a:xfrm>
            <a:off x="5486400" y="3505200"/>
            <a:ext cx="3657600" cy="3352800"/>
          </a:xfrm>
          <a:prstGeom prst="rect">
            <a:avLst/>
          </a:prstGeom>
          <a:noFill/>
        </p:spPr>
      </p:pic>
      <p:pic>
        <p:nvPicPr>
          <p:cNvPr id="4099" name="Picture 3" descr="C:\Documents and Settings\Kaila\My Documents\Egypt pics\Front of Blu Hotel.jpg"/>
          <p:cNvPicPr>
            <a:picLocks noChangeAspect="1" noChangeArrowheads="1"/>
          </p:cNvPicPr>
          <p:nvPr/>
        </p:nvPicPr>
        <p:blipFill>
          <a:blip r:embed="rId3" cstate="print"/>
          <a:srcRect/>
          <a:stretch>
            <a:fillRect/>
          </a:stretch>
        </p:blipFill>
        <p:spPr bwMode="auto">
          <a:xfrm>
            <a:off x="5486400" y="0"/>
            <a:ext cx="3657600" cy="4038600"/>
          </a:xfrm>
          <a:prstGeom prst="rect">
            <a:avLst/>
          </a:prstGeom>
          <a:noFill/>
        </p:spPr>
      </p:pic>
      <p:pic>
        <p:nvPicPr>
          <p:cNvPr id="4098" name="Picture 2" descr="C:\Documents and Settings\Kaila\My Documents\Egypt pics\Blu Hotel Alexandria.jpg"/>
          <p:cNvPicPr>
            <a:picLocks noChangeAspect="1" noChangeArrowheads="1"/>
          </p:cNvPicPr>
          <p:nvPr/>
        </p:nvPicPr>
        <p:blipFill>
          <a:blip r:embed="rId4" cstate="print"/>
          <a:srcRect/>
          <a:stretch>
            <a:fillRect/>
          </a:stretch>
        </p:blipFill>
        <p:spPr bwMode="auto">
          <a:xfrm>
            <a:off x="0" y="0"/>
            <a:ext cx="5486400" cy="6858000"/>
          </a:xfrm>
          <a:prstGeom prst="rect">
            <a:avLst/>
          </a:prstGeom>
          <a:noFill/>
        </p:spPr>
      </p:pic>
      <p:sp>
        <p:nvSpPr>
          <p:cNvPr id="2" name="Title 1"/>
          <p:cNvSpPr>
            <a:spLocks noGrp="1"/>
          </p:cNvSpPr>
          <p:nvPr>
            <p:ph type="title"/>
          </p:nvPr>
        </p:nvSpPr>
        <p:spPr>
          <a:xfrm>
            <a:off x="381000" y="0"/>
            <a:ext cx="8229600" cy="11430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Hotels to stay at in Alexandria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066800"/>
            <a:ext cx="8229600" cy="5791200"/>
          </a:xfrm>
        </p:spPr>
        <p:txBody>
          <a:bodyPr>
            <a:normAutofit/>
          </a:bodyPr>
          <a:lstStyle/>
          <a:p>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Nights 4 and 5 I will be staying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Radisson Blu Hotel</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It features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262 rooms— suites and regular rooms.</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Out of the mix, it also includes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39 Business Class </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rooms and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21 Junior Suites </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along with one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Royal Suite</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a:t>
            </a:r>
          </a:p>
          <a:p>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This hotel also has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three restaurants</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health bar</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golf course </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and a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lounge</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all within the hotels grounds. </a:t>
            </a:r>
          </a:p>
          <a:p>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It has other places for leisure which include s: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Kids' playground, Heated rooftop swimming pool </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and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Health club </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located on the roof.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About $250 per night</a:t>
            </a:r>
          </a:p>
          <a:p>
            <a:pPr>
              <a:buNone/>
            </a:pPr>
            <a:endPar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endParaRPr>
          </a:p>
          <a:p>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Night 6 I will stay in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Sofitel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Cecil Alexandria</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On the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sea shore </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with a view over the bay and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yachting harbor</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t>
            </a:r>
          </a:p>
          <a:p>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The hotel is located in the heart of the business district, 3 miles from the El </a:t>
            </a:r>
            <a:r>
              <a:rPr lang="en-US" sz="2000" dirty="0" err="1" smtClean="0">
                <a:ln w="18415" cmpd="sng">
                  <a:solidFill>
                    <a:schemeClr val="accent2">
                      <a:lumMod val="75000"/>
                    </a:schemeClr>
                  </a:solidFill>
                  <a:prstDash val="solid"/>
                </a:ln>
                <a:effectLst>
                  <a:outerShdw blurRad="63500" dir="3600000" algn="tl" rotWithShape="0">
                    <a:srgbClr val="000000">
                      <a:alpha val="70000"/>
                    </a:srgbClr>
                  </a:outerShdw>
                </a:effectLst>
              </a:rPr>
              <a:t>Nozha</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airport.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Beaches 2 miles away</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83 rooms and 3 suites.</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t>
            </a:r>
            <a:r>
              <a:rPr lang="en-US" sz="2000" dirty="0" err="1" smtClean="0">
                <a:ln w="18415" cmpd="sng">
                  <a:solidFill>
                    <a:schemeClr val="accent2">
                      <a:lumMod val="75000"/>
                    </a:schemeClr>
                  </a:solidFill>
                  <a:prstDash val="solid"/>
                </a:ln>
                <a:effectLst>
                  <a:outerShdw blurRad="63500" dir="3600000" algn="tl" rotWithShape="0">
                    <a:srgbClr val="000000">
                      <a:alpha val="70000"/>
                    </a:srgbClr>
                  </a:outerShdw>
                </a:effectLst>
              </a:rPr>
              <a:t>Internationalcuisine</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at the Le Plat d Or brasserie. It  features a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Coffee shop</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Lounge bar</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a:t>
            </a:r>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Terrace bar</a:t>
            </a:r>
            <a:r>
              <a:rPr lang="en-US" sz="2000" dirty="0" smtClean="0">
                <a:ln w="18415" cmpd="sng">
                  <a:solidFill>
                    <a:schemeClr val="accent2">
                      <a:lumMod val="75000"/>
                    </a:schemeClr>
                  </a:solidFill>
                  <a:prstDash val="solid"/>
                </a:ln>
                <a:effectLst>
                  <a:outerShdw blurRad="63500" dir="3600000" algn="tl" rotWithShape="0">
                    <a:srgbClr val="000000">
                      <a:alpha val="70000"/>
                    </a:srgbClr>
                  </a:outerShdw>
                </a:effectLst>
              </a:rPr>
              <a:t>. 2 conference rooms for up to 50 people. Night club.</a:t>
            </a:r>
          </a:p>
          <a:p>
            <a:r>
              <a:rPr lang="en-US" sz="2000" dirty="0" smtClean="0">
                <a:ln w="18415" cmpd="sng">
                  <a:solidFill>
                    <a:schemeClr val="accent2">
                      <a:lumMod val="75000"/>
                    </a:schemeClr>
                  </a:solidFill>
                  <a:prstDash val="solid"/>
                </a:ln>
                <a:solidFill>
                  <a:schemeClr val="bg1"/>
                </a:solidFill>
                <a:effectLst>
                  <a:outerShdw blurRad="63500" dir="3600000" algn="tl" rotWithShape="0">
                    <a:srgbClr val="000000">
                      <a:alpha val="70000"/>
                    </a:srgbClr>
                  </a:outerShdw>
                </a:effectLst>
              </a:rPr>
              <a:t>About $180 per night.</a:t>
            </a:r>
          </a:p>
          <a:p>
            <a:endParaRPr lang="en-US" sz="2000" dirty="0" smtClean="0">
              <a:solidFill>
                <a:schemeClr val="accent1"/>
              </a:solidFill>
            </a:endParaRPr>
          </a:p>
          <a:p>
            <a:endParaRPr lang="en-US" sz="2000" dirty="0" smtClean="0"/>
          </a:p>
          <a:p>
            <a:endParaRPr lang="en-US" sz="2000" dirty="0" smtClean="0">
              <a:solidFill>
                <a:schemeClr val="tx1">
                  <a:lumMod val="95000"/>
                  <a:lumOff val="5000"/>
                </a:schemeClr>
              </a:solidFill>
            </a:endParaRPr>
          </a:p>
          <a:p>
            <a:endParaRPr lang="en-US"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Kaila\My Documents\Egypt pics\aswan 1.jpg"/>
          <p:cNvPicPr>
            <a:picLocks noChangeAspect="1" noChangeArrowheads="1"/>
          </p:cNvPicPr>
          <p:nvPr/>
        </p:nvPicPr>
        <p:blipFill>
          <a:blip r:embed="rId2" cstate="print"/>
          <a:srcRect/>
          <a:stretch>
            <a:fillRect/>
          </a:stretch>
        </p:blipFill>
        <p:spPr bwMode="auto">
          <a:xfrm>
            <a:off x="4648200" y="0"/>
            <a:ext cx="4495800" cy="6858000"/>
          </a:xfrm>
          <a:prstGeom prst="rect">
            <a:avLst/>
          </a:prstGeom>
          <a:noFill/>
        </p:spPr>
      </p:pic>
      <p:pic>
        <p:nvPicPr>
          <p:cNvPr id="5122" name="Picture 2" descr="C:\Documents and Settings\Kaila\My Documents\Egypt pics\aswan.jpg"/>
          <p:cNvPicPr>
            <a:picLocks noChangeAspect="1" noChangeArrowheads="1"/>
          </p:cNvPicPr>
          <p:nvPr/>
        </p:nvPicPr>
        <p:blipFill>
          <a:blip r:embed="rId3" cstate="print"/>
          <a:srcRect/>
          <a:stretch>
            <a:fillRect/>
          </a:stretch>
        </p:blipFill>
        <p:spPr bwMode="auto">
          <a:xfrm>
            <a:off x="0" y="1"/>
            <a:ext cx="4648200" cy="6858000"/>
          </a:xfrm>
          <a:prstGeom prst="rect">
            <a:avLst/>
          </a:prstGeom>
          <a:noFill/>
        </p:spPr>
      </p:pic>
      <p:sp>
        <p:nvSpPr>
          <p:cNvPr id="2" name="Title 1"/>
          <p:cNvSpPr>
            <a:spLocks noGrp="1"/>
          </p:cNvSpPr>
          <p:nvPr>
            <p:ph type="title"/>
          </p:nvPr>
        </p:nvSpPr>
        <p:spPr>
          <a:xfrm>
            <a:off x="457200" y="704088"/>
            <a:ext cx="8229600" cy="1200912"/>
          </a:xfrm>
        </p:spPr>
        <p:txBody>
          <a:bodyPr/>
          <a:lstStyle/>
          <a:p>
            <a:r>
              <a:rPr lang="en-US" dirty="0" smtClean="0">
                <a:solidFill>
                  <a:srgbClr val="FFFF00"/>
                </a:solidFill>
              </a:rPr>
              <a:t>Day 7-9</a:t>
            </a:r>
            <a:endParaRPr lang="en-US" dirty="0">
              <a:solidFill>
                <a:srgbClr val="FFFF00"/>
              </a:solidFill>
            </a:endParaRPr>
          </a:p>
        </p:txBody>
      </p:sp>
      <p:sp>
        <p:nvSpPr>
          <p:cNvPr id="3" name="Content Placeholder 2"/>
          <p:cNvSpPr>
            <a:spLocks noGrp="1"/>
          </p:cNvSpPr>
          <p:nvPr>
            <p:ph idx="1"/>
          </p:nvPr>
        </p:nvSpPr>
        <p:spPr>
          <a:xfrm>
            <a:off x="457200" y="1935480"/>
            <a:ext cx="7086600" cy="4693920"/>
          </a:xfrm>
        </p:spPr>
        <p:txBody>
          <a:bodyPr>
            <a:normAutofit fontScale="92500" lnSpcReduction="20000"/>
          </a:bodyPr>
          <a:lstStyle/>
          <a:p>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On the morning of day 7, I will travel by railroad (since it runs all the way down the Nile, stopping right at Aswan)to Egypt's sunniest,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Aswan itself. </a:t>
            </a:r>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Located about 81 miles south of Luxor, it has a distinctively African atmosphere. </a:t>
            </a:r>
          </a:p>
          <a:p>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Days can be spent walking up and down the broad Corniche watching the sailboats .</a:t>
            </a:r>
          </a:p>
          <a:p>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Aswan is famous for its fresh fish— caught directly from the widest part of the Nile — and its cultural music.</a:t>
            </a:r>
          </a:p>
          <a:p>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Explore the souk, full of the scent and color of spices, perfumes, scarves and baskets. Many of the things the shops offer are hand made by </a:t>
            </a:r>
            <a:r>
              <a:rPr lang="en-US" sz="2400" dirty="0" err="1"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professials</a:t>
            </a:r>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 View the spectacular  sunsets while having tea on the terrace of the Old Cataract Hotel </a:t>
            </a:r>
          </a:p>
          <a:p>
            <a:r>
              <a:rPr lang="en-US" sz="2400" dirty="0" smtClean="0">
                <a:ln w="18415" cmpd="sng">
                  <a:solidFill>
                    <a:schemeClr val="accent2">
                      <a:lumMod val="75000"/>
                    </a:schemeClr>
                  </a:solidFill>
                  <a:prstDash val="solid"/>
                </a:ln>
                <a:solidFill>
                  <a:srgbClr val="FFFFFF"/>
                </a:solidFill>
                <a:effectLst>
                  <a:outerShdw blurRad="63500" dir="3600000" algn="tl" rotWithShape="0">
                    <a:srgbClr val="000000">
                      <a:alpha val="70000"/>
                    </a:srgbClr>
                  </a:outerShdw>
                </a:effectLst>
              </a:rPr>
              <a:t>Aswan has been a favorite winter  get away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richard-seaman.com/Travel/Egypt/Aswan/AroundAndAbout/NileFromAboveNarrowAngle.jpg"/>
          <p:cNvPicPr>
            <a:picLocks noChangeAspect="1" noChangeArrowheads="1"/>
          </p:cNvPicPr>
          <p:nvPr/>
        </p:nvPicPr>
        <p:blipFill>
          <a:blip r:embed="rId2" cstate="print"/>
          <a:srcRect/>
          <a:stretch>
            <a:fillRect/>
          </a:stretch>
        </p:blipFill>
        <p:spPr bwMode="auto">
          <a:xfrm>
            <a:off x="0" y="3352800"/>
            <a:ext cx="9144000" cy="3505200"/>
          </a:xfrm>
          <a:prstGeom prst="rect">
            <a:avLst/>
          </a:prstGeom>
          <a:noFill/>
        </p:spPr>
      </p:pic>
      <p:pic>
        <p:nvPicPr>
          <p:cNvPr id="31750" name="Picture 6" descr="http://www.crystalinks.com/elephantisland.jpg"/>
          <p:cNvPicPr>
            <a:picLocks noChangeAspect="1" noChangeArrowheads="1"/>
          </p:cNvPicPr>
          <p:nvPr/>
        </p:nvPicPr>
        <p:blipFill>
          <a:blip r:embed="rId3" cstate="print"/>
          <a:srcRect/>
          <a:stretch>
            <a:fillRect/>
          </a:stretch>
        </p:blipFill>
        <p:spPr bwMode="auto">
          <a:xfrm>
            <a:off x="4724400" y="0"/>
            <a:ext cx="4419600" cy="3333750"/>
          </a:xfrm>
          <a:prstGeom prst="rect">
            <a:avLst/>
          </a:prstGeom>
          <a:noFill/>
        </p:spPr>
      </p:pic>
      <p:pic>
        <p:nvPicPr>
          <p:cNvPr id="31748" name="Picture 4" descr="http://www.travelphoto.net/a-photo-a-day/wordpress/wp-content/egypt-photos-508.jpg"/>
          <p:cNvPicPr>
            <a:picLocks noChangeAspect="1" noChangeArrowheads="1"/>
          </p:cNvPicPr>
          <p:nvPr/>
        </p:nvPicPr>
        <p:blipFill>
          <a:blip r:embed="rId4" cstate="print"/>
          <a:srcRect/>
          <a:stretch>
            <a:fillRect/>
          </a:stretch>
        </p:blipFill>
        <p:spPr bwMode="auto">
          <a:xfrm>
            <a:off x="0" y="0"/>
            <a:ext cx="4762500" cy="3352800"/>
          </a:xfrm>
          <a:prstGeom prst="rect">
            <a:avLst/>
          </a:prstGeom>
          <a:noFill/>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Elephantine Island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ln>
                  <a:solidFill>
                    <a:srgbClr val="92D050"/>
                  </a:solidFill>
                </a:ln>
                <a:solidFill>
                  <a:schemeClr val="bg1"/>
                </a:solidFill>
              </a:rPr>
              <a:t>Elephantine is an island in the centre of the Nile at Aswan. This was the original ‘border town’ between Egypt and the Nubian lands.</a:t>
            </a:r>
          </a:p>
          <a:p>
            <a:r>
              <a:rPr lang="en-US" dirty="0" smtClean="0">
                <a:ln>
                  <a:solidFill>
                    <a:srgbClr val="92D050"/>
                  </a:solidFill>
                </a:ln>
                <a:solidFill>
                  <a:schemeClr val="bg1"/>
                </a:solidFill>
              </a:rPr>
              <a:t>Over the years there has been a great deal of building activity on Elephantine, though most of the ancient structures have now vanished. Excavations and reconstructions have been carried out over the past 100 years.</a:t>
            </a:r>
          </a:p>
          <a:p>
            <a:r>
              <a:rPr lang="en-US" dirty="0" smtClean="0">
                <a:ln>
                  <a:solidFill>
                    <a:srgbClr val="92D050"/>
                  </a:solidFill>
                </a:ln>
                <a:solidFill>
                  <a:schemeClr val="bg1"/>
                </a:solidFill>
              </a:rPr>
              <a:t>There is a major museum located right on the island that holds all the ancient artifacts that have been preserved for centuries.</a:t>
            </a:r>
            <a:endParaRPr lang="en-US" dirty="0">
              <a:ln>
                <a:solidFill>
                  <a:srgbClr val="92D050"/>
                </a:solidFill>
              </a:ln>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1146</TotalTime>
  <Words>2929</Words>
  <Application>Microsoft Office PowerPoint</Application>
  <PresentationFormat>On-screen Show (4:3)</PresentationFormat>
  <Paragraphs>161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Taking A Trip To Egypt?</vt:lpstr>
      <vt:lpstr>Day 1-3</vt:lpstr>
      <vt:lpstr>The Sphinx</vt:lpstr>
      <vt:lpstr>Hotels to stay at in Cairo</vt:lpstr>
      <vt:lpstr>Day 4-6</vt:lpstr>
      <vt:lpstr>Beaches in Alexandria</vt:lpstr>
      <vt:lpstr>Hotels to stay at in Alexandria</vt:lpstr>
      <vt:lpstr>Day 7-9</vt:lpstr>
      <vt:lpstr>Elephantine Island</vt:lpstr>
      <vt:lpstr>Hotel to stay at Aswan</vt:lpstr>
      <vt:lpstr>Days 8-10</vt:lpstr>
      <vt:lpstr> The Blue Hole</vt:lpstr>
      <vt:lpstr>Hotel to stay in at Sharm-El Sheikh</vt:lpstr>
      <vt:lpstr>Days 11-13</vt:lpstr>
      <vt:lpstr>Anfish Mountain</vt:lpstr>
      <vt:lpstr>Hotel to stay in at Hurghada</vt:lpstr>
      <vt:lpstr> Days 14-15</vt:lpstr>
      <vt:lpstr>The Luxor Museum</vt:lpstr>
      <vt:lpstr>Hotel in Luxor</vt:lpstr>
      <vt:lpstr>Flights TO EGYPT</vt:lpstr>
      <vt:lpstr>Flights FROM EGYPT</vt:lpstr>
      <vt:lpstr>Bibliography</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 Trip To Egypt?</dc:title>
  <dc:creator>Kaila Dimarzio</dc:creator>
  <cp:lastModifiedBy>Kaila Dimarzio</cp:lastModifiedBy>
  <cp:revision>117</cp:revision>
  <dcterms:created xsi:type="dcterms:W3CDTF">2010-01-13T22:27:45Z</dcterms:created>
  <dcterms:modified xsi:type="dcterms:W3CDTF">2010-02-11T13:25:38Z</dcterms:modified>
</cp:coreProperties>
</file>