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65" r:id="rId2"/>
    <p:sldId id="530" r:id="rId3"/>
    <p:sldId id="531" r:id="rId4"/>
    <p:sldId id="532" r:id="rId5"/>
    <p:sldId id="588" r:id="rId6"/>
    <p:sldId id="592" r:id="rId7"/>
    <p:sldId id="534" r:id="rId8"/>
    <p:sldId id="631" r:id="rId9"/>
    <p:sldId id="535" r:id="rId10"/>
    <p:sldId id="517" r:id="rId11"/>
    <p:sldId id="574" r:id="rId12"/>
    <p:sldId id="537" r:id="rId13"/>
    <p:sldId id="538" r:id="rId14"/>
    <p:sldId id="520" r:id="rId15"/>
    <p:sldId id="539" r:id="rId16"/>
    <p:sldId id="580" r:id="rId17"/>
    <p:sldId id="514" r:id="rId18"/>
    <p:sldId id="523" r:id="rId19"/>
    <p:sldId id="448" r:id="rId20"/>
    <p:sldId id="449" r:id="rId21"/>
    <p:sldId id="586" r:id="rId22"/>
    <p:sldId id="587" r:id="rId23"/>
    <p:sldId id="451" r:id="rId24"/>
    <p:sldId id="431" r:id="rId25"/>
    <p:sldId id="598" r:id="rId26"/>
    <p:sldId id="432" r:id="rId27"/>
    <p:sldId id="576" r:id="rId28"/>
    <p:sldId id="327" r:id="rId29"/>
    <p:sldId id="455" r:id="rId30"/>
    <p:sldId id="630" r:id="rId31"/>
    <p:sldId id="339" r:id="rId32"/>
    <p:sldId id="573" r:id="rId33"/>
    <p:sldId id="387" r:id="rId34"/>
    <p:sldId id="584" r:id="rId35"/>
    <p:sldId id="435" r:id="rId36"/>
    <p:sldId id="513" r:id="rId37"/>
    <p:sldId id="601" r:id="rId38"/>
    <p:sldId id="579" r:id="rId39"/>
    <p:sldId id="519" r:id="rId40"/>
    <p:sldId id="582" r:id="rId41"/>
    <p:sldId id="602" r:id="rId42"/>
    <p:sldId id="581" r:id="rId43"/>
    <p:sldId id="603" r:id="rId44"/>
    <p:sldId id="585" r:id="rId45"/>
    <p:sldId id="526" r:id="rId46"/>
    <p:sldId id="604" r:id="rId47"/>
    <p:sldId id="605" r:id="rId48"/>
    <p:sldId id="591" r:id="rId49"/>
    <p:sldId id="606" r:id="rId50"/>
    <p:sldId id="607" r:id="rId51"/>
    <p:sldId id="629" r:id="rId52"/>
    <p:sldId id="608" r:id="rId53"/>
    <p:sldId id="609" r:id="rId54"/>
    <p:sldId id="610" r:id="rId55"/>
    <p:sldId id="611" r:id="rId56"/>
    <p:sldId id="612" r:id="rId57"/>
    <p:sldId id="613" r:id="rId58"/>
    <p:sldId id="596" r:id="rId59"/>
    <p:sldId id="594" r:id="rId60"/>
    <p:sldId id="600" r:id="rId61"/>
    <p:sldId id="512" r:id="rId62"/>
    <p:sldId id="614" r:id="rId63"/>
    <p:sldId id="593" r:id="rId64"/>
    <p:sldId id="578" r:id="rId65"/>
    <p:sldId id="522" r:id="rId66"/>
    <p:sldId id="434" r:id="rId67"/>
    <p:sldId id="525" r:id="rId68"/>
    <p:sldId id="615" r:id="rId69"/>
    <p:sldId id="597" r:id="rId70"/>
    <p:sldId id="616" r:id="rId71"/>
    <p:sldId id="590" r:id="rId72"/>
    <p:sldId id="589" r:id="rId73"/>
    <p:sldId id="617" r:id="rId74"/>
    <p:sldId id="618" r:id="rId75"/>
    <p:sldId id="620" r:id="rId76"/>
    <p:sldId id="622" r:id="rId77"/>
    <p:sldId id="623" r:id="rId78"/>
    <p:sldId id="624" r:id="rId79"/>
    <p:sldId id="625" r:id="rId80"/>
    <p:sldId id="626" r:id="rId81"/>
    <p:sldId id="627" r:id="rId82"/>
    <p:sldId id="628" r:id="rId83"/>
    <p:sldId id="571" r:id="rId84"/>
    <p:sldId id="595" r:id="rId85"/>
    <p:sldId id="599" r:id="rId86"/>
    <p:sldId id="502" r:id="rId87"/>
    <p:sldId id="575" r:id="rId88"/>
    <p:sldId id="521" r:id="rId89"/>
    <p:sldId id="524" r:id="rId90"/>
    <p:sldId id="529" r:id="rId91"/>
    <p:sldId id="583" r:id="rId92"/>
    <p:sldId id="632" r:id="rId93"/>
    <p:sldId id="633" r:id="rId9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51" autoAdjust="0"/>
    <p:restoredTop sz="94658" autoAdjust="0"/>
  </p:normalViewPr>
  <p:slideViewPr>
    <p:cSldViewPr>
      <p:cViewPr>
        <p:scale>
          <a:sx n="62" d="100"/>
          <a:sy n="62" d="100"/>
        </p:scale>
        <p:origin x="-202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5791-6415-4A37-BDEF-CF4C367173F3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F51F7-ED5C-4C01-ABD0-75D7596CA7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5023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31D9-C0FC-4981-8C4A-ED09BC042ADE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7D46-F6F0-4681-ACF1-5488604827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1920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EC22-01FC-43BE-93E8-F816C9AAB585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98BFF-F9C4-4FC1-A220-3AF97EC8D2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11297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31D30-1333-4E81-864F-774FB07E64DF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F94E-03BA-4A51-9A21-2B6C4C2D36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26188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51D2-EB69-43A8-9F90-C3C6A0C78C61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934D-FB3D-468F-BC28-B1D1BEF28E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72728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3AFE5-6718-4B44-9E15-89B5902F34E0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2F7D-4E4F-4348-BEEC-40D795BDEA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53763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A72A-81A5-48CD-878F-E3926CB7BF67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15E6-8BCF-450F-BC92-F55E952973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4211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0E11D-75DA-4BED-993A-BDDE4921B320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943BB-CA4B-4BD0-99A7-4BCD706A9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4354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F1908-E5BA-42B4-8817-D823B40E9298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48F6-8D22-4448-BE6D-BBF6C3DA15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859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C51C-24B2-48D4-AE06-87406E00C962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94D8-3DC6-45ED-A86C-46D6057683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9480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0144-1C7C-4273-AED8-6C914E29F8FA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A3652-24CE-4EF2-963E-8CE58C7BAE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05012"/>
      </p:ext>
    </p:extLst>
  </p:cSld>
  <p:clrMapOvr>
    <a:masterClrMapping/>
  </p:clrMapOvr>
  <p:transition>
    <p:fade thruBlk="1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4000"/>
            <a:lum/>
          </a:blip>
          <a:srcRect/>
          <a:tile tx="-38100" ty="-7620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B752B7-C6AE-472C-8230-CDC2514B78FC}" type="datetimeFigureOut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DB0E5D-5831-4C18-B357-A8278D3928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ransition>
    <p:fade thruBlk="1"/>
    <p:sndAc>
      <p:stSnd>
        <p:snd r:embed="rId13" name="chimes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First Nine Weeks-Unit 2</a:t>
            </a:r>
            <a:br>
              <a:rPr lang="en-US" smtClean="0"/>
            </a:br>
            <a:r>
              <a:rPr lang="en-US" smtClean="0"/>
              <a:t>China and India</a:t>
            </a:r>
          </a:p>
        </p:txBody>
      </p:sp>
      <p:pic>
        <p:nvPicPr>
          <p:cNvPr id="5123" name="Picture 4" descr="http://www.abcteach.com/japan/image/map2.h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336800"/>
            <a:ext cx="36576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5334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610600" cy="2419350"/>
          </a:xfrm>
        </p:spPr>
        <p:txBody>
          <a:bodyPr/>
          <a:lstStyle/>
          <a:p>
            <a:r>
              <a:rPr lang="en-US" smtClean="0"/>
              <a:t>Who were the Kuomintang </a:t>
            </a:r>
            <a:br>
              <a:rPr lang="en-US" smtClean="0"/>
            </a:br>
            <a:r>
              <a:rPr lang="en-US" smtClean="0"/>
              <a:t>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81100" y="3886200"/>
            <a:ext cx="6781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Chinese Nationalists or democratic government of China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7531" y="280916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14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2419350"/>
          </a:xfrm>
        </p:spPr>
        <p:txBody>
          <a:bodyPr/>
          <a:lstStyle/>
          <a:p>
            <a:r>
              <a:rPr lang="en-US" smtClean="0"/>
              <a:t>The person with the most power in a parliamentary system is the???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71600" y="3124200"/>
            <a:ext cx="678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Prime Minister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191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2419350"/>
          </a:xfrm>
        </p:spPr>
        <p:txBody>
          <a:bodyPr/>
          <a:lstStyle/>
          <a:p>
            <a:r>
              <a:rPr lang="en-US" smtClean="0"/>
              <a:t>When India became independent, why were so many people unhappy? 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21106443">
            <a:off x="44450" y="3191693"/>
            <a:ext cx="8001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country was divided along religious lines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001000" cy="971550"/>
          </a:xfrm>
        </p:spPr>
        <p:txBody>
          <a:bodyPr/>
          <a:lstStyle/>
          <a:p>
            <a:pPr marL="342900" indent="-342900"/>
            <a:r>
              <a:rPr lang="en-US" sz="5400" smtClean="0"/>
              <a:t>Who were the Red Guard?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581714">
            <a:off x="520700" y="3573463"/>
            <a:ext cx="80930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1" dirty="0">
                <a:solidFill>
                  <a:srgbClr val="FF0000"/>
                </a:solidFill>
                <a:latin typeface="Arial" charset="0"/>
              </a:rPr>
              <a:t>Mao’s army of young people during the cultural revolution</a:t>
            </a:r>
            <a:endParaRPr lang="en-US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6034" y="6858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610600" cy="2419350"/>
          </a:xfrm>
        </p:spPr>
        <p:txBody>
          <a:bodyPr/>
          <a:lstStyle/>
          <a:p>
            <a:pPr algn="ctr"/>
            <a:r>
              <a:rPr lang="en-US" dirty="0" smtClean="0"/>
              <a:t>Who is best remembered for their role in the Indian independence struggle.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9530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Gandhi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85800"/>
            <a:ext cx="8610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19100" y="1771650"/>
            <a:ext cx="8229600" cy="2419350"/>
          </a:xfrm>
        </p:spPr>
        <p:txBody>
          <a:bodyPr/>
          <a:lstStyle/>
          <a:p>
            <a:pPr marL="342900" indent="-342900" algn="ctr" eaLnBrk="1" hangingPunct="1"/>
            <a:r>
              <a:rPr lang="en-US" dirty="0" smtClean="0"/>
              <a:t>Who did </a:t>
            </a:r>
            <a:r>
              <a:rPr lang="en-US" sz="4800" dirty="0" smtClean="0"/>
              <a:t>Chinese troops either arrest or kill for protesting for more freedom in Tiananmen Square?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47800" y="5105400"/>
            <a:ext cx="617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CHINESE STUDENTS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50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241935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First emperor to unite all of China.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Shi 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Huangdi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2188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2419350"/>
          </a:xfrm>
        </p:spPr>
        <p:txBody>
          <a:bodyPr/>
          <a:lstStyle/>
          <a:p>
            <a:r>
              <a:rPr lang="en-US" smtClean="0"/>
              <a:t>What are any material things  that are needed to conduct business…  Machines, computers, buildings…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8115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Capital Goods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14478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2419350"/>
          </a:xfrm>
        </p:spPr>
        <p:txBody>
          <a:bodyPr/>
          <a:lstStyle/>
          <a:p>
            <a:r>
              <a:rPr lang="en-US" smtClean="0"/>
              <a:t>In 1997, the United Kingdom returned what to China?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958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HONG KONG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499849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610600" cy="2419350"/>
          </a:xfrm>
        </p:spPr>
        <p:txBody>
          <a:bodyPr/>
          <a:lstStyle/>
          <a:p>
            <a:pPr algn="ctr"/>
            <a:r>
              <a:rPr lang="en-US" b="1" smtClean="0"/>
              <a:t>What happened to the Muslims when India gained its independence?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124200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India was partitioned into East and West Pakistan.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6858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2419350"/>
          </a:xfrm>
        </p:spPr>
        <p:txBody>
          <a:bodyPr/>
          <a:lstStyle/>
          <a:p>
            <a:r>
              <a:rPr lang="en-US" dirty="0" smtClean="0"/>
              <a:t>The Great leap Forward stressed what in China?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2766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Extensive commercial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farming &amp; manufacturing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610600" cy="2419350"/>
          </a:xfrm>
        </p:spPr>
        <p:txBody>
          <a:bodyPr/>
          <a:lstStyle/>
          <a:p>
            <a:pPr algn="ctr"/>
            <a:r>
              <a:rPr lang="en-US" b="1" smtClean="0"/>
              <a:t>In some countries a single authority decides what is produced. What type of economy is this?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1242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Command Economy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state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has Pakistan and India fought over?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Kashmir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an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Indian serving in the British military called?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Seapoy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334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610600" cy="2419350"/>
          </a:xfrm>
        </p:spPr>
        <p:txBody>
          <a:bodyPr/>
          <a:lstStyle/>
          <a:p>
            <a:pPr algn="ctr"/>
            <a:r>
              <a:rPr lang="en-US" b="1" smtClean="0"/>
              <a:t>What did Mohandas Gandhi call his program to gain independence from England?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1242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Nonviolent or Passive </a:t>
            </a: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Resistance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19350"/>
          </a:xfrm>
        </p:spPr>
        <p:txBody>
          <a:bodyPr/>
          <a:lstStyle/>
          <a:p>
            <a:pPr algn="ctr"/>
            <a:r>
              <a:rPr lang="en-US" b="1" dirty="0" smtClean="0"/>
              <a:t>China’s improved wages and </a:t>
            </a:r>
            <a:r>
              <a:rPr lang="en-US" b="1" dirty="0" smtClean="0"/>
              <a:t>standard </a:t>
            </a:r>
            <a:r>
              <a:rPr lang="en-US" b="1" dirty="0" smtClean="0"/>
              <a:t>of living are caused by what?</a:t>
            </a: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37160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Economic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Growth</a:t>
            </a:r>
          </a:p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Or the opening of the economy to the free market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does China specialize in today?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85900" y="4261125"/>
            <a:ext cx="6172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Consumer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Goods (aka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Wal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Mart Goods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8288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2419350"/>
          </a:xfrm>
        </p:spPr>
        <p:txBody>
          <a:bodyPr/>
          <a:lstStyle/>
          <a:p>
            <a:r>
              <a:rPr lang="en-US" b="1" dirty="0" smtClean="0"/>
              <a:t>How did China go from a democratic republic to a Communist dictatorship in the middle of the twentieth century?</a:t>
            </a: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958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Communist won control from the Nationalist in a violent 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civil war.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77" y="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86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895350"/>
          </a:xfrm>
        </p:spPr>
        <p:txBody>
          <a:bodyPr/>
          <a:lstStyle/>
          <a:p>
            <a:pPr algn="ctr"/>
            <a:r>
              <a:rPr lang="en-US" smtClean="0"/>
              <a:t>Entrepreneurs  do what in a market economy?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2638425"/>
            <a:ext cx="6781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Take on the financial risk in starting a new business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2419350"/>
          </a:xfrm>
        </p:spPr>
        <p:txBody>
          <a:bodyPr/>
          <a:lstStyle/>
          <a:p>
            <a:pPr algn="ctr"/>
            <a:r>
              <a:rPr lang="en-US" b="1" smtClean="0"/>
              <a:t>True or False</a:t>
            </a:r>
            <a:br>
              <a:rPr lang="en-US" b="1" smtClean="0"/>
            </a:br>
            <a:r>
              <a:rPr lang="en-US" b="1" smtClean="0"/>
              <a:t>China has a good record when it comes to Human Rights.</a:t>
            </a:r>
            <a:br>
              <a:rPr lang="en-US" b="1" smtClean="0"/>
            </a:br>
            <a:r>
              <a:rPr lang="en-US" b="1" smtClean="0"/>
              <a:t>**GIVE AN EXAMPLE**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8100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FALSE</a:t>
            </a:r>
          </a:p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*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Tiananmen Square Massacre*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-762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2419350"/>
          </a:xfrm>
        </p:spPr>
        <p:txBody>
          <a:bodyPr/>
          <a:lstStyle/>
          <a:p>
            <a:r>
              <a:rPr lang="en-US" b="1" dirty="0" smtClean="0"/>
              <a:t> What natural trade barrier separates China and India?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21331904">
            <a:off x="1411539" y="1627870"/>
            <a:ext cx="6781800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nyx" pitchFamily="82" charset="0"/>
              </a:rPr>
              <a:t>Himalayan Mountain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954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2419350"/>
          </a:xfrm>
        </p:spPr>
        <p:txBody>
          <a:bodyPr/>
          <a:lstStyle/>
          <a:p>
            <a:pPr algn="ctr"/>
            <a:r>
              <a:rPr lang="en-US" b="1" dirty="0" smtClean="0"/>
              <a:t> </a:t>
            </a:r>
            <a:br>
              <a:rPr lang="en-US" b="1" dirty="0" smtClean="0"/>
            </a:br>
            <a:r>
              <a:rPr lang="en-US" sz="5400" b="1" dirty="0" smtClean="0"/>
              <a:t>Mao’s</a:t>
            </a:r>
            <a:r>
              <a:rPr lang="en-US" b="1" dirty="0" smtClean="0"/>
              <a:t> </a:t>
            </a:r>
            <a:r>
              <a:rPr lang="en-US" sz="5400" b="1" dirty="0" smtClean="0">
                <a:ea typeface="Calibri" pitchFamily="34" charset="0"/>
                <a:cs typeface="Times New Roman" pitchFamily="18" charset="0"/>
              </a:rPr>
              <a:t>attempt to remove all ties to China’s </a:t>
            </a:r>
            <a:r>
              <a:rPr lang="en-US" sz="5400" b="1" dirty="0" smtClean="0">
                <a:ea typeface="Calibri" pitchFamily="34" charset="0"/>
                <a:cs typeface="Times New Roman" pitchFamily="18" charset="0"/>
              </a:rPr>
              <a:t>past </a:t>
            </a:r>
            <a:r>
              <a:rPr lang="en-US" sz="5400" b="1" dirty="0" smtClean="0">
                <a:ea typeface="Calibri" pitchFamily="34" charset="0"/>
                <a:cs typeface="Times New Roman" pitchFamily="18" charset="0"/>
              </a:rPr>
              <a:t>was known as???</a:t>
            </a:r>
            <a:endParaRPr lang="en-US" b="1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958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Cultural Revolution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What Chinese leader was responsible for its economic growth?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Deng Xiaoping </a:t>
            </a:r>
            <a:endParaRPr lang="en-US" sz="6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65852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229600" cy="241935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What program did Mao start to take attention off himself and the government’s failures.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95400" y="3200400"/>
            <a:ext cx="6172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</a:t>
            </a:r>
            <a:b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Cultural Revolution.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94" y="914400"/>
            <a:ext cx="895520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90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2419350"/>
          </a:xfrm>
        </p:spPr>
        <p:txBody>
          <a:bodyPr/>
          <a:lstStyle/>
          <a:p>
            <a:pPr algn="ctr"/>
            <a:r>
              <a:rPr lang="en-US" smtClean="0"/>
              <a:t>The legislator is responsible for what in a parliamentary system of government?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958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Making and carrying out the laws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4191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610600" cy="2419350"/>
          </a:xfrm>
        </p:spPr>
        <p:txBody>
          <a:bodyPr/>
          <a:lstStyle/>
          <a:p>
            <a:pPr algn="ctr"/>
            <a:r>
              <a:rPr lang="en-US" b="1" smtClean="0"/>
              <a:t>Who was China’s </a:t>
            </a:r>
            <a:br>
              <a:rPr lang="en-US" b="1" smtClean="0"/>
            </a:br>
            <a:r>
              <a:rPr lang="en-US" b="1" smtClean="0"/>
              <a:t>Nationalist Leader?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71600" y="3124200"/>
            <a:ext cx="678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Chiang </a:t>
            </a:r>
          </a:p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Kai-shek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18230"/>
            <a:ext cx="9144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government does NOT favor a religion. Religion and government are separate.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Secular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-3412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2419350"/>
          </a:xfrm>
        </p:spPr>
        <p:txBody>
          <a:bodyPr/>
          <a:lstStyle/>
          <a:p>
            <a:r>
              <a:rPr lang="en-US" b="1" smtClean="0"/>
              <a:t>What was the outcome of the Chinese civil war of the twentieth century?</a:t>
            </a: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4384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Communist won control from the Nationalist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858" y="8382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2419350"/>
          </a:xfrm>
        </p:spPr>
        <p:txBody>
          <a:bodyPr/>
          <a:lstStyle/>
          <a:p>
            <a:pPr algn="ctr"/>
            <a:r>
              <a:rPr lang="en-US" smtClean="0"/>
              <a:t>What are a business’ employees or workers known as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95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Human Resources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55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What system of government has a central government that controls everything and power is not shared between states, counties or provinces.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3505200"/>
            <a:ext cx="7467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8000" b="1" dirty="0">
                <a:solidFill>
                  <a:srgbClr val="FF0000"/>
                </a:solidFill>
                <a:latin typeface="Calibri" pitchFamily="34" charset="0"/>
              </a:rPr>
              <a:t>Unitary System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99060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2419350"/>
          </a:xfrm>
        </p:spPr>
        <p:txBody>
          <a:bodyPr/>
          <a:lstStyle/>
          <a:p>
            <a:pPr algn="ctr"/>
            <a:r>
              <a:rPr lang="en-US" b="1" smtClean="0"/>
              <a:t>What did India call their attempt to improve agriculture?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8100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</a:t>
            </a:r>
          </a:p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Green Revolution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11455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610600" cy="2419350"/>
          </a:xfrm>
        </p:spPr>
        <p:txBody>
          <a:bodyPr/>
          <a:lstStyle/>
          <a:p>
            <a:r>
              <a:rPr lang="en-US" b="1" smtClean="0"/>
              <a:t>Communes, mass starvation, and economic failure are all associated with what country?</a:t>
            </a: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9144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China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2419350"/>
          </a:xfrm>
        </p:spPr>
        <p:txBody>
          <a:bodyPr/>
          <a:lstStyle/>
          <a:p>
            <a:r>
              <a:rPr lang="en-US" smtClean="0"/>
              <a:t>Who was the Communist hero of China who took power in 1949?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257601" y="38862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dirty="0">
                <a:solidFill>
                  <a:srgbClr val="FF0000"/>
                </a:solidFill>
                <a:cs typeface="Arial" pitchFamily="34" charset="0"/>
              </a:rPr>
              <a:t>Mao Zedong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Largest land empire in world history.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Mongol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China </a:t>
            </a:r>
            <a:r>
              <a:rPr lang="en-US" sz="4000" dirty="0" smtClean="0">
                <a:latin typeface="Calibri" pitchFamily="34" charset="0"/>
              </a:rPr>
              <a:t>has a communist </a:t>
            </a:r>
            <a:r>
              <a:rPr lang="en-US" sz="4000" dirty="0">
                <a:latin typeface="Calibri" pitchFamily="34" charset="0"/>
              </a:rPr>
              <a:t>led governments but there modern economies are said to be what type?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3505200"/>
            <a:ext cx="7467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Mixed</a:t>
            </a:r>
            <a:endParaRPr lang="en-US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of advisors that helps the leader of a country.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Cabinet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 </a:t>
            </a:r>
          </a:p>
          <a:p>
            <a:r>
              <a:rPr lang="en-US" sz="4000" b="1">
                <a:latin typeface="Calibri" pitchFamily="34" charset="0"/>
              </a:rPr>
              <a:t>A buyer and user of goods and services is a…?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350520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Consumer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247775"/>
            <a:ext cx="9144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the name of the war where the British took Hong Kong from China?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Opium War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6631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241935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is it called when a state is occupied and controlled by members of another nation?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95400" y="4724400"/>
            <a:ext cx="678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Colony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269" y="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Give 4 examples of political trade barriers…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2209800"/>
            <a:ext cx="7467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>
              <a:buFont typeface="Calibri" pitchFamily="34" charset="0"/>
              <a:buAutoNum type="arabicPeriod"/>
            </a:pP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Tariffs</a:t>
            </a:r>
          </a:p>
          <a:p>
            <a:pPr marL="1143000" indent="-1143000">
              <a:buFont typeface="Calibri" pitchFamily="34" charset="0"/>
              <a:buAutoNum type="arabicPeriod"/>
            </a:pP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Sanctions</a:t>
            </a:r>
          </a:p>
          <a:p>
            <a:pPr marL="1143000" indent="-1143000">
              <a:buFont typeface="Calibri" pitchFamily="34" charset="0"/>
              <a:buAutoNum type="arabicPeriod"/>
            </a:pP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Embargos</a:t>
            </a:r>
          </a:p>
          <a:p>
            <a:pPr marL="1143000" indent="-1143000">
              <a:buFont typeface="Calibri" pitchFamily="34" charset="0"/>
              <a:buAutoNum type="arabicPeriod"/>
            </a:pP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Quotas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What system of government is a voluntary association of independent states that agrees to follow a weak central government.</a:t>
            </a:r>
          </a:p>
          <a:p>
            <a:r>
              <a:rPr lang="en-US" sz="4000">
                <a:latin typeface="Calibri" pitchFamily="34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350520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Confederation System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famous building did Shah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Jahan build for his wife?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Taj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Mahal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alibri" pitchFamily="34" charset="0"/>
              </a:rPr>
              <a:t>What political trade barrier places a tax on the goods or services coming into or leaving a country?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Tariffs </a:t>
            </a: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 controlled India from the 1700s until after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</a:t>
            </a:r>
            <a:r>
              <a:rPr kumimoji="0" lang="en-US" sz="5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Seapoy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Rebellion?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East India Company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In what system of government is power shared by a powerful central government and states or provinces are given considerable self rule, usually through their own legislatures.</a:t>
            </a:r>
          </a:p>
          <a:p>
            <a:endParaRPr lang="en-US" sz="4000">
              <a:latin typeface="Calibri" pitchFamily="34" charset="0"/>
            </a:endParaRPr>
          </a:p>
          <a:p>
            <a:r>
              <a:rPr lang="en-US" sz="4000">
                <a:latin typeface="Calibri" pitchFamily="34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472440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Federal</a:t>
            </a:r>
            <a:r>
              <a:rPr lang="en-US" sz="6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System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What year did the communist take over China?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1949 </a:t>
            </a:r>
            <a:endParaRPr lang="en-US" sz="6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69228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>
                <a:latin typeface="Calibri" pitchFamily="34" charset="0"/>
              </a:rPr>
              <a:t>In what type of government does a few people such as a dominant clan or clique have power and the group gets their power from either the military, wealth, or social status.  Also, elections may be held but offer only one candidate?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Oligarchy</a:t>
            </a: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341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>
                <a:latin typeface="Calibri" pitchFamily="34" charset="0"/>
              </a:rPr>
              <a:t>In what type of government is the government “Ruled by the people” and individual freedom and equality is valued.  Where free elections are held and decisions are based on majority rule?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Democracy</a:t>
            </a: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867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76200" y="2286000"/>
            <a:ext cx="9220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ANSWER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-In a federal republic, power is divided between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national and state or regional governments.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143000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India’s government operates as a Federal Republic.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Question-How is power distributed in a Federal Republic?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In what type of government is the power to govern held by one person and where the power to rule is generally  inherited or imposed by military force?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Autocracy</a:t>
            </a: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 </a:t>
            </a:r>
          </a:p>
          <a:p>
            <a:r>
              <a:rPr lang="en-US" sz="4000" b="1">
                <a:latin typeface="Calibri" pitchFamily="34" charset="0"/>
              </a:rPr>
              <a:t>A manufacturer of goods and services is a…?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350520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Producer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 </a:t>
            </a:r>
          </a:p>
          <a:p>
            <a:r>
              <a:rPr lang="en-US" sz="4000" b="1">
                <a:latin typeface="Calibri" pitchFamily="34" charset="0"/>
              </a:rPr>
              <a:t>What is it called when countries trade without any trade restrictions or barriers?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350520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Free Trade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was the nationalist government of China called?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Kuomintang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648" y="1247775"/>
            <a:ext cx="9157648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Gandhi’s main strategy for dealing with unfair British laws was to have his followers do what?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Non- Violent Protest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Akbar tried to combine the religions of Islam, Hinduism, &amp; Christianity into what religion?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Divine Faith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the Indian movie industry called?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Bollywood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6858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2419350"/>
          </a:xfrm>
        </p:spPr>
        <p:txBody>
          <a:bodyPr/>
          <a:lstStyle/>
          <a:p>
            <a:r>
              <a:rPr lang="en-US" smtClean="0"/>
              <a:t>What is anything that improves a countries work force such as education, health care…?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95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Human Capital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 </a:t>
            </a:r>
          </a:p>
          <a:p>
            <a:r>
              <a:rPr lang="en-US" sz="4000" b="1">
                <a:latin typeface="Calibri" pitchFamily="34" charset="0"/>
              </a:rPr>
              <a:t>What type of government is ruled by a king or dictator?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350520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Autocratic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was the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the 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largest 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Islamic Empire in India?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Mughals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77" y="244359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8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19350"/>
          </a:xfrm>
        </p:spPr>
        <p:txBody>
          <a:bodyPr/>
          <a:lstStyle/>
          <a:p>
            <a:pPr algn="ctr"/>
            <a:r>
              <a:rPr lang="en-US" smtClean="0"/>
              <a:t>What were the </a:t>
            </a:r>
            <a:br>
              <a:rPr lang="en-US" smtClean="0"/>
            </a:br>
            <a:r>
              <a:rPr lang="en-US" smtClean="0"/>
              <a:t>Four Modernizations?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21204159">
            <a:off x="0" y="35814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China’s attempt to improve their economy during the 1970’s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130" y="-3412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19350"/>
          </a:xfrm>
        </p:spPr>
        <p:txBody>
          <a:bodyPr/>
          <a:lstStyle/>
          <a:p>
            <a:pPr algn="ctr"/>
            <a:r>
              <a:rPr lang="en-US" b="1" smtClean="0"/>
              <a:t>What is Deng Xiaoping best known for???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590800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Chinese leader was responsible for the economic turnaround in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1979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86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19350"/>
          </a:xfrm>
        </p:spPr>
        <p:txBody>
          <a:bodyPr/>
          <a:lstStyle/>
          <a:p>
            <a:pPr algn="ctr"/>
            <a:r>
              <a:rPr lang="en-US" b="1" smtClean="0"/>
              <a:t>China’s economic growth has improved what?</a:t>
            </a: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5908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Standards of Living and Wages.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76400"/>
            <a:ext cx="9144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41935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handle its population problem, which countries government instituted a one-child-per-family policy?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55626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CHINA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 </a:t>
            </a:r>
          </a:p>
          <a:p>
            <a:r>
              <a:rPr lang="en-US" sz="4000" b="1">
                <a:latin typeface="Calibri" pitchFamily="34" charset="0"/>
              </a:rPr>
              <a:t>How is a presidential democracy differ from a parliamentary democracy?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3505200"/>
            <a:ext cx="8534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/>
            <a:r>
              <a:rPr lang="en-US" sz="4800" b="1" dirty="0">
                <a:solidFill>
                  <a:srgbClr val="FF0000"/>
                </a:solidFill>
                <a:latin typeface="Calibri" pitchFamily="34" charset="0"/>
              </a:rPr>
              <a:t>In a presidential democracy the executive branch is separate from the legislative branch</a:t>
            </a:r>
            <a:r>
              <a:rPr lang="en-US" sz="48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Most workers in China and India are what?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Farmers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0"/>
            <a:ext cx="8610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2419350"/>
          </a:xfrm>
        </p:spPr>
        <p:txBody>
          <a:bodyPr/>
          <a:lstStyle/>
          <a:p>
            <a:r>
              <a:rPr lang="en-US" b="1" smtClean="0"/>
              <a:t> </a:t>
            </a:r>
            <a:r>
              <a:rPr lang="en-US" smtClean="0"/>
              <a:t>What is nationalism? </a:t>
            </a:r>
            <a:br>
              <a:rPr lang="en-US" smtClean="0"/>
            </a:br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21331904">
            <a:off x="1611313" y="2276743"/>
            <a:ext cx="6781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nyx" pitchFamily="82" charset="0"/>
              </a:rPr>
              <a:t>Loyalty based on </a:t>
            </a:r>
          </a:p>
          <a:p>
            <a:pPr algn="ctr">
              <a:defRPr/>
            </a:pP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nyx" pitchFamily="82" charset="0"/>
              </a:rPr>
              <a:t>a common history, culture, and/or religion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nyx" pitchFamily="82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alibri" pitchFamily="34" charset="0"/>
              </a:rPr>
              <a:t>What political trade barrier limits trade with a particular country or specific business BUT DOES NOT stop all trade with the country?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Sanctions </a:t>
            </a: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language is a mixture of Hindi and Persian?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Urdu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Plant that is used to make blue dye?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Indigo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alibri" pitchFamily="34" charset="0"/>
              </a:rPr>
              <a:t>What political trade barrier limits the amount of goods or services coming into or leaving a country?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Quotas </a:t>
            </a: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33" y="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What are two major forms of democratic governments: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2860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>
              <a:buFont typeface="Arial" pitchFamily="34" charset="0"/>
              <a:buChar char="•"/>
            </a:pP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Parliamentary</a:t>
            </a:r>
          </a:p>
          <a:p>
            <a:pPr marL="1143000" indent="-1143000" algn="ctr">
              <a:buFont typeface="Arial" pitchFamily="34" charset="0"/>
              <a:buChar char="•"/>
            </a:pPr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Presidential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latin typeface="Calibri" pitchFamily="34" charset="0"/>
              </a:rPr>
              <a:t>What political trade barrier stops all trade with the country?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>
                <a:solidFill>
                  <a:srgbClr val="FF0000"/>
                </a:solidFill>
                <a:latin typeface="Calibri" pitchFamily="34" charset="0"/>
              </a:rPr>
              <a:t>Embargo </a:t>
            </a: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74676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ANSWER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en-US" sz="4800" dirty="0">
                <a:latin typeface="Arial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prime minister chosen by parliamentary members of the majority party following legislative elections;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1143000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India’s Prime Minister is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Narendra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Modi</a:t>
            </a:r>
            <a:endParaRPr lang="en-US" sz="2800" dirty="0">
              <a:solidFill>
                <a:srgbClr val="FF0000"/>
              </a:solidFill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Question-How is the prime minister of India chosen?</a:t>
            </a:r>
            <a:r>
              <a:rPr lang="en-US" sz="2800" dirty="0">
                <a:latin typeface="Calibri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7620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type of government did China have when Mao ruled?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36576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Dictatorship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9529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4572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Millions of people starved to death since they did not know how to farm on communes during what major event?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3528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Great Leap Forward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What was the name of the young people who helped Mao during the Cultural Revolution?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Red Guard</a:t>
            </a:r>
            <a:endParaRPr lang="en-US" sz="6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27259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Who was the </a:t>
            </a:r>
            <a:r>
              <a:rPr lang="en-US" sz="4000" b="1" dirty="0" smtClean="0">
                <a:latin typeface="Calibri" pitchFamily="34" charset="0"/>
              </a:rPr>
              <a:t>Nationalist </a:t>
            </a:r>
            <a:r>
              <a:rPr lang="en-US" sz="4000" b="1" dirty="0" smtClean="0">
                <a:latin typeface="Calibri" pitchFamily="34" charset="0"/>
              </a:rPr>
              <a:t>leader of China?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Chang Kai-shek</a:t>
            </a:r>
            <a:endParaRPr lang="en-US" sz="6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10060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Which jobs did Mao believe would help his country be successful?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44196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0" indent="-1143000" algn="ctr"/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Farming &amp; Factory Work </a:t>
            </a:r>
            <a:endParaRPr lang="en-US" sz="6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45982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The Chinese attacked pro-democracy demonstrators in what place in 1989?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419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0" indent="-1143000" algn="ctr"/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Tiananmen Square</a:t>
            </a:r>
            <a:endParaRPr lang="en-US" sz="6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50515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8610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7620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How would you describe most farms in India today?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4419600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0" indent="-1143000" algn="ctr"/>
            <a:r>
              <a:rPr lang="en-US" sz="6000" b="1" dirty="0" smtClean="0">
                <a:solidFill>
                  <a:srgbClr val="FF0000"/>
                </a:solidFill>
                <a:latin typeface="Calibri" pitchFamily="34" charset="0"/>
              </a:rPr>
              <a:t>Small and family owned </a:t>
            </a:r>
            <a:endParaRPr lang="en-US" sz="6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143000" indent="-1143000" algn="ctr"/>
            <a:endParaRPr lang="en-US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94974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354" y="1830222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54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2419350"/>
          </a:xfrm>
        </p:spPr>
        <p:txBody>
          <a:bodyPr/>
          <a:lstStyle/>
          <a:p>
            <a:pPr algn="ctr"/>
            <a:r>
              <a:rPr lang="en-US" b="1" smtClean="0"/>
              <a:t>What country has the largest democracy in the world?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47800" y="609600"/>
            <a:ext cx="678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INDIA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41823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Leaders from the same family.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Dynasty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77" y="914400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does India specialize in today?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3581400"/>
            <a:ext cx="6172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Information Technology (IT)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975" y="36576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0" y="4438650"/>
            <a:ext cx="9144000" cy="2419350"/>
          </a:xfrm>
        </p:spPr>
        <p:txBody>
          <a:bodyPr/>
          <a:lstStyle/>
          <a:p>
            <a:pPr algn="ctr"/>
            <a:r>
              <a:rPr lang="en-US" smtClean="0"/>
              <a:t>What determined if a person would live in Pakistan or India when Britain granted freedom to the region?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295400"/>
            <a:ext cx="678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Their Religion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77" y="38669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38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2419350"/>
          </a:xfrm>
        </p:spPr>
        <p:txBody>
          <a:bodyPr/>
          <a:lstStyle/>
          <a:p>
            <a:pPr marL="342900" indent="-342900" algn="ctr"/>
            <a:r>
              <a:rPr lang="en-US" b="1" smtClean="0"/>
              <a:t>What is the </a:t>
            </a:r>
            <a:r>
              <a:rPr lang="en-US" sz="5400" b="1" smtClean="0"/>
              <a:t>National People’s Congress</a:t>
            </a:r>
            <a:r>
              <a:rPr lang="en-US" b="1" smtClean="0"/>
              <a:t>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1242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elected Chinese legislative assembly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94079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610600" cy="2419350"/>
          </a:xfrm>
        </p:spPr>
        <p:txBody>
          <a:bodyPr/>
          <a:lstStyle/>
          <a:p>
            <a:pPr algn="ctr"/>
            <a:r>
              <a:rPr lang="en-US" b="1" dirty="0" smtClean="0"/>
              <a:t>Mao’s retreat into Northern China during the 1930’s was known as the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419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LONG MARCH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4191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-18197" y="533400"/>
            <a:ext cx="9144000" cy="2419350"/>
          </a:xfrm>
        </p:spPr>
        <p:txBody>
          <a:bodyPr/>
          <a:lstStyle/>
          <a:p>
            <a:pPr algn="ctr"/>
            <a:r>
              <a:rPr lang="en-US" dirty="0" smtClean="0"/>
              <a:t>What Buddhist region located in southwest China has been controlled by Chinese, even though it was an independent country before 1950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5638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TIBET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681" y="3200969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0" y="4343400"/>
            <a:ext cx="9144000" cy="1047750"/>
          </a:xfrm>
        </p:spPr>
        <p:txBody>
          <a:bodyPr/>
          <a:lstStyle/>
          <a:p>
            <a:pPr lvl="1" algn="ctr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felt that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should refuse to obey a law they felt was unfair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71600" y="1066800"/>
            <a:ext cx="678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Gandhi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610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895350"/>
          </a:xfrm>
        </p:spPr>
        <p:txBody>
          <a:bodyPr/>
          <a:lstStyle/>
          <a:p>
            <a:pPr algn="ctr"/>
            <a:r>
              <a:rPr lang="en-US" dirty="0" smtClean="0"/>
              <a:t>What effect did opening China up to foreign trade have on the country?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304800" y="4549775"/>
            <a:ext cx="9448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Improved the economy</a:t>
            </a: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18230"/>
            <a:ext cx="9144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447800"/>
            <a:ext cx="9144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was the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Bangladesh between 1947 and 1971?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54977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East Pakistan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354" y="1830222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Gandhi’s nickname was “Mahatma.” What does this mean?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609600"/>
            <a:ext cx="678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Great Soul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61248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354" y="1830222"/>
            <a:ext cx="8747646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China’s economy TODAY can best be described as mixed on which side?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609600"/>
            <a:ext cx="678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Market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04097"/>
      </p:ext>
    </p:extLst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N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 Theme</Template>
  <TotalTime>15590</TotalTime>
  <Words>1421</Words>
  <Application>Microsoft Office PowerPoint</Application>
  <PresentationFormat>On-screen Show (4:3)</PresentationFormat>
  <Paragraphs>207</Paragraphs>
  <Slides>93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NG Theme</vt:lpstr>
      <vt:lpstr>First Nine Weeks-Unit 2 China and India</vt:lpstr>
      <vt:lpstr>The Great leap Forward stressed what in China?</vt:lpstr>
      <vt:lpstr>  Mao’s attempt to remove all ties to China’s past was known as???</vt:lpstr>
      <vt:lpstr>Who was the Communist hero of China who took power in 1949?</vt:lpstr>
      <vt:lpstr>PowerPoint Presentation</vt:lpstr>
      <vt:lpstr>PowerPoint Presentation</vt:lpstr>
      <vt:lpstr> What is nationalism?    </vt:lpstr>
      <vt:lpstr>PowerPoint Presentation</vt:lpstr>
      <vt:lpstr>Who felt that People should refuse to obey a law they felt was unfair?</vt:lpstr>
      <vt:lpstr>Who were the Kuomintang   </vt:lpstr>
      <vt:lpstr>The person with the most power in a parliamentary system is the??? </vt:lpstr>
      <vt:lpstr>When India became independent, why were so many people unhappy?  </vt:lpstr>
      <vt:lpstr>Who were the Red Guard?</vt:lpstr>
      <vt:lpstr>Who is best remembered for their role in the Indian independence struggle.</vt:lpstr>
      <vt:lpstr>Who did Chinese troops either arrest or kill for protesting for more freedom in Tiananmen Square?  </vt:lpstr>
      <vt:lpstr>First emperor to unite all of China.</vt:lpstr>
      <vt:lpstr>What are any material things  that are needed to conduct business…  Machines, computers, buildings… ?</vt:lpstr>
      <vt:lpstr>In 1997, the United Kingdom returned what to China?</vt:lpstr>
      <vt:lpstr>What happened to the Muslims when India gained its independence? </vt:lpstr>
      <vt:lpstr>In some countries a single authority decides what is produced. What type of economy is this? </vt:lpstr>
      <vt:lpstr>PowerPoint Presentation</vt:lpstr>
      <vt:lpstr>PowerPoint Presentation</vt:lpstr>
      <vt:lpstr>What did Mohandas Gandhi call his program to gain independence from England? </vt:lpstr>
      <vt:lpstr>China’s improved wages and standard of living are caused by what?</vt:lpstr>
      <vt:lpstr>PowerPoint Presentation</vt:lpstr>
      <vt:lpstr>How did China go from a democratic republic to a Communist dictatorship in the middle of the twentieth century?</vt:lpstr>
      <vt:lpstr>Entrepreneurs  do what in a market economy?</vt:lpstr>
      <vt:lpstr>True or False China has a good record when it comes to Human Rights. **GIVE AN EXAMPLE**</vt:lpstr>
      <vt:lpstr> What natural trade barrier separates China and India?    </vt:lpstr>
      <vt:lpstr>PowerPoint Presentation</vt:lpstr>
      <vt:lpstr>What program did Mao start to take attention off himself and the government’s failures. </vt:lpstr>
      <vt:lpstr>The legislator is responsible for what in a parliamentary system of government?</vt:lpstr>
      <vt:lpstr>Who was China’s  Nationalist Leader? </vt:lpstr>
      <vt:lpstr>PowerPoint Presentation</vt:lpstr>
      <vt:lpstr>What was the outcome of the Chinese civil war of the twentieth century?</vt:lpstr>
      <vt:lpstr>What are a business’ employees or workers known as ?</vt:lpstr>
      <vt:lpstr>PowerPoint Presentation</vt:lpstr>
      <vt:lpstr>What did India call their attempt to improve agriculture?</vt:lpstr>
      <vt:lpstr>Communes, mass starvation, and economic failure are all associated with what country?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What is it called when a state is occupied and controlled by members of another nation?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anything that improves a countries work force such as education, health care…?</vt:lpstr>
      <vt:lpstr>PowerPoint Presentation</vt:lpstr>
      <vt:lpstr>PowerPoint Presentation</vt:lpstr>
      <vt:lpstr>What were the  Four Modernizations?</vt:lpstr>
      <vt:lpstr>What is Deng Xiaoping best known for??? </vt:lpstr>
      <vt:lpstr>China’s economic growth has improved what?</vt:lpstr>
      <vt:lpstr>     To handle its population problem, which countries government instituted a one-child-per-family policy?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country has the largest democracy in the world? </vt:lpstr>
      <vt:lpstr>PowerPoint Presentation</vt:lpstr>
      <vt:lpstr>PowerPoint Presentation</vt:lpstr>
      <vt:lpstr>What determined if a person would live in Pakistan or India when Britain granted freedom to the region? </vt:lpstr>
      <vt:lpstr>What is the National People’s Congress? </vt:lpstr>
      <vt:lpstr>Mao’s retreat into Northern China during the 1930’s was known as the  </vt:lpstr>
      <vt:lpstr>What Buddhist region located in southwest China has been controlled by Chinese, even though it was an independent country before 1950</vt:lpstr>
      <vt:lpstr>What effect did opening China up to foreign trade have on the country?</vt:lpstr>
      <vt:lpstr>PowerPoint Presentation</vt:lpstr>
      <vt:lpstr>PowerPoint Presentation</vt:lpstr>
      <vt:lpstr>PowerPoint Presentation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E200702531</dc:creator>
  <cp:lastModifiedBy>Johnson, Christopher</cp:lastModifiedBy>
  <cp:revision>388</cp:revision>
  <dcterms:created xsi:type="dcterms:W3CDTF">2009-01-26T19:57:48Z</dcterms:created>
  <dcterms:modified xsi:type="dcterms:W3CDTF">2015-02-16T19:17:22Z</dcterms:modified>
</cp:coreProperties>
</file>