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4"/>
  </p:notesMasterIdLst>
  <p:sldIdLst>
    <p:sldId id="256" r:id="rId2"/>
    <p:sldId id="259" r:id="rId3"/>
    <p:sldId id="262" r:id="rId4"/>
    <p:sldId id="261" r:id="rId5"/>
    <p:sldId id="284" r:id="rId6"/>
    <p:sldId id="263" r:id="rId7"/>
    <p:sldId id="280" r:id="rId8"/>
    <p:sldId id="281" r:id="rId9"/>
    <p:sldId id="278" r:id="rId10"/>
    <p:sldId id="283" r:id="rId11"/>
    <p:sldId id="282" r:id="rId12"/>
    <p:sldId id="265" r:id="rId13"/>
    <p:sldId id="285" r:id="rId14"/>
    <p:sldId id="286" r:id="rId15"/>
    <p:sldId id="266" r:id="rId16"/>
    <p:sldId id="287" r:id="rId17"/>
    <p:sldId id="288" r:id="rId18"/>
    <p:sldId id="290" r:id="rId19"/>
    <p:sldId id="289" r:id="rId20"/>
    <p:sldId id="267" r:id="rId21"/>
    <p:sldId id="292" r:id="rId22"/>
    <p:sldId id="269" r:id="rId23"/>
    <p:sldId id="293" r:id="rId24"/>
    <p:sldId id="294" r:id="rId25"/>
    <p:sldId id="295" r:id="rId26"/>
    <p:sldId id="291" r:id="rId27"/>
    <p:sldId id="279" r:id="rId28"/>
    <p:sldId id="296" r:id="rId29"/>
    <p:sldId id="270" r:id="rId30"/>
    <p:sldId id="297" r:id="rId31"/>
    <p:sldId id="298" r:id="rId32"/>
    <p:sldId id="271" r:id="rId33"/>
    <p:sldId id="299" r:id="rId34"/>
    <p:sldId id="306" r:id="rId35"/>
    <p:sldId id="307" r:id="rId36"/>
    <p:sldId id="272" r:id="rId37"/>
    <p:sldId id="300" r:id="rId38"/>
    <p:sldId id="308" r:id="rId39"/>
    <p:sldId id="309" r:id="rId40"/>
    <p:sldId id="273" r:id="rId41"/>
    <p:sldId id="301" r:id="rId42"/>
    <p:sldId id="312" r:id="rId43"/>
    <p:sldId id="274" r:id="rId44"/>
    <p:sldId id="302" r:id="rId45"/>
    <p:sldId id="313" r:id="rId46"/>
    <p:sldId id="275" r:id="rId47"/>
    <p:sldId id="303" r:id="rId48"/>
    <p:sldId id="314" r:id="rId49"/>
    <p:sldId id="276" r:id="rId50"/>
    <p:sldId id="304" r:id="rId51"/>
    <p:sldId id="316" r:id="rId52"/>
    <p:sldId id="317" r:id="rId53"/>
    <p:sldId id="318" r:id="rId54"/>
    <p:sldId id="277" r:id="rId55"/>
    <p:sldId id="315" r:id="rId56"/>
    <p:sldId id="319" r:id="rId57"/>
    <p:sldId id="305" r:id="rId58"/>
    <p:sldId id="320" r:id="rId59"/>
    <p:sldId id="257" r:id="rId60"/>
    <p:sldId id="310" r:id="rId61"/>
    <p:sldId id="258" r:id="rId62"/>
    <p:sldId id="311"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기본 구역" id="{F77AA0A0-EE2E-44D6-B836-1D13E4BCFF19}">
          <p14:sldIdLst>
            <p14:sldId id="256"/>
            <p14:sldId id="259"/>
            <p14:sldId id="262"/>
            <p14:sldId id="261"/>
            <p14:sldId id="284"/>
            <p14:sldId id="263"/>
            <p14:sldId id="280"/>
            <p14:sldId id="281"/>
            <p14:sldId id="278"/>
            <p14:sldId id="283"/>
            <p14:sldId id="282"/>
            <p14:sldId id="265"/>
            <p14:sldId id="285"/>
            <p14:sldId id="286"/>
            <p14:sldId id="266"/>
            <p14:sldId id="287"/>
            <p14:sldId id="288"/>
            <p14:sldId id="290"/>
            <p14:sldId id="289"/>
            <p14:sldId id="267"/>
            <p14:sldId id="292"/>
            <p14:sldId id="269"/>
            <p14:sldId id="293"/>
            <p14:sldId id="294"/>
            <p14:sldId id="295"/>
            <p14:sldId id="291"/>
            <p14:sldId id="279"/>
            <p14:sldId id="296"/>
            <p14:sldId id="270"/>
            <p14:sldId id="297"/>
            <p14:sldId id="298"/>
            <p14:sldId id="271"/>
            <p14:sldId id="299"/>
            <p14:sldId id="306"/>
            <p14:sldId id="307"/>
            <p14:sldId id="272"/>
            <p14:sldId id="300"/>
            <p14:sldId id="308"/>
            <p14:sldId id="309"/>
            <p14:sldId id="273"/>
            <p14:sldId id="301"/>
            <p14:sldId id="312"/>
            <p14:sldId id="274"/>
            <p14:sldId id="302"/>
            <p14:sldId id="313"/>
            <p14:sldId id="275"/>
            <p14:sldId id="303"/>
            <p14:sldId id="314"/>
            <p14:sldId id="276"/>
            <p14:sldId id="304"/>
            <p14:sldId id="316"/>
            <p14:sldId id="317"/>
            <p14:sldId id="318"/>
            <p14:sldId id="277"/>
            <p14:sldId id="315"/>
            <p14:sldId id="319"/>
            <p14:sldId id="305"/>
            <p14:sldId id="320"/>
            <p14:sldId id="257"/>
            <p14:sldId id="310"/>
            <p14:sldId id="258"/>
            <p14:sldId id="31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9074" autoAdjust="0"/>
  </p:normalViewPr>
  <p:slideViewPr>
    <p:cSldViewPr>
      <p:cViewPr varScale="1">
        <p:scale>
          <a:sx n="85" d="100"/>
          <a:sy n="85" d="100"/>
        </p:scale>
        <p:origin x="-83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9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918CFA-62FA-42AA-B7C9-372A05C0B48B}" type="datetimeFigureOut">
              <a:rPr lang="en-US" smtClean="0"/>
              <a:t>2/17/2014</a:t>
            </a:fld>
            <a:endParaRPr 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AF6CA1-34AB-477D-8B2A-03108A885F4F}" type="slidenum">
              <a:rPr lang="en-US" smtClean="0"/>
              <a:t>‹#›</a:t>
            </a:fld>
            <a:endParaRPr lang="en-US"/>
          </a:p>
        </p:txBody>
      </p:sp>
    </p:spTree>
    <p:extLst>
      <p:ext uri="{BB962C8B-B14F-4D97-AF65-F5344CB8AC3E}">
        <p14:creationId xmlns:p14="http://schemas.microsoft.com/office/powerpoint/2010/main" val="83788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08AF6CA1-34AB-477D-8B2A-03108A885F4F}" type="slidenum">
              <a:rPr lang="en-US" smtClean="0"/>
              <a:t>1</a:t>
            </a:fld>
            <a:endParaRPr lang="en-US"/>
          </a:p>
        </p:txBody>
      </p:sp>
    </p:spTree>
    <p:extLst>
      <p:ext uri="{BB962C8B-B14F-4D97-AF65-F5344CB8AC3E}">
        <p14:creationId xmlns:p14="http://schemas.microsoft.com/office/powerpoint/2010/main" val="2551453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08AF6CA1-34AB-477D-8B2A-03108A885F4F}" type="slidenum">
              <a:rPr lang="en-US" smtClean="0"/>
              <a:t>61</a:t>
            </a:fld>
            <a:endParaRPr lang="en-US"/>
          </a:p>
        </p:txBody>
      </p:sp>
    </p:spTree>
    <p:extLst>
      <p:ext uri="{BB962C8B-B14F-4D97-AF65-F5344CB8AC3E}">
        <p14:creationId xmlns:p14="http://schemas.microsoft.com/office/powerpoint/2010/main" val="3456519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bg>
      <p:bgRef idx="1003">
        <a:schemeClr val="bg2"/>
      </p:bgRef>
    </p:bg>
    <p:spTree>
      <p:nvGrpSpPr>
        <p:cNvPr id="1" name=""/>
        <p:cNvGrpSpPr/>
        <p:nvPr/>
      </p:nvGrpSpPr>
      <p:grpSpPr>
        <a:xfrm>
          <a:off x="0" y="0"/>
          <a:ext cx="0" cy="0"/>
          <a:chOff x="0" y="0"/>
          <a:chExt cx="0" cy="0"/>
        </a:xfrm>
      </p:grpSpPr>
      <p:sp>
        <p:nvSpPr>
          <p:cNvPr id="2" name="제목 1"/>
          <p:cNvSpPr>
            <a:spLocks noGrp="1"/>
          </p:cNvSpPr>
          <p:nvPr>
            <p:ph type="ctrTitle"/>
          </p:nvPr>
        </p:nvSpPr>
        <p:spPr>
          <a:xfrm>
            <a:off x="642910" y="2571745"/>
            <a:ext cx="7772400" cy="1000133"/>
          </a:xfrm>
        </p:spPr>
        <p:txBody>
          <a:bodyPr/>
          <a:lstStyle>
            <a:lvl1pPr algn="ctr">
              <a:defRPr sz="4400"/>
            </a:lvl1pPr>
          </a:lstStyle>
          <a:p>
            <a:r>
              <a:rPr kumimoji="0" lang="ko-KR" altLang="en-US" smtClean="0"/>
              <a:t>마스터 제목 스타일 편집</a:t>
            </a:r>
            <a:endParaRPr kumimoji="0" lang="en-US"/>
          </a:p>
        </p:txBody>
      </p:sp>
      <p:sp>
        <p:nvSpPr>
          <p:cNvPr id="3" name="부제목 2"/>
          <p:cNvSpPr>
            <a:spLocks noGrp="1"/>
          </p:cNvSpPr>
          <p:nvPr>
            <p:ph type="subTitle" idx="1"/>
          </p:nvPr>
        </p:nvSpPr>
        <p:spPr>
          <a:xfrm>
            <a:off x="1000100" y="3929066"/>
            <a:ext cx="7129490" cy="1143008"/>
          </a:xfrm>
        </p:spPr>
        <p:txBody>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ko-KR" altLang="en-US" smtClean="0"/>
              <a:t>마스터 부제목 스타일 편집</a:t>
            </a:r>
            <a:endParaRPr kumimoji="0" lang="en-US"/>
          </a:p>
        </p:txBody>
      </p:sp>
      <p:sp>
        <p:nvSpPr>
          <p:cNvPr id="4" name="날짜 개체 틀 3"/>
          <p:cNvSpPr>
            <a:spLocks noGrp="1"/>
          </p:cNvSpPr>
          <p:nvPr>
            <p:ph type="dt" sz="half" idx="10"/>
          </p:nvPr>
        </p:nvSpPr>
        <p:spPr>
          <a:xfrm>
            <a:off x="6572264" y="6356350"/>
            <a:ext cx="2133600" cy="365125"/>
          </a:xfrm>
        </p:spPr>
        <p:txBody>
          <a:bodyPr/>
          <a:lstStyle>
            <a:lvl1pPr algn="r">
              <a:defRPr/>
            </a:lvl1pPr>
          </a:lstStyle>
          <a:p>
            <a:fld id="{A123BCBC-945D-4B45-B26D-6E7AC4E8EA9B}" type="datetimeFigureOut">
              <a:rPr lang="en-US" smtClean="0"/>
              <a:t>2/17/2014</a:t>
            </a:fld>
            <a:endParaRPr lang="en-US"/>
          </a:p>
        </p:txBody>
      </p:sp>
      <p:sp>
        <p:nvSpPr>
          <p:cNvPr id="5" name="바닥글 개체 틀 4"/>
          <p:cNvSpPr>
            <a:spLocks noGrp="1"/>
          </p:cNvSpPr>
          <p:nvPr>
            <p:ph type="ftr" sz="quarter" idx="11"/>
          </p:nvPr>
        </p:nvSpPr>
        <p:spPr>
          <a:xfrm>
            <a:off x="428596" y="6356351"/>
            <a:ext cx="2214578" cy="365125"/>
          </a:xfrm>
        </p:spPr>
        <p:txBody>
          <a:bodyPr/>
          <a:lstStyle>
            <a:lvl1pPr algn="l">
              <a:defRPr/>
            </a:lvl1pPr>
          </a:lstStyle>
          <a:p>
            <a:endParaRPr lang="en-US"/>
          </a:p>
        </p:txBody>
      </p:sp>
      <p:sp>
        <p:nvSpPr>
          <p:cNvPr id="6" name="슬라이드 번호 개체 틀 5"/>
          <p:cNvSpPr>
            <a:spLocks noGrp="1"/>
          </p:cNvSpPr>
          <p:nvPr>
            <p:ph type="sldNum" sz="quarter" idx="12"/>
          </p:nvPr>
        </p:nvSpPr>
        <p:spPr>
          <a:xfrm>
            <a:off x="3438532" y="6356350"/>
            <a:ext cx="2133600" cy="365125"/>
          </a:xfrm>
        </p:spPr>
        <p:txBody>
          <a:bodyPr/>
          <a:lstStyle>
            <a:lvl1pPr algn="ctr">
              <a:defRPr/>
            </a:lvl1pPr>
          </a:lstStyle>
          <a:p>
            <a:fld id="{96D6CC2F-35FF-42D2-8553-3FBC4875B62B}" type="slidenum">
              <a:rPr lang="en-US" smtClean="0"/>
              <a:t>‹#›</a:t>
            </a:fld>
            <a:endParaRPr lang="en-US"/>
          </a:p>
        </p:txBody>
      </p:sp>
      <p:cxnSp>
        <p:nvCxnSpPr>
          <p:cNvPr id="12" name="직선 연결선 11"/>
          <p:cNvCxnSpPr/>
          <p:nvPr/>
        </p:nvCxnSpPr>
        <p:spPr>
          <a:xfrm>
            <a:off x="1285852" y="3643314"/>
            <a:ext cx="6500858" cy="1588"/>
          </a:xfrm>
          <a:prstGeom prst="line">
            <a:avLst/>
          </a:prstGeom>
          <a:noFill/>
          <a:ln w="38100" cap="rnd" cmpd="sng" algn="ctr">
            <a:solidFill>
              <a:schemeClr val="tx2">
                <a:shade val="75000"/>
              </a:schemeClr>
            </a:solidFill>
            <a:prstDash val="sysDot"/>
          </a:ln>
          <a:effectLst>
            <a:outerShdw blurRad="50800" dist="25400" dir="2400000" algn="tl"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115328" cy="1143000"/>
          </a:xfrm>
        </p:spPr>
        <p:txBody>
          <a:bodyPr/>
          <a:lstStyle>
            <a:lvl1pPr algn="l">
              <a:defRPr/>
            </a:lvl1pPr>
          </a:lstStyle>
          <a:p>
            <a:r>
              <a:rPr kumimoji="0" lang="ko-KR" altLang="en-US" smtClean="0"/>
              <a:t>마스터 제목 스타일 편집</a:t>
            </a:r>
            <a:endParaRPr kumimoji="0" lang="en-US"/>
          </a:p>
        </p:txBody>
      </p:sp>
      <p:sp>
        <p:nvSpPr>
          <p:cNvPr id="3" name="세로 텍스트 개체 틀 2"/>
          <p:cNvSpPr>
            <a:spLocks noGrp="1"/>
          </p:cNvSpPr>
          <p:nvPr>
            <p:ph type="body" orient="vert" idx="1"/>
          </p:nvPr>
        </p:nvSpPr>
        <p:spPr>
          <a:xfrm>
            <a:off x="457200" y="1600201"/>
            <a:ext cx="8115328" cy="4525963"/>
          </a:xfrm>
        </p:spPr>
        <p:txBody>
          <a:bodyPr vert="eaVert"/>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날짜 개체 틀 3"/>
          <p:cNvSpPr>
            <a:spLocks noGrp="1"/>
          </p:cNvSpPr>
          <p:nvPr>
            <p:ph type="dt" sz="half" idx="10"/>
          </p:nvPr>
        </p:nvSpPr>
        <p:spPr/>
        <p:txBody>
          <a:bodyPr/>
          <a:lstStyle/>
          <a:p>
            <a:fld id="{A123BCBC-945D-4B45-B26D-6E7AC4E8EA9B}" type="datetimeFigureOut">
              <a:rPr lang="en-US" smtClean="0"/>
              <a:t>2/17/2014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96D6CC2F-35FF-42D2-8553-3FBC4875B6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7072330" y="785795"/>
            <a:ext cx="928694" cy="5494340"/>
          </a:xfrm>
        </p:spPr>
        <p:txBody>
          <a:bodyPr vert="eaVert"/>
          <a:lstStyle>
            <a:lvl1pPr algn="ctr">
              <a:defRPr/>
            </a:lvl1pPr>
          </a:lstStyle>
          <a:p>
            <a:r>
              <a:rPr kumimoji="0" lang="ko-KR" altLang="en-US" smtClean="0"/>
              <a:t>마스터 제목 스타일 편집</a:t>
            </a:r>
            <a:endParaRPr kumimoji="0" lang="en-US"/>
          </a:p>
        </p:txBody>
      </p:sp>
      <p:sp>
        <p:nvSpPr>
          <p:cNvPr id="3" name="세로 텍스트 개체 틀 2"/>
          <p:cNvSpPr>
            <a:spLocks noGrp="1"/>
          </p:cNvSpPr>
          <p:nvPr>
            <p:ph type="body" orient="vert" idx="1"/>
          </p:nvPr>
        </p:nvSpPr>
        <p:spPr>
          <a:xfrm>
            <a:off x="500034" y="1071546"/>
            <a:ext cx="6472254" cy="5143538"/>
          </a:xfrm>
        </p:spPr>
        <p:txBody>
          <a:bodyPr vert="eaVert"/>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날짜 개체 틀 3"/>
          <p:cNvSpPr>
            <a:spLocks noGrp="1"/>
          </p:cNvSpPr>
          <p:nvPr>
            <p:ph type="dt" sz="half" idx="10"/>
          </p:nvPr>
        </p:nvSpPr>
        <p:spPr/>
        <p:txBody>
          <a:bodyPr/>
          <a:lstStyle/>
          <a:p>
            <a:fld id="{A123BCBC-945D-4B45-B26D-6E7AC4E8EA9B}" type="datetimeFigureOut">
              <a:rPr lang="en-US" smtClean="0"/>
              <a:t>2/17/2014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96D6CC2F-35FF-42D2-8553-3FBC4875B6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357166"/>
            <a:ext cx="6829444" cy="928686"/>
          </a:xfrm>
        </p:spPr>
        <p:txBody>
          <a:bodyPr/>
          <a:lstStyle>
            <a:lvl1pPr>
              <a:defRPr sz="4000"/>
            </a:lvl1pPr>
          </a:lstStyle>
          <a:p>
            <a:r>
              <a:rPr kumimoji="0" lang="ko-KR" altLang="en-US" smtClean="0"/>
              <a:t>마스터 제목 스타일 편집</a:t>
            </a:r>
            <a:endParaRPr kumimoji="0" lang="en-US"/>
          </a:p>
        </p:txBody>
      </p:sp>
      <p:sp>
        <p:nvSpPr>
          <p:cNvPr id="3" name="내용 개체 틀 2"/>
          <p:cNvSpPr>
            <a:spLocks noGrp="1"/>
          </p:cNvSpPr>
          <p:nvPr>
            <p:ph idx="1"/>
          </p:nvPr>
        </p:nvSpPr>
        <p:spPr/>
        <p:txBody>
          <a:body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날짜 개체 틀 3"/>
          <p:cNvSpPr>
            <a:spLocks noGrp="1"/>
          </p:cNvSpPr>
          <p:nvPr>
            <p:ph type="dt" sz="half" idx="10"/>
          </p:nvPr>
        </p:nvSpPr>
        <p:spPr/>
        <p:txBody>
          <a:bodyPr/>
          <a:lstStyle/>
          <a:p>
            <a:fld id="{A123BCBC-945D-4B45-B26D-6E7AC4E8EA9B}" type="datetimeFigureOut">
              <a:rPr lang="en-US" smtClean="0"/>
              <a:t>2/17/2014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96D6CC2F-35FF-42D2-8553-3FBC4875B62B}" type="slidenum">
              <a:rPr lang="en-US" smtClean="0"/>
              <a:t>‹#›</a:t>
            </a:fld>
            <a:endParaRPr lang="en-US"/>
          </a:p>
        </p:txBody>
      </p:sp>
      <p:cxnSp>
        <p:nvCxnSpPr>
          <p:cNvPr id="8" name="직선 연결선 7"/>
          <p:cNvCxnSpPr/>
          <p:nvPr/>
        </p:nvCxnSpPr>
        <p:spPr>
          <a:xfrm>
            <a:off x="500034" y="1357298"/>
            <a:ext cx="6786610" cy="1588"/>
          </a:xfrm>
          <a:prstGeom prst="line">
            <a:avLst/>
          </a:prstGeom>
          <a:noFill/>
          <a:ln w="38100" cap="rnd" cmpd="sng" algn="ctr">
            <a:solidFill>
              <a:srgbClr val="FBFEC6">
                <a:shade val="75000"/>
              </a:srgbClr>
            </a:solidFill>
            <a:prstDash val="sysDot"/>
          </a:ln>
          <a:effectLst>
            <a:outerShdw blurRad="50800" dist="25400" dir="2400000" algn="tl"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428596" y="3786190"/>
            <a:ext cx="8286808" cy="857256"/>
          </a:xfrm>
        </p:spPr>
        <p:txBody>
          <a:bodyPr anchor="ctr"/>
          <a:lstStyle>
            <a:lvl1pPr algn="l">
              <a:defRPr sz="4400" b="1" cap="all"/>
            </a:lvl1pPr>
          </a:lstStyle>
          <a:p>
            <a:r>
              <a:rPr kumimoji="0" lang="ko-KR" altLang="en-US" smtClean="0"/>
              <a:t>마스터 제목 스타일 편집</a:t>
            </a:r>
            <a:endParaRPr kumimoji="0" lang="en-US"/>
          </a:p>
        </p:txBody>
      </p:sp>
      <p:sp>
        <p:nvSpPr>
          <p:cNvPr id="3" name="텍스트 개체 틀 2"/>
          <p:cNvSpPr>
            <a:spLocks noGrp="1"/>
          </p:cNvSpPr>
          <p:nvPr>
            <p:ph type="body" idx="1"/>
          </p:nvPr>
        </p:nvSpPr>
        <p:spPr>
          <a:xfrm>
            <a:off x="500034" y="4857760"/>
            <a:ext cx="8215370" cy="1214446"/>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날짜 개체 틀 3"/>
          <p:cNvSpPr>
            <a:spLocks noGrp="1"/>
          </p:cNvSpPr>
          <p:nvPr>
            <p:ph type="dt" sz="half" idx="10"/>
          </p:nvPr>
        </p:nvSpPr>
        <p:spPr/>
        <p:txBody>
          <a:bodyPr/>
          <a:lstStyle/>
          <a:p>
            <a:fld id="{A123BCBC-945D-4B45-B26D-6E7AC4E8EA9B}" type="datetimeFigureOut">
              <a:rPr lang="en-US" smtClean="0"/>
              <a:t>2/17/2014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96D6CC2F-35FF-42D2-8553-3FBC4875B62B}" type="slidenum">
              <a:rPr lang="en-US" smtClean="0"/>
              <a:t>‹#›</a:t>
            </a:fld>
            <a:endParaRPr lang="en-US"/>
          </a:p>
        </p:txBody>
      </p:sp>
      <p:cxnSp>
        <p:nvCxnSpPr>
          <p:cNvPr id="8" name="직선 연결선 7"/>
          <p:cNvCxnSpPr/>
          <p:nvPr/>
        </p:nvCxnSpPr>
        <p:spPr>
          <a:xfrm flipV="1">
            <a:off x="513495" y="4714884"/>
            <a:ext cx="8201909" cy="29261"/>
          </a:xfrm>
          <a:prstGeom prst="line">
            <a:avLst/>
          </a:prstGeom>
          <a:noFill/>
          <a:ln w="38100" cap="rnd" cmpd="sng" algn="ctr">
            <a:solidFill>
              <a:srgbClr val="FBFEC6">
                <a:shade val="75000"/>
              </a:srgbClr>
            </a:solidFill>
            <a:prstDash val="sysDot"/>
          </a:ln>
          <a:effectLst>
            <a:outerShdw blurRad="50800" dist="25400" dir="2400000" algn="tl"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428612"/>
            <a:ext cx="8229600" cy="1143000"/>
          </a:xfrm>
        </p:spPr>
        <p:txBody>
          <a:bodyPr/>
          <a:lstStyle/>
          <a:p>
            <a:r>
              <a:rPr kumimoji="0" lang="ko-KR" altLang="en-US" smtClean="0"/>
              <a:t>마스터 제목 스타일 편집</a:t>
            </a:r>
            <a:endParaRPr kumimoji="0" 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5" name="날짜 개체 틀 4"/>
          <p:cNvSpPr>
            <a:spLocks noGrp="1"/>
          </p:cNvSpPr>
          <p:nvPr>
            <p:ph type="dt" sz="half" idx="10"/>
          </p:nvPr>
        </p:nvSpPr>
        <p:spPr/>
        <p:txBody>
          <a:bodyPr/>
          <a:lstStyle/>
          <a:p>
            <a:fld id="{A123BCBC-945D-4B45-B26D-6E7AC4E8EA9B}" type="datetimeFigureOut">
              <a:rPr lang="en-US" smtClean="0"/>
              <a:t>2/17/2014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96D6CC2F-35FF-42D2-8553-3FBC4875B6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kumimoji="0" lang="ko-KR" altLang="en-US" smtClean="0"/>
              <a:t>마스터 제목 스타일 편집</a:t>
            </a:r>
            <a:endParaRPr kumimoji="0" lang="en-US"/>
          </a:p>
        </p:txBody>
      </p:sp>
      <p:sp>
        <p:nvSpPr>
          <p:cNvPr id="3" name="텍스트 개체 틀 2"/>
          <p:cNvSpPr>
            <a:spLocks noGrp="1"/>
          </p:cNvSpPr>
          <p:nvPr>
            <p:ph type="body" idx="1"/>
          </p:nvPr>
        </p:nvSpPr>
        <p:spPr>
          <a:xfrm>
            <a:off x="500034" y="5354646"/>
            <a:ext cx="4041648" cy="639762"/>
          </a:xfrm>
          <a:prstGeom prst="roundRect">
            <a:avLst>
              <a:gd name="adj" fmla="val 0"/>
            </a:avLst>
          </a:prstGeom>
          <a:noFill/>
          <a:ln w="19050">
            <a:noFill/>
            <a:prstDash val="sysDot"/>
          </a:ln>
          <a:scene3d>
            <a:camera prst="orthographicFront"/>
            <a:lightRig rig="threePt" dir="t"/>
          </a:scene3d>
          <a:sp3d>
            <a:contourClr>
              <a:schemeClr val="tx2"/>
            </a:contourClr>
          </a:sp3d>
        </p:spPr>
        <p:txBody>
          <a:bodyPr anchor="ctr"/>
          <a:lstStyle>
            <a:lvl1pPr marL="0" indent="0" algn="ctr">
              <a:buNone/>
              <a:defRPr sz="2400" b="1"/>
            </a:lvl1pPr>
            <a:lvl2pPr marL="457200" indent="0" algn="ctr">
              <a:buNone/>
              <a:defRPr sz="2000" b="1"/>
            </a:lvl2pPr>
            <a:lvl3pPr marL="914400" indent="0" algn="ctr">
              <a:buNone/>
              <a:defRPr sz="1800" b="1"/>
            </a:lvl3pPr>
            <a:lvl4pPr marL="1371600" indent="0" algn="ctr">
              <a:buNone/>
              <a:defRPr sz="1600" b="1"/>
            </a:lvl4pPr>
            <a:lvl5pPr marL="1828800" indent="0" algn="ctr">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ko-KR" altLang="en-US" smtClean="0"/>
              <a:t>마스터 텍스트 스타일을 편집합니다</a:t>
            </a:r>
          </a:p>
        </p:txBody>
      </p:sp>
      <p:sp>
        <p:nvSpPr>
          <p:cNvPr id="4" name="내용 개체 틀 3"/>
          <p:cNvSpPr>
            <a:spLocks noGrp="1"/>
          </p:cNvSpPr>
          <p:nvPr>
            <p:ph sz="half" idx="2"/>
          </p:nvPr>
        </p:nvSpPr>
        <p:spPr>
          <a:xfrm>
            <a:off x="500034" y="1571612"/>
            <a:ext cx="4040188" cy="378621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5" name="텍스트 개체 틀 4"/>
          <p:cNvSpPr>
            <a:spLocks noGrp="1"/>
          </p:cNvSpPr>
          <p:nvPr>
            <p:ph type="body" sz="quarter" idx="3"/>
          </p:nvPr>
        </p:nvSpPr>
        <p:spPr>
          <a:xfrm>
            <a:off x="4687860" y="5357826"/>
            <a:ext cx="4041648" cy="639762"/>
          </a:xfrm>
          <a:prstGeom prst="roundRect">
            <a:avLst>
              <a:gd name="adj" fmla="val 0"/>
            </a:avLst>
          </a:prstGeom>
          <a:noFill/>
          <a:ln w="19050">
            <a:noFill/>
            <a:prstDash val="sysDot"/>
          </a:ln>
          <a:scene3d>
            <a:camera prst="orthographicFront"/>
            <a:lightRig rig="threePt" dir="t"/>
          </a:scene3d>
          <a:sp3d>
            <a:contourClr>
              <a:schemeClr val="tx2"/>
            </a:contourClr>
          </a:sp3d>
        </p:spPr>
        <p:txBody>
          <a:bodyPr anchor="ctr"/>
          <a:lstStyle>
            <a:lvl1pPr marL="0" indent="0" algn="ctr">
              <a:buNone/>
              <a:defRPr sz="2400" b="1"/>
            </a:lvl1pPr>
            <a:lvl2pPr marL="457200" indent="0" algn="ctr">
              <a:buNone/>
              <a:defRPr sz="2000" b="1"/>
            </a:lvl2pPr>
            <a:lvl3pPr marL="914400" indent="0" algn="ctr">
              <a:buNone/>
              <a:defRPr sz="1800" b="1"/>
            </a:lvl3pPr>
            <a:lvl4pPr marL="1371600" indent="0" algn="ctr">
              <a:buNone/>
              <a:defRPr sz="1600" b="1"/>
            </a:lvl4pPr>
            <a:lvl5pPr marL="1828800" indent="0" algn="ctr">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ko-KR" altLang="en-US" smtClean="0"/>
              <a:t>마스터 텍스트 스타일을 편집합니다</a:t>
            </a:r>
          </a:p>
        </p:txBody>
      </p:sp>
      <p:sp>
        <p:nvSpPr>
          <p:cNvPr id="6" name="내용 개체 틀 5"/>
          <p:cNvSpPr>
            <a:spLocks noGrp="1"/>
          </p:cNvSpPr>
          <p:nvPr>
            <p:ph sz="quarter" idx="4"/>
          </p:nvPr>
        </p:nvSpPr>
        <p:spPr>
          <a:xfrm>
            <a:off x="4687860" y="1571612"/>
            <a:ext cx="4041775" cy="378621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7" name="날짜 개체 틀 6"/>
          <p:cNvSpPr>
            <a:spLocks noGrp="1"/>
          </p:cNvSpPr>
          <p:nvPr>
            <p:ph type="dt" sz="half" idx="10"/>
          </p:nvPr>
        </p:nvSpPr>
        <p:spPr/>
        <p:txBody>
          <a:bodyPr/>
          <a:lstStyle/>
          <a:p>
            <a:fld id="{A123BCBC-945D-4B45-B26D-6E7AC4E8EA9B}" type="datetimeFigureOut">
              <a:rPr lang="en-US" smtClean="0"/>
              <a:t>2/17/2014</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96D6CC2F-35FF-42D2-8553-3FBC4875B62B}" type="slidenum">
              <a:rPr lang="en-US" smtClean="0"/>
              <a:t>‹#›</a:t>
            </a:fld>
            <a:endParaRPr lang="en-US"/>
          </a:p>
        </p:txBody>
      </p:sp>
      <p:cxnSp>
        <p:nvCxnSpPr>
          <p:cNvPr id="11" name="직선 연결선 10"/>
          <p:cNvCxnSpPr/>
          <p:nvPr/>
        </p:nvCxnSpPr>
        <p:spPr>
          <a:xfrm>
            <a:off x="500034" y="6215082"/>
            <a:ext cx="8143932" cy="1588"/>
          </a:xfrm>
          <a:prstGeom prst="line">
            <a:avLst/>
          </a:prstGeom>
          <a:noFill/>
          <a:ln w="38100" cap="rnd" cmpd="sng" algn="ctr">
            <a:solidFill>
              <a:srgbClr val="FBFEC6">
                <a:shade val="75000"/>
              </a:srgbClr>
            </a:solidFill>
            <a:prstDash val="sysDot"/>
          </a:ln>
          <a:effectLst>
            <a:outerShdw blurRad="50800" dist="25400" dir="2400000" algn="tl"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kumimoji="0" lang="ko-KR" altLang="en-US" smtClean="0"/>
              <a:t>마스터 제목 스타일 편집</a:t>
            </a:r>
            <a:endParaRPr kumimoji="0" lang="en-US"/>
          </a:p>
        </p:txBody>
      </p:sp>
      <p:sp>
        <p:nvSpPr>
          <p:cNvPr id="3" name="날짜 개체 틀 2"/>
          <p:cNvSpPr>
            <a:spLocks noGrp="1"/>
          </p:cNvSpPr>
          <p:nvPr>
            <p:ph type="dt" sz="half" idx="10"/>
          </p:nvPr>
        </p:nvSpPr>
        <p:spPr/>
        <p:txBody>
          <a:bodyPr/>
          <a:lstStyle/>
          <a:p>
            <a:fld id="{A123BCBC-945D-4B45-B26D-6E7AC4E8EA9B}" type="datetimeFigureOut">
              <a:rPr lang="en-US" smtClean="0"/>
              <a:t>2/17/2014</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96D6CC2F-35FF-42D2-8553-3FBC4875B6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A123BCBC-945D-4B45-B26D-6E7AC4E8EA9B}" type="datetimeFigureOut">
              <a:rPr lang="en-US" smtClean="0"/>
              <a:t>2/17/2014</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96D6CC2F-35FF-42D2-8553-3FBC4875B6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3" name="내용 개체 틀 2"/>
          <p:cNvSpPr>
            <a:spLocks noGrp="1"/>
          </p:cNvSpPr>
          <p:nvPr>
            <p:ph idx="1"/>
          </p:nvPr>
        </p:nvSpPr>
        <p:spPr>
          <a:xfrm>
            <a:off x="500034" y="1357299"/>
            <a:ext cx="7572428" cy="3643339"/>
          </a:xfrm>
        </p:spPr>
        <p:txBody>
          <a:bodyPr/>
          <a:lstStyle>
            <a:lvl1pPr>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2" name="제목 1"/>
          <p:cNvSpPr>
            <a:spLocks noGrp="1"/>
          </p:cNvSpPr>
          <p:nvPr>
            <p:ph type="title"/>
          </p:nvPr>
        </p:nvSpPr>
        <p:spPr>
          <a:xfrm>
            <a:off x="428596" y="571480"/>
            <a:ext cx="7643866" cy="642942"/>
          </a:xfrm>
        </p:spPr>
        <p:txBody>
          <a:bodyPr anchor="b"/>
          <a:lstStyle>
            <a:lvl1pPr algn="l">
              <a:defRPr sz="2800" b="1"/>
            </a:lvl1pPr>
          </a:lstStyle>
          <a:p>
            <a:r>
              <a:rPr kumimoji="0" lang="ko-KR" altLang="en-US" smtClean="0"/>
              <a:t>마스터 제목 스타일 편집</a:t>
            </a:r>
            <a:endParaRPr kumimoji="0" lang="en-US"/>
          </a:p>
        </p:txBody>
      </p:sp>
      <p:sp>
        <p:nvSpPr>
          <p:cNvPr id="4" name="텍스트 개체 틀 3"/>
          <p:cNvSpPr>
            <a:spLocks noGrp="1"/>
          </p:cNvSpPr>
          <p:nvPr>
            <p:ph type="body" sz="half" idx="2"/>
          </p:nvPr>
        </p:nvSpPr>
        <p:spPr>
          <a:xfrm>
            <a:off x="492114" y="5072074"/>
            <a:ext cx="8151852" cy="10540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5" name="날짜 개체 틀 4"/>
          <p:cNvSpPr>
            <a:spLocks noGrp="1"/>
          </p:cNvSpPr>
          <p:nvPr>
            <p:ph type="dt" sz="half" idx="10"/>
          </p:nvPr>
        </p:nvSpPr>
        <p:spPr/>
        <p:txBody>
          <a:bodyPr/>
          <a:lstStyle/>
          <a:p>
            <a:fld id="{A123BCBC-945D-4B45-B26D-6E7AC4E8EA9B}" type="datetimeFigureOut">
              <a:rPr lang="en-US" smtClean="0"/>
              <a:t>2/17/2014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96D6CC2F-35FF-42D2-8553-3FBC4875B62B}" type="slidenum">
              <a:rPr lang="en-US" smtClean="0"/>
              <a:t>‹#›</a:t>
            </a:fld>
            <a:endParaRPr lang="en-US"/>
          </a:p>
        </p:txBody>
      </p:sp>
      <p:cxnSp>
        <p:nvCxnSpPr>
          <p:cNvPr id="9" name="직선 연결선 8"/>
          <p:cNvCxnSpPr/>
          <p:nvPr/>
        </p:nvCxnSpPr>
        <p:spPr>
          <a:xfrm>
            <a:off x="500034" y="1214422"/>
            <a:ext cx="7572428" cy="1588"/>
          </a:xfrm>
          <a:prstGeom prst="line">
            <a:avLst/>
          </a:prstGeom>
          <a:noFill/>
          <a:ln w="38100" cap="rnd" cmpd="sng" algn="ctr">
            <a:solidFill>
              <a:srgbClr val="FBFEC6">
                <a:shade val="75000"/>
              </a:srgbClr>
            </a:solidFill>
            <a:prstDash val="sysDot"/>
          </a:ln>
          <a:effectLst>
            <a:outerShdw blurRad="50800" dist="25400" dir="2400000" algn="tl"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bg>
      <p:bgRef idx="1003">
        <a:schemeClr val="bg2"/>
      </p:bgRef>
    </p:bg>
    <p:spTree>
      <p:nvGrpSpPr>
        <p:cNvPr id="1" name=""/>
        <p:cNvGrpSpPr/>
        <p:nvPr/>
      </p:nvGrpSpPr>
      <p:grpSpPr>
        <a:xfrm>
          <a:off x="0" y="0"/>
          <a:ext cx="0" cy="0"/>
          <a:chOff x="0" y="0"/>
          <a:chExt cx="0" cy="0"/>
        </a:xfrm>
      </p:grpSpPr>
      <p:sp>
        <p:nvSpPr>
          <p:cNvPr id="2" name="제목 1"/>
          <p:cNvSpPr>
            <a:spLocks noGrp="1"/>
          </p:cNvSpPr>
          <p:nvPr>
            <p:ph type="title"/>
          </p:nvPr>
        </p:nvSpPr>
        <p:spPr>
          <a:xfrm>
            <a:off x="1643042" y="428604"/>
            <a:ext cx="4500594" cy="566738"/>
          </a:xfrm>
        </p:spPr>
        <p:txBody>
          <a:bodyPr anchor="ctr"/>
          <a:lstStyle>
            <a:lvl1pPr algn="l">
              <a:defRPr sz="2000" b="1"/>
            </a:lvl1pPr>
          </a:lstStyle>
          <a:p>
            <a:r>
              <a:rPr kumimoji="0" lang="ko-KR" altLang="en-US" smtClean="0"/>
              <a:t>마스터 제목 스타일 편집</a:t>
            </a:r>
            <a:endParaRPr kumimoji="0" lang="en-US"/>
          </a:p>
        </p:txBody>
      </p:sp>
      <p:sp>
        <p:nvSpPr>
          <p:cNvPr id="4" name="텍스트 개체 틀 3"/>
          <p:cNvSpPr>
            <a:spLocks noGrp="1"/>
          </p:cNvSpPr>
          <p:nvPr>
            <p:ph type="body" sz="half" idx="2"/>
          </p:nvPr>
        </p:nvSpPr>
        <p:spPr>
          <a:xfrm>
            <a:off x="2500298" y="5500702"/>
            <a:ext cx="5214974" cy="714380"/>
          </a:xfrm>
        </p:spPr>
        <p:txBody>
          <a:bodyPr/>
          <a:lstStyle>
            <a:lvl1pPr marL="0" indent="0" algn="l">
              <a:buNone/>
              <a:defRPr sz="1400"/>
            </a:lvl1pPr>
            <a:lvl2pPr marL="457200" indent="0" algn="l">
              <a:buNone/>
              <a:defRPr sz="1200"/>
            </a:lvl2pPr>
            <a:lvl3pPr marL="914400" indent="0" algn="l">
              <a:buNone/>
              <a:defRPr sz="1000"/>
            </a:lvl3pPr>
            <a:lvl4pPr marL="1371600" indent="0" algn="l">
              <a:buNone/>
              <a:defRPr sz="900"/>
            </a:lvl4pPr>
            <a:lvl5pPr marL="1828800" indent="0" algn="l">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5" name="날짜 개체 틀 4"/>
          <p:cNvSpPr>
            <a:spLocks noGrp="1"/>
          </p:cNvSpPr>
          <p:nvPr>
            <p:ph type="dt" sz="half" idx="10"/>
          </p:nvPr>
        </p:nvSpPr>
        <p:spPr/>
        <p:txBody>
          <a:bodyPr/>
          <a:lstStyle/>
          <a:p>
            <a:fld id="{A123BCBC-945D-4B45-B26D-6E7AC4E8EA9B}" type="datetimeFigureOut">
              <a:rPr lang="en-US" smtClean="0"/>
              <a:t>2/17/2014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96D6CC2F-35FF-42D2-8553-3FBC4875B62B}" type="slidenum">
              <a:rPr lang="en-US" smtClean="0"/>
              <a:t>‹#›</a:t>
            </a:fld>
            <a:endParaRPr lang="en-US"/>
          </a:p>
        </p:txBody>
      </p:sp>
      <p:sp>
        <p:nvSpPr>
          <p:cNvPr id="12" name="그림 개체 틀 11"/>
          <p:cNvSpPr>
            <a:spLocks noGrp="1"/>
          </p:cNvSpPr>
          <p:nvPr>
            <p:ph type="pic" sz="quarter" idx="1"/>
          </p:nvPr>
        </p:nvSpPr>
        <p:spPr>
          <a:xfrm>
            <a:off x="1785918" y="1000108"/>
            <a:ext cx="5857875" cy="4429125"/>
          </a:xfrm>
          <a:prstGeom prst="snip2DiagRect">
            <a:avLst>
              <a:gd name="adj1" fmla="val 0"/>
              <a:gd name="adj2" fmla="val 16667"/>
            </a:avLst>
          </a:prstGeom>
          <a:solidFill>
            <a:schemeClr val="bg2">
              <a:shade val="50000"/>
            </a:schemeClr>
          </a:solidFill>
          <a:ln w="76200">
            <a:solidFill>
              <a:schemeClr val="bg2">
                <a:tint val="60000"/>
              </a:schemeClr>
            </a:solidFill>
          </a:ln>
        </p:spPr>
        <p:txBody>
          <a:bodyPr/>
          <a:lstStyle/>
          <a:p>
            <a:r>
              <a:rPr kumimoji="0" lang="ko-KR" altLang="en-US" smtClean="0"/>
              <a:t>그림을 추가하려면 아이콘을 클릭하십시오</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428604"/>
            <a:ext cx="6829444" cy="857248"/>
          </a:xfrm>
          <a:prstGeom prst="rect">
            <a:avLst/>
          </a:prstGeom>
        </p:spPr>
        <p:txBody>
          <a:bodyPr vert="horz" rtlCol="0" anchor="ctr">
            <a:normAutofit/>
          </a:bodyPr>
          <a:lstStyle/>
          <a:p>
            <a:r>
              <a:rPr kumimoji="0" lang="ko-KR" altLang="en-US" smtClean="0"/>
              <a:t>마스터 제목 스타일 편집</a:t>
            </a:r>
            <a:endParaRPr kumimoji="0" lang="en-US"/>
          </a:p>
        </p:txBody>
      </p:sp>
      <p:sp>
        <p:nvSpPr>
          <p:cNvPr id="3" name="텍스트 개체 틀 2"/>
          <p:cNvSpPr>
            <a:spLocks noGrp="1"/>
          </p:cNvSpPr>
          <p:nvPr>
            <p:ph type="body" idx="1"/>
          </p:nvPr>
        </p:nvSpPr>
        <p:spPr>
          <a:xfrm>
            <a:off x="485804" y="1500174"/>
            <a:ext cx="8229600" cy="4625990"/>
          </a:xfrm>
          <a:prstGeom prst="rect">
            <a:avLst/>
          </a:prstGeom>
        </p:spPr>
        <p:txBody>
          <a:bodyPr vert="horz" rtlCol="0">
            <a:normAutofit/>
          </a:bodyPr>
          <a:lstStyle/>
          <a:p>
            <a:pPr lvl="0" eaLnBrk="1" latinLnBrk="0" hangingPunct="1"/>
            <a:r>
              <a:rPr kumimoji="0" lang="ko-KR" altLang="en-US" smtClean="0"/>
              <a:t>마스터 텍스트 스타일을 편집합니다</a:t>
            </a:r>
          </a:p>
          <a:p>
            <a:pPr lvl="1" eaLnBrk="1" latinLnBrk="0" hangingPunct="1"/>
            <a:r>
              <a:rPr kumimoji="0" lang="ko-KR" altLang="en-US" smtClean="0"/>
              <a:t>둘째 수준</a:t>
            </a:r>
          </a:p>
          <a:p>
            <a:pPr lvl="2" eaLnBrk="1" latinLnBrk="0" hangingPunct="1"/>
            <a:r>
              <a:rPr kumimoji="0" lang="ko-KR" altLang="en-US" smtClean="0"/>
              <a:t>셋째 수준</a:t>
            </a:r>
          </a:p>
          <a:p>
            <a:pPr lvl="3" eaLnBrk="1" latinLnBrk="0" hangingPunct="1"/>
            <a:r>
              <a:rPr kumimoji="0" lang="ko-KR" altLang="en-US" smtClean="0"/>
              <a:t>넷째 수준</a:t>
            </a:r>
          </a:p>
          <a:p>
            <a:pPr lvl="4" eaLnBrk="1" latinLnBrk="0" hangingPunct="1"/>
            <a:r>
              <a:rPr kumimoji="0" lang="ko-KR" altLang="en-US" smtClean="0"/>
              <a:t>다섯째 수준</a:t>
            </a:r>
            <a:endParaRPr kumimoji="0" lang="en-US"/>
          </a:p>
        </p:txBody>
      </p:sp>
      <p:sp>
        <p:nvSpPr>
          <p:cNvPr id="4" name="날짜 개체 틀 3"/>
          <p:cNvSpPr>
            <a:spLocks noGrp="1"/>
          </p:cNvSpPr>
          <p:nvPr>
            <p:ph type="dt" sz="half" idx="2"/>
          </p:nvPr>
        </p:nvSpPr>
        <p:spPr>
          <a:xfrm>
            <a:off x="6572264" y="6357958"/>
            <a:ext cx="2133600" cy="365125"/>
          </a:xfrm>
          <a:prstGeom prst="rect">
            <a:avLst/>
          </a:prstGeom>
        </p:spPr>
        <p:txBody>
          <a:bodyPr vert="horz" rtlCol="0" anchor="ctr"/>
          <a:lstStyle>
            <a:lvl1pPr algn="r" eaLnBrk="1" latinLnBrk="0" hangingPunct="1">
              <a:defRPr kumimoji="0" sz="1200">
                <a:solidFill>
                  <a:schemeClr val="tx1">
                    <a:tint val="95000"/>
                  </a:schemeClr>
                </a:solidFill>
              </a:defRPr>
            </a:lvl1pPr>
          </a:lstStyle>
          <a:p>
            <a:fld id="{A123BCBC-945D-4B45-B26D-6E7AC4E8EA9B}" type="datetimeFigureOut">
              <a:rPr lang="en-US" smtClean="0"/>
              <a:t>2/17/2014</a:t>
            </a:fld>
            <a:endParaRPr lang="en-US"/>
          </a:p>
        </p:txBody>
      </p:sp>
      <p:sp>
        <p:nvSpPr>
          <p:cNvPr id="5" name="바닥글 개체 틀 4"/>
          <p:cNvSpPr>
            <a:spLocks noGrp="1"/>
          </p:cNvSpPr>
          <p:nvPr>
            <p:ph type="ftr" sz="quarter" idx="3"/>
          </p:nvPr>
        </p:nvSpPr>
        <p:spPr>
          <a:xfrm>
            <a:off x="461954" y="6356351"/>
            <a:ext cx="2681286" cy="365125"/>
          </a:xfrm>
          <a:prstGeom prst="rect">
            <a:avLst/>
          </a:prstGeom>
        </p:spPr>
        <p:txBody>
          <a:bodyPr vert="horz" rtlCol="0" anchor="ctr"/>
          <a:lstStyle>
            <a:lvl1pPr algn="l" eaLnBrk="1" latinLnBrk="0" hangingPunct="1">
              <a:defRPr kumimoji="0" sz="1200">
                <a:solidFill>
                  <a:schemeClr val="tx1">
                    <a:tint val="95000"/>
                  </a:schemeClr>
                </a:solidFill>
              </a:defRPr>
            </a:lvl1pPr>
          </a:lstStyle>
          <a:p>
            <a:endParaRPr lang="en-US"/>
          </a:p>
        </p:txBody>
      </p:sp>
      <p:sp>
        <p:nvSpPr>
          <p:cNvPr id="6" name="슬라이드 번호 개체 틀 5"/>
          <p:cNvSpPr>
            <a:spLocks noGrp="1"/>
          </p:cNvSpPr>
          <p:nvPr>
            <p:ph type="sldNum" sz="quarter" idx="4"/>
          </p:nvPr>
        </p:nvSpPr>
        <p:spPr>
          <a:xfrm>
            <a:off x="4143372" y="6356351"/>
            <a:ext cx="1114404" cy="365125"/>
          </a:xfrm>
          <a:prstGeom prst="rect">
            <a:avLst/>
          </a:prstGeom>
        </p:spPr>
        <p:txBody>
          <a:bodyPr vert="horz" rtlCol="0" anchor="ctr"/>
          <a:lstStyle>
            <a:lvl1pPr algn="ctr" eaLnBrk="1" latinLnBrk="0" hangingPunct="1">
              <a:defRPr kumimoji="0" sz="1200">
                <a:solidFill>
                  <a:schemeClr val="tx1">
                    <a:tint val="95000"/>
                  </a:schemeClr>
                </a:solidFill>
              </a:defRPr>
            </a:lvl1pPr>
          </a:lstStyle>
          <a:p>
            <a:fld id="{96D6CC2F-35FF-42D2-8553-3FBC4875B62B}"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b="0" kern="1200">
          <a:gradFill flip="none" rotWithShape="1">
            <a:gsLst>
              <a:gs pos="0">
                <a:schemeClr val="tx2"/>
              </a:gs>
              <a:gs pos="100000">
                <a:schemeClr val="tx1"/>
              </a:gs>
            </a:gsLst>
            <a:lin ang="5400000" scaled="1"/>
            <a:tileRect/>
          </a:gradFill>
          <a:effectLst>
            <a:innerShdw blurRad="50800" dist="50800" dir="13500000">
              <a:srgbClr val="000000">
                <a:alpha val="80000"/>
              </a:srgbClr>
            </a:innerShdw>
          </a:effectLst>
          <a:latin typeface="+mj-ea"/>
          <a:ea typeface="+mj-ea"/>
          <a:cs typeface="HY견고딕"/>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accent2"/>
        </a:buClr>
        <a:buFont typeface="Wingdings 2"/>
        <a:buChar char="õ"/>
        <a:defRPr kumimoji="0" sz="3200" kern="1200">
          <a:solidFill>
            <a:schemeClr val="tx1"/>
          </a:solidFill>
          <a:latin typeface="+mn-ea"/>
          <a:ea typeface="+mn-ea"/>
          <a:cs typeface="맑은 고딕"/>
        </a:defRPr>
      </a:lvl1pPr>
      <a:lvl2pPr marL="742950" indent="-285750" algn="l" rtl="0" eaLnBrk="1" latinLnBrk="0" hangingPunct="1">
        <a:spcBef>
          <a:spcPct val="20000"/>
        </a:spcBef>
        <a:buClr>
          <a:schemeClr val="accent1"/>
        </a:buClr>
        <a:buSzPct val="90000"/>
        <a:buFont typeface="Wingdings 2"/>
        <a:buChar char="â"/>
        <a:defRPr kumimoji="0" sz="2800" kern="1200">
          <a:solidFill>
            <a:schemeClr val="tx1"/>
          </a:solidFill>
          <a:latin typeface="+mn-ea"/>
          <a:ea typeface="+mn-ea"/>
          <a:cs typeface="맑은 고딕"/>
        </a:defRPr>
      </a:lvl2pPr>
      <a:lvl3pPr marL="1143000" indent="-228600" algn="l" rtl="0" eaLnBrk="1" latinLnBrk="0" hangingPunct="1">
        <a:spcBef>
          <a:spcPct val="20000"/>
        </a:spcBef>
        <a:buClr>
          <a:schemeClr val="accent3"/>
        </a:buClr>
        <a:buSzPct val="85000"/>
        <a:buFont typeface="Wingdings 2"/>
        <a:buChar char="Ý"/>
        <a:defRPr kumimoji="0" sz="2400" kern="1200">
          <a:solidFill>
            <a:schemeClr val="tx1"/>
          </a:solidFill>
          <a:latin typeface="+mn-ea"/>
          <a:ea typeface="+mn-ea"/>
          <a:cs typeface="맑은 고딕"/>
        </a:defRPr>
      </a:lvl3pPr>
      <a:lvl4pPr marL="1600200" indent="-228600" algn="l" rtl="0" eaLnBrk="1" latinLnBrk="0" hangingPunct="1">
        <a:spcBef>
          <a:spcPct val="20000"/>
        </a:spcBef>
        <a:buClr>
          <a:schemeClr val="accent5"/>
        </a:buClr>
        <a:buSzPct val="75000"/>
        <a:buFont typeface="Wingdings 2"/>
        <a:buChar char="×"/>
        <a:defRPr kumimoji="0" sz="2200" kern="1200">
          <a:solidFill>
            <a:schemeClr val="tx1"/>
          </a:solidFill>
          <a:latin typeface="+mn-ea"/>
          <a:ea typeface="+mn-ea"/>
          <a:cs typeface="맑은 고딕"/>
        </a:defRPr>
      </a:lvl4pPr>
      <a:lvl5pPr marL="2057400" indent="-228600" algn="l" rtl="0" eaLnBrk="1" latinLnBrk="0" hangingPunct="1">
        <a:spcBef>
          <a:spcPct val="20000"/>
        </a:spcBef>
        <a:buClr>
          <a:schemeClr val="accent6"/>
        </a:buClr>
        <a:buSzPct val="70000"/>
        <a:buFont typeface="Wingdings 2"/>
        <a:buChar char="Ð"/>
        <a:defRPr kumimoji="0" sz="2000" kern="1200">
          <a:solidFill>
            <a:schemeClr val="tx1"/>
          </a:solidFill>
          <a:latin typeface="+mn-ea"/>
          <a:ea typeface="+mn-ea"/>
          <a:cs typeface="맑은 고딕"/>
        </a:defRPr>
      </a:lvl5pPr>
      <a:lvl6pPr marL="2514600" indent="-228600" algn="l" rtl="0" eaLnBrk="1" latinLnBrk="0" hangingPunct="1">
        <a:spcBef>
          <a:spcPct val="20000"/>
        </a:spcBef>
        <a:buClr>
          <a:schemeClr val="accent4">
            <a:tint val="60000"/>
          </a:schemeClr>
        </a:buClr>
        <a:buSzPct val="60000"/>
        <a:buFont typeface="Wingdings 2"/>
        <a:buChar char="×"/>
        <a:defRPr kumimoji="0" sz="1800" kern="1200">
          <a:solidFill>
            <a:schemeClr val="tx1"/>
          </a:solidFill>
          <a:latin typeface="+mn-lt"/>
          <a:ea typeface="+mn-ea"/>
          <a:cs typeface="+mn-cs"/>
        </a:defRPr>
      </a:lvl6pPr>
      <a:lvl7pPr marL="2971800" indent="-228600" algn="l" rtl="0" eaLnBrk="1" latinLnBrk="0" hangingPunct="1">
        <a:spcBef>
          <a:spcPct val="20000"/>
        </a:spcBef>
        <a:buClr>
          <a:schemeClr val="tx2"/>
        </a:buClr>
        <a:buSzPct val="50000"/>
        <a:buFont typeface="Wingdings 2"/>
        <a:buChar char="Ý"/>
        <a:defRPr kumimoji="0" sz="1600" kern="1200">
          <a:solidFill>
            <a:schemeClr val="tx1"/>
          </a:solidFill>
          <a:latin typeface="+mn-lt"/>
          <a:ea typeface="+mn-ea"/>
          <a:cs typeface="+mn-cs"/>
        </a:defRPr>
      </a:lvl7pPr>
      <a:lvl8pPr marL="3429000" indent="-228600" algn="l" rtl="0" eaLnBrk="1" latinLnBrk="0" hangingPunct="1">
        <a:spcBef>
          <a:spcPct val="20000"/>
        </a:spcBef>
        <a:buClr>
          <a:schemeClr val="accent3">
            <a:tint val="60000"/>
          </a:schemeClr>
        </a:buClr>
        <a:buSzPct val="50000"/>
        <a:buFont typeface="Wingdings 2"/>
        <a:buChar char="â"/>
        <a:defRPr kumimoji="0" sz="1400" kern="1200">
          <a:solidFill>
            <a:schemeClr val="tx1"/>
          </a:solidFill>
          <a:latin typeface="+mn-lt"/>
          <a:ea typeface="+mn-ea"/>
          <a:cs typeface="+mn-cs"/>
        </a:defRPr>
      </a:lvl8pPr>
      <a:lvl9pPr marL="3886200" indent="-228600" algn="l" rtl="0" eaLnBrk="1" latinLnBrk="0" hangingPunct="1">
        <a:spcBef>
          <a:spcPct val="20000"/>
        </a:spcBef>
        <a:buClr>
          <a:schemeClr val="accent1">
            <a:tint val="60000"/>
          </a:schemeClr>
        </a:buClr>
        <a:buSzPct val="50000"/>
        <a:buFont typeface="Wingdings 2"/>
        <a:buChar char="â"/>
        <a:defRPr kumimoji="0" sz="14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8268" y="3809504"/>
            <a:ext cx="5835732" cy="307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02" y="3429290"/>
            <a:ext cx="5162798" cy="34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 y="0"/>
            <a:ext cx="58420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제목 1"/>
          <p:cNvSpPr>
            <a:spLocks noGrp="1"/>
          </p:cNvSpPr>
          <p:nvPr>
            <p:ph type="ctrTitle"/>
          </p:nvPr>
        </p:nvSpPr>
        <p:spPr>
          <a:xfrm>
            <a:off x="941120" y="265848"/>
            <a:ext cx="4667992" cy="1470025"/>
          </a:xfrm>
        </p:spPr>
        <p:txBody>
          <a:bodyPr/>
          <a:lstStyle/>
          <a:p>
            <a:r>
              <a:rPr lang="en-US" dirty="0" smtClean="0">
                <a:solidFill>
                  <a:schemeClr val="accent5">
                    <a:lumMod val="20000"/>
                    <a:lumOff val="80000"/>
                  </a:schemeClr>
                </a:solidFill>
              </a:rPr>
              <a:t>Travel to </a:t>
            </a:r>
            <a:endParaRPr lang="en-US" dirty="0">
              <a:solidFill>
                <a:schemeClr val="tx2">
                  <a:lumMod val="60000"/>
                  <a:lumOff val="40000"/>
                </a:schemeClr>
              </a:solidFill>
            </a:endParaRPr>
          </a:p>
        </p:txBody>
      </p:sp>
      <p:sp>
        <p:nvSpPr>
          <p:cNvPr id="3" name="부제목 2"/>
          <p:cNvSpPr>
            <a:spLocks noGrp="1"/>
          </p:cNvSpPr>
          <p:nvPr>
            <p:ph type="subTitle" idx="1"/>
          </p:nvPr>
        </p:nvSpPr>
        <p:spPr>
          <a:xfrm>
            <a:off x="5022980" y="5348934"/>
            <a:ext cx="4191000" cy="990600"/>
          </a:xfrm>
        </p:spPr>
        <p:txBody>
          <a:bodyPr/>
          <a:lstStyle/>
          <a:p>
            <a:r>
              <a:rPr lang="en-US" dirty="0" smtClean="0">
                <a:solidFill>
                  <a:schemeClr val="accent1"/>
                </a:solidFill>
              </a:rPr>
              <a:t>Naomi Shin</a:t>
            </a:r>
            <a:endParaRPr lang="en-US" dirty="0">
              <a:solidFill>
                <a:schemeClr val="accent1"/>
              </a:solidFill>
            </a:endParaRPr>
          </a:p>
        </p:txBody>
      </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2980" y="0"/>
            <a:ext cx="4121019" cy="3809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76104" y="1215479"/>
            <a:ext cx="3333008" cy="769441"/>
          </a:xfrm>
          <a:prstGeom prst="rect">
            <a:avLst/>
          </a:prstGeom>
          <a:noFill/>
        </p:spPr>
        <p:txBody>
          <a:bodyPr wrap="square" rtlCol="0">
            <a:spAutoFit/>
          </a:bodyPr>
          <a:lstStyle/>
          <a:p>
            <a:r>
              <a:rPr lang="en-US" sz="4400" dirty="0" smtClean="0">
                <a:solidFill>
                  <a:schemeClr val="tx2">
                    <a:lumMod val="20000"/>
                    <a:lumOff val="80000"/>
                  </a:schemeClr>
                </a:solidFill>
              </a:rPr>
              <a:t>Mongolia </a:t>
            </a:r>
            <a:r>
              <a:rPr lang="en-US" sz="4400" dirty="0" smtClean="0">
                <a:solidFill>
                  <a:schemeClr val="tx2">
                    <a:lumMod val="20000"/>
                    <a:lumOff val="80000"/>
                  </a:schemeClr>
                </a:solidFill>
                <a:sym typeface="Wingdings" pitchFamily="2" charset="2"/>
              </a:rPr>
              <a:t></a:t>
            </a:r>
            <a:endParaRPr lang="en-US" sz="4400" dirty="0">
              <a:solidFill>
                <a:schemeClr val="tx2">
                  <a:lumMod val="20000"/>
                  <a:lumOff val="80000"/>
                </a:schemeClr>
              </a:solidFill>
            </a:endParaRPr>
          </a:p>
        </p:txBody>
      </p:sp>
    </p:spTree>
    <p:extLst>
      <p:ext uri="{BB962C8B-B14F-4D97-AF65-F5344CB8AC3E}">
        <p14:creationId xmlns:p14="http://schemas.microsoft.com/office/powerpoint/2010/main" val="2471968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sz="2800" dirty="0" smtClean="0"/>
              <a:t>Day 2- Ulaanbaatar- </a:t>
            </a:r>
            <a:r>
              <a:rPr lang="en-US" sz="2800" dirty="0" err="1" smtClean="0"/>
              <a:t>Sukhbaatar</a:t>
            </a:r>
            <a:r>
              <a:rPr lang="en-US" sz="2800" dirty="0" smtClean="0"/>
              <a:t> square</a:t>
            </a:r>
            <a:endParaRPr lang="en-US" sz="2800" dirty="0"/>
          </a:p>
        </p:txBody>
      </p:sp>
      <p:sp>
        <p:nvSpPr>
          <p:cNvPr id="3" name="내용 개체 틀 2"/>
          <p:cNvSpPr>
            <a:spLocks noGrp="1"/>
          </p:cNvSpPr>
          <p:nvPr>
            <p:ph idx="1"/>
          </p:nvPr>
        </p:nvSpPr>
        <p:spPr/>
        <p:txBody>
          <a:bodyPr>
            <a:normAutofit/>
          </a:bodyPr>
          <a:lstStyle/>
          <a:p>
            <a:r>
              <a:rPr lang="en-US" sz="2400" dirty="0" err="1" smtClean="0"/>
              <a:t>Sukhbaatar</a:t>
            </a:r>
            <a:r>
              <a:rPr lang="en-US" sz="2400" dirty="0" smtClean="0"/>
              <a:t> Square</a:t>
            </a:r>
          </a:p>
          <a:p>
            <a:pPr marL="0" indent="0">
              <a:buNone/>
            </a:pPr>
            <a:r>
              <a:rPr lang="en-US" sz="2400" dirty="0"/>
              <a:t> </a:t>
            </a:r>
            <a:r>
              <a:rPr lang="en-US" sz="2400" dirty="0" smtClean="0"/>
              <a:t>  </a:t>
            </a:r>
            <a:r>
              <a:rPr lang="en-US" sz="1400" dirty="0" smtClean="0"/>
              <a:t>The Winter Palace of </a:t>
            </a:r>
            <a:r>
              <a:rPr lang="en-US" sz="1400" dirty="0" err="1" smtClean="0"/>
              <a:t>Bogd</a:t>
            </a:r>
            <a:r>
              <a:rPr lang="en-US" sz="1400" dirty="0" smtClean="0"/>
              <a:t> Khan is not very far from </a:t>
            </a:r>
            <a:r>
              <a:rPr lang="en-US" sz="1400" dirty="0" err="1" smtClean="0"/>
              <a:t>Sukhbaatar</a:t>
            </a:r>
            <a:r>
              <a:rPr lang="en-US" sz="1400" dirty="0" smtClean="0"/>
              <a:t> Square, so it will not take long to get there from the palace. </a:t>
            </a:r>
            <a:r>
              <a:rPr lang="en-US" sz="1400" dirty="0" err="1" smtClean="0"/>
              <a:t>Sukhbaatar</a:t>
            </a:r>
            <a:r>
              <a:rPr lang="en-US" sz="1400" dirty="0" smtClean="0"/>
              <a:t> Square is dedicated to the ‘hero of the revolution’ in Mongolia named </a:t>
            </a:r>
            <a:r>
              <a:rPr lang="en-US" sz="1400" dirty="0" err="1" smtClean="0"/>
              <a:t>Damdin</a:t>
            </a:r>
            <a:r>
              <a:rPr lang="en-US" sz="1400" dirty="0" smtClean="0"/>
              <a:t> </a:t>
            </a:r>
            <a:r>
              <a:rPr lang="en-US" sz="1400" dirty="0" err="1" smtClean="0"/>
              <a:t>Sükhbaatar</a:t>
            </a:r>
            <a:r>
              <a:rPr lang="en-US" sz="1400" dirty="0" smtClean="0"/>
              <a:t>. </a:t>
            </a:r>
            <a:r>
              <a:rPr lang="en-US" sz="1400" dirty="0"/>
              <a:t>The square features a statue of </a:t>
            </a:r>
            <a:r>
              <a:rPr lang="en-US" sz="1400" dirty="0" err="1"/>
              <a:t>Sükhbaatar</a:t>
            </a:r>
            <a:r>
              <a:rPr lang="en-US" sz="1400" dirty="0"/>
              <a:t> </a:t>
            </a:r>
            <a:r>
              <a:rPr lang="en-US" sz="1400" dirty="0" smtClean="0"/>
              <a:t>on top of </a:t>
            </a:r>
            <a:r>
              <a:rPr lang="en-US" sz="1400" dirty="0"/>
              <a:t>his horse. The original concrete statue has been replaced by a bronze one</a:t>
            </a:r>
            <a:r>
              <a:rPr lang="en-US" sz="1400" dirty="0" smtClean="0"/>
              <a:t>. The square today is occasionally used </a:t>
            </a:r>
            <a:r>
              <a:rPr lang="en-US" sz="1400" dirty="0"/>
              <a:t>for rallies, ceremonies and even rock </a:t>
            </a:r>
            <a:r>
              <a:rPr lang="en-US" sz="1400" dirty="0" smtClean="0"/>
              <a:t>concerts. But the square </a:t>
            </a:r>
            <a:r>
              <a:rPr lang="en-US" sz="1400" dirty="0"/>
              <a:t>is generally a </a:t>
            </a:r>
            <a:r>
              <a:rPr lang="en-US" sz="1400" dirty="0" smtClean="0"/>
              <a:t>quiet, serene </a:t>
            </a:r>
            <a:r>
              <a:rPr lang="en-US" sz="1400" dirty="0"/>
              <a:t>place where only the </a:t>
            </a:r>
            <a:r>
              <a:rPr lang="en-US" sz="1400" dirty="0" smtClean="0"/>
              <a:t>photographers or tourists taking pictures </a:t>
            </a:r>
            <a:r>
              <a:rPr lang="en-US" sz="1400" dirty="0"/>
              <a:t>are doing anything</a:t>
            </a:r>
            <a:r>
              <a:rPr lang="en-US" sz="1600" dirty="0" smtClean="0"/>
              <a:t>. </a:t>
            </a:r>
            <a:r>
              <a:rPr lang="en-US" sz="1400" dirty="0" smtClean="0"/>
              <a:t>Besides the statue of </a:t>
            </a:r>
            <a:r>
              <a:rPr lang="en-US" sz="1400" dirty="0" err="1" smtClean="0"/>
              <a:t>Sukhbaatar</a:t>
            </a:r>
            <a:r>
              <a:rPr lang="en-US" sz="1400" dirty="0" smtClean="0"/>
              <a:t>, there are some other things to look at in </a:t>
            </a:r>
            <a:r>
              <a:rPr lang="en-US" sz="1400" dirty="0"/>
              <a:t>the square. </a:t>
            </a:r>
            <a:r>
              <a:rPr lang="en-US" sz="1400" dirty="0" smtClean="0"/>
              <a:t>At the northern end of the square there </a:t>
            </a:r>
            <a:r>
              <a:rPr lang="en-US" sz="1400" dirty="0"/>
              <a:t>enormous marble construction </a:t>
            </a:r>
            <a:r>
              <a:rPr lang="en-US" sz="1400" dirty="0" smtClean="0"/>
              <a:t>that was </a:t>
            </a:r>
            <a:r>
              <a:rPr lang="en-US" sz="1400" dirty="0"/>
              <a:t>completed in 2006 in time for the 800th anniversary of </a:t>
            </a:r>
            <a:r>
              <a:rPr lang="en-US" sz="1400" dirty="0" err="1"/>
              <a:t>Chinggis</a:t>
            </a:r>
            <a:r>
              <a:rPr lang="en-US" sz="1400" dirty="0"/>
              <a:t> </a:t>
            </a:r>
            <a:r>
              <a:rPr lang="en-US" sz="1400" dirty="0" smtClean="0"/>
              <a:t>Khan’s (Genghis Khan’s) </a:t>
            </a:r>
            <a:r>
              <a:rPr lang="en-US" sz="1400" dirty="0"/>
              <a:t>coronation. At its </a:t>
            </a:r>
            <a:r>
              <a:rPr lang="en-US" sz="1400" dirty="0" smtClean="0"/>
              <a:t>center </a:t>
            </a:r>
            <a:r>
              <a:rPr lang="en-US" sz="1400" dirty="0"/>
              <a:t>is a </a:t>
            </a:r>
            <a:r>
              <a:rPr lang="en-US" sz="1400" dirty="0" smtClean="0"/>
              <a:t>bronze statue </a:t>
            </a:r>
            <a:r>
              <a:rPr lang="en-US" sz="1400" dirty="0" err="1"/>
              <a:t>Chinggis</a:t>
            </a:r>
            <a:r>
              <a:rPr lang="en-US" sz="1400" dirty="0"/>
              <a:t> </a:t>
            </a:r>
            <a:r>
              <a:rPr lang="en-US" sz="1400" dirty="0" smtClean="0"/>
              <a:t>Khan seated , </a:t>
            </a:r>
            <a:r>
              <a:rPr lang="en-US" sz="1400" dirty="0"/>
              <a:t>lording </a:t>
            </a:r>
            <a:r>
              <a:rPr lang="en-US" sz="1400" dirty="0" smtClean="0"/>
              <a:t>over </a:t>
            </a:r>
            <a:r>
              <a:rPr lang="en-US" sz="1400" dirty="0"/>
              <a:t>his nation. Behind the </a:t>
            </a:r>
            <a:r>
              <a:rPr lang="en-US" sz="1400" dirty="0" err="1"/>
              <a:t>Chinggis</a:t>
            </a:r>
            <a:r>
              <a:rPr lang="en-US" sz="1400" dirty="0"/>
              <a:t> monument </a:t>
            </a:r>
            <a:r>
              <a:rPr lang="en-US" sz="1400" dirty="0" smtClean="0"/>
              <a:t>is where the Parliament </a:t>
            </a:r>
            <a:r>
              <a:rPr lang="en-US" sz="1400" dirty="0"/>
              <a:t>House </a:t>
            </a:r>
            <a:r>
              <a:rPr lang="en-US" sz="1400" dirty="0" smtClean="0"/>
              <a:t>stands, </a:t>
            </a:r>
            <a:r>
              <a:rPr lang="en-US" sz="1400" dirty="0"/>
              <a:t>which is commonly known as Government </a:t>
            </a:r>
            <a:r>
              <a:rPr lang="en-US" sz="1400" dirty="0" smtClean="0"/>
              <a:t>House. To </a:t>
            </a:r>
            <a:r>
              <a:rPr lang="en-US" sz="1400" dirty="0"/>
              <a:t>the northeast of the square is the tall, modern Cultural Palace , a useful landmark containing the Mongolian National Modern Art Gallery and several other cultural </a:t>
            </a:r>
            <a:r>
              <a:rPr lang="en-US" sz="1400" dirty="0" smtClean="0"/>
              <a:t>buildings. </a:t>
            </a:r>
            <a:r>
              <a:rPr lang="en-US" sz="1400" dirty="0"/>
              <a:t>At the southeast corner of the square, the salmon-pinkish building is the State Opera &amp; Ballet </a:t>
            </a:r>
            <a:r>
              <a:rPr lang="en-US" sz="1400" dirty="0" smtClean="0"/>
              <a:t>Theatre. </a:t>
            </a:r>
            <a:endParaRPr lang="en-US" sz="1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5011813"/>
            <a:ext cx="2743200" cy="1825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181600"/>
            <a:ext cx="306705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365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2- Ulaanbaatar- Restaurant</a:t>
            </a:r>
            <a:endParaRPr lang="en-US" dirty="0"/>
          </a:p>
        </p:txBody>
      </p:sp>
      <p:sp>
        <p:nvSpPr>
          <p:cNvPr id="3" name="내용 개체 틀 2"/>
          <p:cNvSpPr>
            <a:spLocks noGrp="1"/>
          </p:cNvSpPr>
          <p:nvPr>
            <p:ph idx="1"/>
          </p:nvPr>
        </p:nvSpPr>
        <p:spPr/>
        <p:txBody>
          <a:bodyPr>
            <a:normAutofit/>
          </a:bodyPr>
          <a:lstStyle/>
          <a:p>
            <a:r>
              <a:rPr lang="en-US" sz="2400" dirty="0" smtClean="0"/>
              <a:t>Bull</a:t>
            </a:r>
          </a:p>
          <a:p>
            <a:pPr marL="0" indent="0">
              <a:buNone/>
            </a:pPr>
            <a:r>
              <a:rPr lang="en-US" sz="2400" dirty="0"/>
              <a:t> </a:t>
            </a:r>
            <a:r>
              <a:rPr lang="en-US" sz="2400" dirty="0" smtClean="0"/>
              <a:t> </a:t>
            </a:r>
            <a:r>
              <a:rPr lang="en-US" sz="1800" dirty="0" smtClean="0"/>
              <a:t>When you are finished examining the exhibits of the Palace of </a:t>
            </a:r>
            <a:r>
              <a:rPr lang="en-US" sz="1800" dirty="0" err="1" smtClean="0"/>
              <a:t>Bogd</a:t>
            </a:r>
            <a:r>
              <a:rPr lang="en-US" sz="1800" dirty="0" smtClean="0"/>
              <a:t> Khan and visiting the </a:t>
            </a:r>
            <a:r>
              <a:rPr lang="en-US" sz="1800" dirty="0" err="1" smtClean="0"/>
              <a:t>Sukhbaatar</a:t>
            </a:r>
            <a:r>
              <a:rPr lang="en-US" sz="1800" dirty="0" smtClean="0"/>
              <a:t> Square, head on down to Bull for some dinner. Of course you will have to go there by taxi for it is too far to walk. This restaurant is the local favorite, located on </a:t>
            </a:r>
            <a:r>
              <a:rPr lang="en-US" sz="1800" dirty="0"/>
              <a:t>Seoul Street. </a:t>
            </a:r>
            <a:r>
              <a:rPr lang="en-US" sz="1800" dirty="0" smtClean="0"/>
              <a:t>You can order </a:t>
            </a:r>
            <a:r>
              <a:rPr lang="en-US" sz="1800" dirty="0"/>
              <a:t>an </a:t>
            </a:r>
            <a:r>
              <a:rPr lang="en-US" sz="1800" dirty="0" smtClean="0"/>
              <a:t>arrangement </a:t>
            </a:r>
            <a:r>
              <a:rPr lang="en-US" sz="1800" dirty="0"/>
              <a:t>of raw vegetables and meats, which are brought to your table on </a:t>
            </a:r>
            <a:r>
              <a:rPr lang="en-US" sz="1800" dirty="0" smtClean="0"/>
              <a:t>platters for you to cook yourself in your personal cauldron of broth. This is a great substitute for the heavy meat menus that other restaurants in the area serve. Bull’s opening hours are from 11:30am-10pm and the price for a meal per person is $8.60.</a:t>
            </a:r>
            <a:endParaRPr lang="en-US" sz="1800" dirty="0"/>
          </a:p>
          <a:p>
            <a:pPr marL="0" indent="0">
              <a:buNone/>
            </a:pPr>
            <a:endParaRPr lang="en-US" sz="1800" dirty="0"/>
          </a:p>
          <a:p>
            <a:endParaRPr lang="en-US" sz="1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876800"/>
            <a:ext cx="1748518"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72440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339333"/>
            <a:ext cx="3268133" cy="2447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92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sz="2400" dirty="0" smtClean="0"/>
              <a:t>Day 3- </a:t>
            </a:r>
            <a:r>
              <a:rPr lang="en-US" sz="2400" b="1" dirty="0" smtClean="0"/>
              <a:t>5/19</a:t>
            </a:r>
            <a:r>
              <a:rPr lang="en-US" sz="2400" dirty="0" smtClean="0"/>
              <a:t>- Ulaanbaatar- </a:t>
            </a:r>
            <a:r>
              <a:rPr lang="en-US" sz="2400" dirty="0" err="1" smtClean="0"/>
              <a:t>Gandan</a:t>
            </a:r>
            <a:r>
              <a:rPr lang="en-US" sz="2400" dirty="0" smtClean="0"/>
              <a:t> </a:t>
            </a:r>
            <a:r>
              <a:rPr lang="en-US" sz="2400" dirty="0" err="1" smtClean="0"/>
              <a:t>Khiid</a:t>
            </a:r>
            <a:r>
              <a:rPr lang="en-US" sz="2400" dirty="0" smtClean="0"/>
              <a:t> Monastery</a:t>
            </a:r>
            <a:endParaRPr lang="en-US" sz="2400" b="1" dirty="0"/>
          </a:p>
        </p:txBody>
      </p:sp>
      <p:sp>
        <p:nvSpPr>
          <p:cNvPr id="3" name="내용 개체 틀 2"/>
          <p:cNvSpPr>
            <a:spLocks noGrp="1"/>
          </p:cNvSpPr>
          <p:nvPr>
            <p:ph idx="1"/>
          </p:nvPr>
        </p:nvSpPr>
        <p:spPr>
          <a:xfrm>
            <a:off x="485804" y="1500174"/>
            <a:ext cx="8229600" cy="5129226"/>
          </a:xfrm>
        </p:spPr>
        <p:txBody>
          <a:bodyPr>
            <a:normAutofit/>
          </a:bodyPr>
          <a:lstStyle/>
          <a:p>
            <a:r>
              <a:rPr lang="en-US" sz="2400" dirty="0" err="1"/>
              <a:t>Gandan</a:t>
            </a:r>
            <a:r>
              <a:rPr lang="en-US" sz="2400" dirty="0"/>
              <a:t> </a:t>
            </a:r>
            <a:r>
              <a:rPr lang="en-US" sz="2400" dirty="0" err="1"/>
              <a:t>Khiid</a:t>
            </a:r>
            <a:r>
              <a:rPr lang="en-US" sz="2400" dirty="0"/>
              <a:t> (</a:t>
            </a:r>
            <a:r>
              <a:rPr lang="en-US" sz="2400" dirty="0" err="1" smtClean="0"/>
              <a:t>Gandantegchinlen</a:t>
            </a:r>
            <a:r>
              <a:rPr lang="en-US" sz="2400" dirty="0" smtClean="0"/>
              <a:t>) Monastery</a:t>
            </a:r>
          </a:p>
          <a:p>
            <a:pPr marL="0" indent="0">
              <a:buNone/>
            </a:pPr>
            <a:r>
              <a:rPr lang="en-US" sz="2800" dirty="0"/>
              <a:t> </a:t>
            </a:r>
            <a:r>
              <a:rPr lang="en-US" sz="2800" dirty="0" smtClean="0"/>
              <a:t>  </a:t>
            </a:r>
            <a:r>
              <a:rPr lang="en-US" sz="1400" dirty="0" smtClean="0"/>
              <a:t>The first stop of the day is the </a:t>
            </a:r>
            <a:r>
              <a:rPr lang="en-US" sz="1400" dirty="0" err="1" smtClean="0"/>
              <a:t>Ganda</a:t>
            </a:r>
            <a:r>
              <a:rPr lang="en-US" sz="1400" dirty="0" smtClean="0"/>
              <a:t> </a:t>
            </a:r>
            <a:r>
              <a:rPr lang="en-US" sz="1400" dirty="0" err="1" smtClean="0"/>
              <a:t>Khiid</a:t>
            </a:r>
            <a:r>
              <a:rPr lang="en-US" sz="1400" dirty="0" smtClean="0"/>
              <a:t> Monastery in Ulaanbaatar. From the hotel, get a taxi and go to this monastery that </a:t>
            </a:r>
            <a:r>
              <a:rPr lang="en-US" sz="1400" dirty="0"/>
              <a:t>is located </a:t>
            </a:r>
            <a:r>
              <a:rPr lang="en-US" sz="1400" dirty="0" smtClean="0"/>
              <a:t>on </a:t>
            </a:r>
            <a:r>
              <a:rPr lang="en-US" sz="1400" dirty="0" err="1" smtClean="0"/>
              <a:t>Öndör</a:t>
            </a:r>
            <a:r>
              <a:rPr lang="en-US" sz="1400" dirty="0" smtClean="0"/>
              <a:t> </a:t>
            </a:r>
            <a:r>
              <a:rPr lang="en-US" sz="1400" dirty="0" err="1"/>
              <a:t>Gegeen</a:t>
            </a:r>
            <a:r>
              <a:rPr lang="en-US" sz="1400" dirty="0"/>
              <a:t> </a:t>
            </a:r>
            <a:r>
              <a:rPr lang="en-US" sz="1400" dirty="0" err="1"/>
              <a:t>Zanabazaryn</a:t>
            </a:r>
            <a:r>
              <a:rPr lang="en-US" sz="1400" dirty="0"/>
              <a:t> </a:t>
            </a:r>
            <a:r>
              <a:rPr lang="en-US" sz="1400" dirty="0" err="1"/>
              <a:t>Gudamj</a:t>
            </a:r>
            <a:r>
              <a:rPr lang="en-US" sz="1400" dirty="0"/>
              <a:t> </a:t>
            </a:r>
            <a:r>
              <a:rPr lang="en-US" sz="1400" dirty="0" smtClean="0"/>
              <a:t>street. This monastery is not only religiously important, but also important because it is also a tourist attraction</a:t>
            </a:r>
            <a:r>
              <a:rPr lang="en-US" sz="1400" dirty="0"/>
              <a:t>. As you </a:t>
            </a:r>
            <a:r>
              <a:rPr lang="en-US" sz="1400" dirty="0" smtClean="0"/>
              <a:t>enter from </a:t>
            </a:r>
            <a:r>
              <a:rPr lang="en-US" sz="1400" dirty="0"/>
              <a:t>the main entrance from the south, a path leads towards the right to a courtyard </a:t>
            </a:r>
            <a:r>
              <a:rPr lang="en-US" sz="1400" dirty="0" smtClean="0"/>
              <a:t>that contains </a:t>
            </a:r>
            <a:r>
              <a:rPr lang="en-US" sz="1400" dirty="0"/>
              <a:t>two temples. At the end of the main path as you enter is the magnificent white </a:t>
            </a:r>
            <a:r>
              <a:rPr lang="en-US" sz="1400" dirty="0" err="1"/>
              <a:t>Migjid</a:t>
            </a:r>
            <a:r>
              <a:rPr lang="en-US" sz="1400" dirty="0"/>
              <a:t> </a:t>
            </a:r>
            <a:r>
              <a:rPr lang="en-US" sz="1400" dirty="0" err="1"/>
              <a:t>Janraisig</a:t>
            </a:r>
            <a:r>
              <a:rPr lang="en-US" sz="1400" dirty="0"/>
              <a:t> </a:t>
            </a:r>
            <a:r>
              <a:rPr lang="en-US" sz="1400" dirty="0" err="1"/>
              <a:t>Süm</a:t>
            </a:r>
            <a:r>
              <a:rPr lang="en-US" sz="1400" dirty="0"/>
              <a:t>, </a:t>
            </a:r>
            <a:r>
              <a:rPr lang="en-US" sz="1400" dirty="0" smtClean="0"/>
              <a:t>which is the </a:t>
            </a:r>
            <a:r>
              <a:rPr lang="en-US" sz="1400" dirty="0"/>
              <a:t>monastery’s main attraction. </a:t>
            </a:r>
            <a:r>
              <a:rPr lang="en-US" sz="1400" dirty="0" smtClean="0"/>
              <a:t>On the walls of the temple are hundreds of images of </a:t>
            </a:r>
            <a:r>
              <a:rPr lang="en-US" sz="1400" dirty="0" err="1" smtClean="0"/>
              <a:t>Ayush</a:t>
            </a:r>
            <a:r>
              <a:rPr lang="en-US" sz="1400" dirty="0"/>
              <a:t>, the Buddha of longevity, which </a:t>
            </a:r>
            <a:r>
              <a:rPr lang="en-US" sz="1400" dirty="0" smtClean="0"/>
              <a:t>stare </a:t>
            </a:r>
            <a:r>
              <a:rPr lang="en-US" sz="1400" dirty="0"/>
              <a:t>through the gloom to the magnificent </a:t>
            </a:r>
            <a:r>
              <a:rPr lang="en-US" sz="1400" dirty="0" err="1"/>
              <a:t>Migjid</a:t>
            </a:r>
            <a:r>
              <a:rPr lang="en-US" sz="1400" dirty="0"/>
              <a:t> </a:t>
            </a:r>
            <a:r>
              <a:rPr lang="en-US" sz="1400" dirty="0" err="1"/>
              <a:t>Janraisig</a:t>
            </a:r>
            <a:r>
              <a:rPr lang="en-US" sz="1400" dirty="0"/>
              <a:t> statue. To the east of the temple are four colleges of Buddhist philosophy, including the yellow building dedicated to Kalachakra, a wrathful Buddhist </a:t>
            </a:r>
            <a:r>
              <a:rPr lang="en-US" sz="1400" dirty="0" smtClean="0"/>
              <a:t>deity. To </a:t>
            </a:r>
            <a:r>
              <a:rPr lang="en-US" sz="1400" dirty="0"/>
              <a:t>the west of the temple is the </a:t>
            </a:r>
            <a:r>
              <a:rPr lang="en-US" sz="1400" dirty="0" err="1"/>
              <a:t>Öndör</a:t>
            </a:r>
            <a:r>
              <a:rPr lang="en-US" sz="1400" dirty="0"/>
              <a:t> </a:t>
            </a:r>
            <a:r>
              <a:rPr lang="en-US" sz="1400" dirty="0" err="1"/>
              <a:t>Gegeen</a:t>
            </a:r>
            <a:r>
              <a:rPr lang="en-US" sz="1400" dirty="0"/>
              <a:t> </a:t>
            </a:r>
            <a:r>
              <a:rPr lang="en-US" sz="1400" dirty="0" err="1"/>
              <a:t>Zanabazar</a:t>
            </a:r>
            <a:r>
              <a:rPr lang="en-US" sz="1400" dirty="0"/>
              <a:t> Buddhist University, which was established in </a:t>
            </a:r>
            <a:r>
              <a:rPr lang="en-US" sz="1400" dirty="0" smtClean="0"/>
              <a:t>1970, but the building is </a:t>
            </a:r>
            <a:r>
              <a:rPr lang="en-US" sz="1400" dirty="0"/>
              <a:t>usually closed </a:t>
            </a:r>
            <a:r>
              <a:rPr lang="en-US" sz="1400" dirty="0" smtClean="0"/>
              <a:t>off to </a:t>
            </a:r>
            <a:r>
              <a:rPr lang="en-US" sz="1400" dirty="0"/>
              <a:t>foreigners</a:t>
            </a:r>
            <a:r>
              <a:rPr lang="en-US" sz="1400" dirty="0" smtClean="0"/>
              <a:t>. Opening hours to the monastery is from 8:30am-7pm. Admission to go inside is $2 but if you want to take pictures, then it is an extra $2.90. To take videos, it is an extra $5.80.  </a:t>
            </a:r>
            <a:endParaRPr lang="en-US" sz="14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4836840"/>
            <a:ext cx="2743200" cy="183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925711"/>
            <a:ext cx="262504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556815"/>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357166"/>
            <a:ext cx="8229600" cy="928686"/>
          </a:xfrm>
        </p:spPr>
        <p:txBody>
          <a:bodyPr>
            <a:normAutofit/>
          </a:bodyPr>
          <a:lstStyle/>
          <a:p>
            <a:r>
              <a:rPr lang="en-US" dirty="0" smtClean="0"/>
              <a:t>Day 3-Ulaanbaatar- Restaurant</a:t>
            </a:r>
            <a:endParaRPr lang="en-US" dirty="0"/>
          </a:p>
        </p:txBody>
      </p:sp>
      <p:sp>
        <p:nvSpPr>
          <p:cNvPr id="3" name="내용 개체 틀 2"/>
          <p:cNvSpPr>
            <a:spLocks noGrp="1"/>
          </p:cNvSpPr>
          <p:nvPr>
            <p:ph idx="1"/>
          </p:nvPr>
        </p:nvSpPr>
        <p:spPr/>
        <p:txBody>
          <a:bodyPr>
            <a:normAutofit/>
          </a:bodyPr>
          <a:lstStyle/>
          <a:p>
            <a:r>
              <a:rPr lang="en-US" sz="2400" dirty="0"/>
              <a:t>BD’s Mongolian </a:t>
            </a:r>
            <a:r>
              <a:rPr lang="en-US" sz="2400" dirty="0" smtClean="0"/>
              <a:t>Barbeque</a:t>
            </a:r>
          </a:p>
          <a:p>
            <a:pPr marL="0" indent="0">
              <a:buNone/>
            </a:pPr>
            <a:r>
              <a:rPr lang="en-US" sz="2400" dirty="0"/>
              <a:t> </a:t>
            </a:r>
            <a:r>
              <a:rPr lang="en-US" sz="2400" dirty="0" smtClean="0"/>
              <a:t>  </a:t>
            </a:r>
            <a:r>
              <a:rPr lang="en-US" sz="1600" dirty="0" smtClean="0"/>
              <a:t>After touring the </a:t>
            </a:r>
            <a:r>
              <a:rPr lang="en-US" sz="1600" dirty="0" err="1" smtClean="0"/>
              <a:t>Gandan</a:t>
            </a:r>
            <a:r>
              <a:rPr lang="en-US" sz="1600" dirty="0"/>
              <a:t> </a:t>
            </a:r>
            <a:r>
              <a:rPr lang="en-US" sz="1600" dirty="0" err="1" smtClean="0"/>
              <a:t>Khiid</a:t>
            </a:r>
            <a:r>
              <a:rPr lang="en-US" sz="1600" dirty="0" smtClean="0"/>
              <a:t> Monastery, it is time for lunch. Ride a taxi from the monastery and go to this restaurant that put a little twist to Mongolian food. If you have ever had Mongolian food in a western country, the food will look familiar. You can fill your bowl with meat, noodles, vegetables, a raw egg, sauces and then give it to the grill master who cooks your meal before your eyes. It is not fully traditional Mongolian food, but it is a popular place for families and hungry travellers. The opening hours for the restaurant is from 11am-11pm. The price for a meal per person is $4 but there is an all you can eat option for $8. This restaurant is located on Seoul Street which is also where the restaurant Bull is. </a:t>
            </a:r>
            <a:endParaRPr lang="en-US" sz="16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648200"/>
            <a:ext cx="25336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648200"/>
            <a:ext cx="2514600" cy="165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6984937"/>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sz="2400" dirty="0" smtClean="0"/>
              <a:t>Day 3- Ulaanbaatar- </a:t>
            </a:r>
            <a:r>
              <a:rPr lang="en-US" sz="2400" dirty="0" err="1" smtClean="0"/>
              <a:t>Anabazar</a:t>
            </a:r>
            <a:r>
              <a:rPr lang="en-US" sz="2400" dirty="0" smtClean="0"/>
              <a:t> Museum of Fine Arts</a:t>
            </a:r>
            <a:endParaRPr lang="en-US" sz="2400" dirty="0"/>
          </a:p>
        </p:txBody>
      </p:sp>
      <p:sp>
        <p:nvSpPr>
          <p:cNvPr id="3" name="내용 개체 틀 2"/>
          <p:cNvSpPr>
            <a:spLocks noGrp="1"/>
          </p:cNvSpPr>
          <p:nvPr>
            <p:ph idx="1"/>
          </p:nvPr>
        </p:nvSpPr>
        <p:spPr>
          <a:xfrm>
            <a:off x="485804" y="1500174"/>
            <a:ext cx="8229600" cy="4138626"/>
          </a:xfrm>
        </p:spPr>
        <p:txBody>
          <a:bodyPr>
            <a:normAutofit/>
          </a:bodyPr>
          <a:lstStyle/>
          <a:p>
            <a:r>
              <a:rPr lang="en-US" sz="2000" dirty="0" err="1"/>
              <a:t>Zanabazar</a:t>
            </a:r>
            <a:r>
              <a:rPr lang="en-US" sz="2000" dirty="0"/>
              <a:t> </a:t>
            </a:r>
            <a:r>
              <a:rPr lang="en-US" sz="2000" dirty="0" smtClean="0"/>
              <a:t>Museum </a:t>
            </a:r>
            <a:r>
              <a:rPr lang="en-US" sz="2000" dirty="0"/>
              <a:t>of Fine Arts </a:t>
            </a:r>
            <a:endParaRPr lang="en-US" sz="2000" dirty="0" smtClean="0"/>
          </a:p>
          <a:p>
            <a:pPr marL="0" indent="0">
              <a:buNone/>
            </a:pPr>
            <a:r>
              <a:rPr lang="en-US" sz="1800" dirty="0"/>
              <a:t> </a:t>
            </a:r>
            <a:r>
              <a:rPr lang="en-US" sz="1800" dirty="0" smtClean="0"/>
              <a:t> </a:t>
            </a:r>
            <a:r>
              <a:rPr lang="en-US" sz="1600" dirty="0" smtClean="0"/>
              <a:t>After lunch, you need to visit one more place before going to the hotel to rest. The place you will go is the </a:t>
            </a:r>
            <a:r>
              <a:rPr lang="en-US" sz="1600" dirty="0" err="1" smtClean="0"/>
              <a:t>Zanabazar</a:t>
            </a:r>
            <a:r>
              <a:rPr lang="en-US" sz="1600" dirty="0" smtClean="0"/>
              <a:t> Museum of Fine Arts. To get there you must hail a taxi for it is the easiest way to get around in the city of Ulaanbaatar. This museum is </a:t>
            </a:r>
            <a:r>
              <a:rPr lang="en-US" sz="1600" dirty="0"/>
              <a:t>located on </a:t>
            </a:r>
            <a:r>
              <a:rPr lang="en-US" sz="1600" dirty="0" err="1"/>
              <a:t>Juulchin</a:t>
            </a:r>
            <a:r>
              <a:rPr lang="en-US" sz="1600" dirty="0"/>
              <a:t> </a:t>
            </a:r>
            <a:r>
              <a:rPr lang="en-US" sz="1600" dirty="0" err="1"/>
              <a:t>Gudamj</a:t>
            </a:r>
            <a:r>
              <a:rPr lang="en-US" sz="1600" dirty="0"/>
              <a:t> </a:t>
            </a:r>
            <a:r>
              <a:rPr lang="en-US" sz="1600" dirty="0" smtClean="0"/>
              <a:t>street. The </a:t>
            </a:r>
            <a:r>
              <a:rPr lang="en-US" sz="1600" dirty="0" err="1" smtClean="0"/>
              <a:t>Zanabazar</a:t>
            </a:r>
            <a:r>
              <a:rPr lang="en-US" sz="1600" dirty="0" smtClean="0"/>
              <a:t> Museum of </a:t>
            </a:r>
            <a:r>
              <a:rPr lang="en-US" sz="1600" dirty="0"/>
              <a:t>Fine Arts </a:t>
            </a:r>
            <a:r>
              <a:rPr lang="en-US" sz="1600" dirty="0" smtClean="0"/>
              <a:t>museum is a museum with a superb </a:t>
            </a:r>
            <a:r>
              <a:rPr lang="en-US" sz="1600" dirty="0"/>
              <a:t>collection of paintings, carvings and sculptures, including many by the revered sculptor and </a:t>
            </a:r>
            <a:r>
              <a:rPr lang="en-US" sz="1600" dirty="0" smtClean="0"/>
              <a:t>artist, </a:t>
            </a:r>
            <a:r>
              <a:rPr lang="en-US" sz="1600" dirty="0" err="1"/>
              <a:t>Zanabazar</a:t>
            </a:r>
            <a:r>
              <a:rPr lang="en-US" sz="1600" dirty="0"/>
              <a:t>. It also contains other rare, and </a:t>
            </a:r>
            <a:r>
              <a:rPr lang="en-US" sz="1600" dirty="0" smtClean="0"/>
              <a:t>occasionally </a:t>
            </a:r>
            <a:r>
              <a:rPr lang="en-US" sz="1600" dirty="0"/>
              <a:t>old, religious exhibits such as scroll </a:t>
            </a:r>
            <a:r>
              <a:rPr lang="en-US" sz="1600" dirty="0" err="1"/>
              <a:t>thangka</a:t>
            </a:r>
            <a:r>
              <a:rPr lang="en-US" sz="1600" dirty="0"/>
              <a:t> (paintings) and Buddhist statues, representing the best display of its kind in Mongolia. Also worth checking out are the wonderful </a:t>
            </a:r>
            <a:r>
              <a:rPr lang="en-US" sz="1600" dirty="0" err="1"/>
              <a:t>tsam</a:t>
            </a:r>
            <a:r>
              <a:rPr lang="en-US" sz="1600" dirty="0"/>
              <a:t> masks (worn by monks during religious ceremonies) and the intricate paintings, One Day in Mongolia and the </a:t>
            </a:r>
            <a:r>
              <a:rPr lang="en-US" sz="1600" dirty="0" err="1"/>
              <a:t>Airag</a:t>
            </a:r>
            <a:r>
              <a:rPr lang="en-US" sz="1600" dirty="0"/>
              <a:t> Feast, by the renowned artist B </a:t>
            </a:r>
            <a:r>
              <a:rPr lang="en-US" sz="1600" dirty="0" err="1"/>
              <a:t>Sharav</a:t>
            </a:r>
            <a:r>
              <a:rPr lang="en-US" sz="1600" dirty="0"/>
              <a:t>. These </a:t>
            </a:r>
            <a:r>
              <a:rPr lang="en-US" sz="1600" dirty="0" smtClean="0"/>
              <a:t>paintings </a:t>
            </a:r>
            <a:r>
              <a:rPr lang="en-US" sz="1600" dirty="0"/>
              <a:t>depict almost every aspect of nomadic life</a:t>
            </a:r>
            <a:r>
              <a:rPr lang="en-US" sz="1600" dirty="0" smtClean="0"/>
              <a:t>. The admission price to this museum is $1.40 for adults and is 6 cents for children. There is no extra fee to take pictures or videos. </a:t>
            </a:r>
            <a:r>
              <a:rPr lang="en-US" sz="1600" dirty="0"/>
              <a:t>Opening hours are 10am-6pm </a:t>
            </a:r>
            <a:r>
              <a:rPr lang="en-US" sz="1600" dirty="0" smtClean="0"/>
              <a:t>from May-September, and 10am-5pm from October-April. </a:t>
            </a:r>
            <a:endParaRPr lang="en-US" sz="16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5117143"/>
            <a:ext cx="1905000" cy="172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016" b="8568"/>
          <a:stretch/>
        </p:blipFill>
        <p:spPr bwMode="auto">
          <a:xfrm>
            <a:off x="1752600" y="5228205"/>
            <a:ext cx="2286000" cy="161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41253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4- </a:t>
            </a:r>
            <a:r>
              <a:rPr lang="en-US" b="1" dirty="0" smtClean="0"/>
              <a:t>5/20</a:t>
            </a:r>
            <a:r>
              <a:rPr lang="en-US" dirty="0" smtClean="0"/>
              <a:t>- Ulaanbaatar- National Museum of Mongolia </a:t>
            </a:r>
            <a:endParaRPr lang="en-US" dirty="0"/>
          </a:p>
        </p:txBody>
      </p:sp>
      <p:sp>
        <p:nvSpPr>
          <p:cNvPr id="3" name="내용 개체 틀 2"/>
          <p:cNvSpPr>
            <a:spLocks noGrp="1"/>
          </p:cNvSpPr>
          <p:nvPr>
            <p:ph idx="1"/>
          </p:nvPr>
        </p:nvSpPr>
        <p:spPr/>
        <p:txBody>
          <a:bodyPr>
            <a:normAutofit/>
          </a:bodyPr>
          <a:lstStyle/>
          <a:p>
            <a:r>
              <a:rPr lang="en-US" sz="2400" dirty="0" smtClean="0"/>
              <a:t>National Museum of Mongolia</a:t>
            </a:r>
          </a:p>
          <a:p>
            <a:pPr marL="0" indent="0">
              <a:buNone/>
            </a:pPr>
            <a:r>
              <a:rPr lang="en-US" sz="2400" dirty="0"/>
              <a:t> </a:t>
            </a:r>
            <a:r>
              <a:rPr lang="en-US" sz="2400" dirty="0" smtClean="0"/>
              <a:t>     </a:t>
            </a:r>
            <a:r>
              <a:rPr lang="en-US" sz="1200" dirty="0" smtClean="0"/>
              <a:t>The National Museum of Mongolia is a destination that should not be missed. From the hotel, you need to get a taxi and tell the driver to drive you to this revamped museum. When you go into the museum, you shall see that on the </a:t>
            </a:r>
            <a:r>
              <a:rPr lang="en-US" sz="1200" dirty="0"/>
              <a:t>1st floor </a:t>
            </a:r>
            <a:r>
              <a:rPr lang="en-US" sz="1200" dirty="0" smtClean="0"/>
              <a:t>there are </a:t>
            </a:r>
            <a:r>
              <a:rPr lang="en-US" sz="1200" dirty="0"/>
              <a:t>some </a:t>
            </a:r>
            <a:r>
              <a:rPr lang="en-US" sz="1200" dirty="0" smtClean="0"/>
              <a:t>fascinating </a:t>
            </a:r>
            <a:r>
              <a:rPr lang="en-US" sz="1200" dirty="0"/>
              <a:t>exhibits on Stone Age sites in Mongolia, as well as petroglyphs, deer stones (stone sculptures of reindeer and other animals) and burial sites from the Hun and Uighur eras</a:t>
            </a:r>
            <a:r>
              <a:rPr lang="en-US" sz="1200" dirty="0" smtClean="0"/>
              <a:t>. When you go up to the 2</a:t>
            </a:r>
            <a:r>
              <a:rPr lang="en-US" sz="1200" baseline="30000" dirty="0" smtClean="0"/>
              <a:t>nd</a:t>
            </a:r>
            <a:r>
              <a:rPr lang="en-US" sz="1200" dirty="0"/>
              <a:t> floor, </a:t>
            </a:r>
            <a:r>
              <a:rPr lang="en-US" sz="1200" dirty="0" smtClean="0"/>
              <a:t>you will see that it houses </a:t>
            </a:r>
            <a:r>
              <a:rPr lang="en-US" sz="1200" dirty="0"/>
              <a:t>an outstanding collection of costumes, hats and </a:t>
            </a:r>
            <a:r>
              <a:rPr lang="en-US" sz="1200" dirty="0" smtClean="0"/>
              <a:t>jewelry, </a:t>
            </a:r>
            <a:r>
              <a:rPr lang="en-US" sz="1200" dirty="0"/>
              <a:t>representing most of Mongolia’s ethnic groups. </a:t>
            </a:r>
            <a:r>
              <a:rPr lang="en-US" sz="1200" dirty="0" smtClean="0"/>
              <a:t>Then take </a:t>
            </a:r>
            <a:r>
              <a:rPr lang="en-US" sz="1200" dirty="0"/>
              <a:t>a </a:t>
            </a:r>
            <a:r>
              <a:rPr lang="en-US" sz="1200" dirty="0" smtClean="0"/>
              <a:t>look </a:t>
            </a:r>
            <a:r>
              <a:rPr lang="en-US" sz="1200" dirty="0"/>
              <a:t>at </a:t>
            </a:r>
            <a:r>
              <a:rPr lang="en-US" sz="1200" dirty="0" smtClean="0"/>
              <a:t>the </a:t>
            </a:r>
            <a:r>
              <a:rPr lang="en-US" sz="1200" dirty="0"/>
              <a:t>elaborate silverwork of the </a:t>
            </a:r>
            <a:r>
              <a:rPr lang="en-US" sz="1200" dirty="0" err="1"/>
              <a:t>Dariganga</a:t>
            </a:r>
            <a:r>
              <a:rPr lang="en-US" sz="1200" dirty="0"/>
              <a:t> minority or the </a:t>
            </a:r>
            <a:r>
              <a:rPr lang="en-US" sz="1200" dirty="0" smtClean="0"/>
              <a:t>barbaric </a:t>
            </a:r>
            <a:r>
              <a:rPr lang="en-US" sz="1200" dirty="0"/>
              <a:t>headgear worn by </a:t>
            </a:r>
            <a:r>
              <a:rPr lang="en-US" sz="1200" dirty="0" err="1"/>
              <a:t>Khalkh</a:t>
            </a:r>
            <a:r>
              <a:rPr lang="en-US" sz="1200" dirty="0"/>
              <a:t> </a:t>
            </a:r>
            <a:r>
              <a:rPr lang="en-US" sz="1200" dirty="0" smtClean="0"/>
              <a:t>Mongols. And there is another floor that you can explore in the </a:t>
            </a:r>
            <a:r>
              <a:rPr lang="en-US" sz="1200" dirty="0"/>
              <a:t>museum. </a:t>
            </a:r>
            <a:r>
              <a:rPr lang="en-US" sz="1200" dirty="0" smtClean="0"/>
              <a:t> On the third floor of the museum, you can see the </a:t>
            </a:r>
            <a:r>
              <a:rPr lang="en-US" sz="1200" dirty="0"/>
              <a:t>collection </a:t>
            </a:r>
            <a:r>
              <a:rPr lang="en-US" sz="1200" dirty="0" smtClean="0"/>
              <a:t>that includes </a:t>
            </a:r>
            <a:r>
              <a:rPr lang="en-US" sz="1200" dirty="0"/>
              <a:t>real examples of 12th-century Mongol </a:t>
            </a:r>
            <a:r>
              <a:rPr lang="en-US" sz="1200" dirty="0" smtClean="0"/>
              <a:t>armor</a:t>
            </a:r>
            <a:r>
              <a:rPr lang="en-US" sz="1200" dirty="0"/>
              <a:t>, and correspondence between Pope Innocent IV and </a:t>
            </a:r>
            <a:r>
              <a:rPr lang="en-US" sz="1200" dirty="0" err="1"/>
              <a:t>Guyuk</a:t>
            </a:r>
            <a:r>
              <a:rPr lang="en-US" sz="1200" dirty="0"/>
              <a:t> </a:t>
            </a:r>
            <a:r>
              <a:rPr lang="en-US" sz="1200" dirty="0" smtClean="0"/>
              <a:t>Khan</a:t>
            </a:r>
            <a:r>
              <a:rPr lang="en-US" sz="1200" dirty="0"/>
              <a:t>. There is also a display of traditional Mongolian culture with, among other things, a furnished </a:t>
            </a:r>
            <a:r>
              <a:rPr lang="en-US" sz="1200" dirty="0" err="1"/>
              <a:t>ger</a:t>
            </a:r>
            <a:r>
              <a:rPr lang="en-US" sz="1200" dirty="0"/>
              <a:t>, traditional farming and domestic </a:t>
            </a:r>
            <a:r>
              <a:rPr lang="en-US" sz="1200" dirty="0" smtClean="0"/>
              <a:t>implements, </a:t>
            </a:r>
            <a:r>
              <a:rPr lang="en-US" sz="1200" dirty="0"/>
              <a:t>saddles and musical </a:t>
            </a:r>
            <a:r>
              <a:rPr lang="en-US" sz="1200" dirty="0" smtClean="0"/>
              <a:t>instruments. This museum is located on </a:t>
            </a:r>
            <a:r>
              <a:rPr lang="en-US" sz="1200" dirty="0"/>
              <a:t>the street </a:t>
            </a:r>
            <a:r>
              <a:rPr lang="en-US" sz="1200" dirty="0" err="1"/>
              <a:t>cnr</a:t>
            </a:r>
            <a:r>
              <a:rPr lang="en-US" sz="1200" dirty="0"/>
              <a:t> </a:t>
            </a:r>
            <a:r>
              <a:rPr lang="en-US" sz="1200" dirty="0" err="1"/>
              <a:t>Juulchin</a:t>
            </a:r>
            <a:r>
              <a:rPr lang="en-US" sz="1200" dirty="0"/>
              <a:t> </a:t>
            </a:r>
            <a:r>
              <a:rPr lang="en-US" sz="1200" dirty="0" err="1"/>
              <a:t>Gudamj</a:t>
            </a:r>
            <a:r>
              <a:rPr lang="en-US" sz="1200" dirty="0"/>
              <a:t> &amp; </a:t>
            </a:r>
            <a:r>
              <a:rPr lang="en-US" sz="1200" dirty="0" err="1"/>
              <a:t>Sükhbaataryn</a:t>
            </a:r>
            <a:r>
              <a:rPr lang="en-US" sz="1200" dirty="0"/>
              <a:t> </a:t>
            </a:r>
            <a:r>
              <a:rPr lang="en-US" sz="1200" dirty="0" err="1"/>
              <a:t>Gudamj</a:t>
            </a:r>
            <a:r>
              <a:rPr lang="en-US" sz="1200" dirty="0"/>
              <a:t> </a:t>
            </a:r>
            <a:r>
              <a:rPr lang="en-US" sz="1200" dirty="0" smtClean="0"/>
              <a:t>which is nearby </a:t>
            </a:r>
            <a:r>
              <a:rPr lang="en-US" sz="1200" dirty="0" err="1" smtClean="0"/>
              <a:t>Sukhbaatar</a:t>
            </a:r>
            <a:r>
              <a:rPr lang="en-US" sz="1200" dirty="0" smtClean="0"/>
              <a:t> Square. The museum’s </a:t>
            </a:r>
            <a:r>
              <a:rPr lang="en-US" sz="1200" dirty="0"/>
              <a:t>opening hours are 9.30am-6pm daily </a:t>
            </a:r>
            <a:r>
              <a:rPr lang="en-US" sz="1200" dirty="0" smtClean="0"/>
              <a:t>from May 15-August 31, </a:t>
            </a:r>
            <a:r>
              <a:rPr lang="en-US" sz="1200" dirty="0"/>
              <a:t>9.30am-5.30pm </a:t>
            </a:r>
            <a:r>
              <a:rPr lang="en-US" sz="1200" dirty="0" smtClean="0"/>
              <a:t> from Tuesday-Saturday September 1-May 14. Prices for adults are $1.40 for adults and 70 cents for children. If you want to take pictures, then the price for taking pictures is $5.80. </a:t>
            </a:r>
            <a:endParaRPr lang="en-US" sz="12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724400"/>
            <a:ext cx="231457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33" y="4824236"/>
            <a:ext cx="25146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5314244"/>
            <a:ext cx="152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39168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357166"/>
            <a:ext cx="8229600" cy="928686"/>
          </a:xfrm>
        </p:spPr>
        <p:txBody>
          <a:bodyPr>
            <a:noAutofit/>
          </a:bodyPr>
          <a:lstStyle/>
          <a:p>
            <a:r>
              <a:rPr lang="en-US" sz="2800" dirty="0" smtClean="0"/>
              <a:t>Day 4- Ulaanbaatar-National </a:t>
            </a:r>
            <a:r>
              <a:rPr lang="en-US" sz="2800" dirty="0"/>
              <a:t>Academic Drama Theatre</a:t>
            </a:r>
          </a:p>
        </p:txBody>
      </p:sp>
      <p:sp>
        <p:nvSpPr>
          <p:cNvPr id="3" name="내용 개체 틀 2"/>
          <p:cNvSpPr>
            <a:spLocks noGrp="1"/>
          </p:cNvSpPr>
          <p:nvPr>
            <p:ph idx="1"/>
          </p:nvPr>
        </p:nvSpPr>
        <p:spPr/>
        <p:txBody>
          <a:bodyPr>
            <a:normAutofit/>
          </a:bodyPr>
          <a:lstStyle/>
          <a:p>
            <a:r>
              <a:rPr lang="en-US" sz="2400" dirty="0"/>
              <a:t>National Academic </a:t>
            </a:r>
            <a:r>
              <a:rPr lang="en-US" sz="2400" dirty="0" smtClean="0"/>
              <a:t>Drama Theatre</a:t>
            </a:r>
          </a:p>
          <a:p>
            <a:pPr marL="0" indent="0">
              <a:buNone/>
            </a:pPr>
            <a:r>
              <a:rPr lang="en-US" sz="2800" dirty="0"/>
              <a:t> </a:t>
            </a:r>
            <a:r>
              <a:rPr lang="en-US" sz="2800" dirty="0" smtClean="0"/>
              <a:t> </a:t>
            </a:r>
            <a:r>
              <a:rPr lang="en-US" sz="1800" dirty="0" smtClean="0"/>
              <a:t>The second visit of the day is at the National Academic Drama Theatre located on Seoul Street. This is the perfect place to spend time , so grab </a:t>
            </a:r>
            <a:r>
              <a:rPr lang="en-US" sz="1800" dirty="0"/>
              <a:t>a taxi and go to this large, </a:t>
            </a:r>
            <a:r>
              <a:rPr lang="en-US" sz="1800" dirty="0" smtClean="0"/>
              <a:t>red </a:t>
            </a:r>
            <a:r>
              <a:rPr lang="en-US" sz="1800" dirty="0"/>
              <a:t>theatre shows one of a dozen or so </a:t>
            </a:r>
            <a:r>
              <a:rPr lang="en-US" sz="1800" dirty="0" smtClean="0"/>
              <a:t>Mongolian language </a:t>
            </a:r>
            <a:r>
              <a:rPr lang="en-US" sz="1800" dirty="0"/>
              <a:t>productions by various playwrights from Mongolia, Russia and beyond</a:t>
            </a:r>
            <a:r>
              <a:rPr lang="en-US" sz="1800" dirty="0" smtClean="0"/>
              <a:t>. You can buy tickets from 10am-7pm, but can also buy tickets in advance at the booking office that is on the right hand side of the theater. Schedules at the theater are sporadic and can change often. The admission price is about $5.80. If you have children, there is a puppet theatre on the left side of the theater as you approach from the road. So the theatre is a great place for adults but also for children.</a:t>
            </a:r>
            <a:endParaRPr lang="en-US" sz="1800" dirty="0"/>
          </a:p>
          <a:p>
            <a:pPr marL="0" indent="0">
              <a:buNone/>
            </a:pPr>
            <a:r>
              <a:rPr lang="en-US" sz="2400" dirty="0" smtClean="0"/>
              <a:t>   </a:t>
            </a:r>
            <a:endParaRPr lang="en-US" sz="2400"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5105400"/>
            <a:ext cx="3429001" cy="154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906623"/>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05566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4- Ulaanbaatar- Restaurant</a:t>
            </a:r>
            <a:endParaRPr lang="en-US" dirty="0"/>
          </a:p>
        </p:txBody>
      </p:sp>
      <p:sp>
        <p:nvSpPr>
          <p:cNvPr id="3" name="내용 개체 틀 2"/>
          <p:cNvSpPr>
            <a:spLocks noGrp="1"/>
          </p:cNvSpPr>
          <p:nvPr>
            <p:ph idx="1"/>
          </p:nvPr>
        </p:nvSpPr>
        <p:spPr/>
        <p:txBody>
          <a:bodyPr>
            <a:normAutofit/>
          </a:bodyPr>
          <a:lstStyle/>
          <a:p>
            <a:r>
              <a:rPr lang="en-US" dirty="0" smtClean="0"/>
              <a:t>Modern Nomad</a:t>
            </a:r>
          </a:p>
          <a:p>
            <a:pPr marL="0" indent="0">
              <a:buNone/>
            </a:pPr>
            <a:r>
              <a:rPr lang="en-US" dirty="0"/>
              <a:t> </a:t>
            </a:r>
            <a:r>
              <a:rPr lang="en-US" dirty="0" smtClean="0"/>
              <a:t> </a:t>
            </a:r>
            <a:r>
              <a:rPr lang="en-US" sz="1800" dirty="0" smtClean="0"/>
              <a:t>From the theater, you need to ride a taxi to this restaurant. Modern Nomad is on Amar Street and is an authentic Mongolian restaurant yet the décor is quite modern. Here, you can try some real Mongolian foods such as </a:t>
            </a:r>
            <a:r>
              <a:rPr lang="en-US" sz="1800" dirty="0" err="1" smtClean="0"/>
              <a:t>buuz</a:t>
            </a:r>
            <a:r>
              <a:rPr lang="en-US" sz="1800" dirty="0" smtClean="0"/>
              <a:t> ( dumpling shaped as a </a:t>
            </a:r>
            <a:r>
              <a:rPr lang="en-US" sz="1800" dirty="0" err="1" smtClean="0"/>
              <a:t>hershey</a:t>
            </a:r>
            <a:r>
              <a:rPr lang="en-US" sz="1800" dirty="0" smtClean="0"/>
              <a:t> kiss with meat inside) and </a:t>
            </a:r>
            <a:r>
              <a:rPr lang="en-US" sz="1800" dirty="0" err="1" smtClean="0"/>
              <a:t>khuushuur</a:t>
            </a:r>
            <a:r>
              <a:rPr lang="en-US" sz="1800" dirty="0" smtClean="0"/>
              <a:t> (fried pancake with meat inside). You can also get the choice of salads and a buffet. The service here is fast and the people serving speak some English. The atmosphere is upbeat and also friendly. The menus are helpful to foreigners who know English for it is written in Mongolian and English. The price of the dishes range from about $1 - $20</a:t>
            </a:r>
            <a:r>
              <a:rPr lang="en-US" sz="1800" dirty="0"/>
              <a:t>. </a:t>
            </a:r>
            <a:endParaRPr lang="en-US" sz="13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4781550"/>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121982"/>
            <a:ext cx="1828800" cy="136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781550"/>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65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5- Last Day in Ulaanbaatar- </a:t>
            </a:r>
            <a:r>
              <a:rPr lang="en-US" dirty="0" err="1"/>
              <a:t>Naran</a:t>
            </a:r>
            <a:r>
              <a:rPr lang="en-US" dirty="0"/>
              <a:t> </a:t>
            </a:r>
            <a:r>
              <a:rPr lang="en-US" dirty="0" err="1"/>
              <a:t>Tuul</a:t>
            </a:r>
            <a:r>
              <a:rPr lang="en-US" dirty="0"/>
              <a:t> Market</a:t>
            </a:r>
          </a:p>
        </p:txBody>
      </p:sp>
      <p:sp>
        <p:nvSpPr>
          <p:cNvPr id="3" name="내용 개체 틀 2"/>
          <p:cNvSpPr>
            <a:spLocks noGrp="1"/>
          </p:cNvSpPr>
          <p:nvPr>
            <p:ph idx="1"/>
          </p:nvPr>
        </p:nvSpPr>
        <p:spPr/>
        <p:txBody>
          <a:bodyPr>
            <a:normAutofit/>
          </a:bodyPr>
          <a:lstStyle/>
          <a:p>
            <a:r>
              <a:rPr lang="en-US" sz="2400" dirty="0" err="1"/>
              <a:t>Naran</a:t>
            </a:r>
            <a:r>
              <a:rPr lang="en-US" sz="2400" dirty="0"/>
              <a:t> </a:t>
            </a:r>
            <a:r>
              <a:rPr lang="en-US" sz="2400" dirty="0" err="1"/>
              <a:t>Tuul</a:t>
            </a:r>
            <a:r>
              <a:rPr lang="en-US" sz="2400" dirty="0"/>
              <a:t> </a:t>
            </a:r>
            <a:r>
              <a:rPr lang="en-US" sz="2400" dirty="0" smtClean="0"/>
              <a:t>Market</a:t>
            </a:r>
          </a:p>
          <a:p>
            <a:pPr marL="0" indent="0">
              <a:buNone/>
            </a:pPr>
            <a:r>
              <a:rPr lang="en-US" sz="2000" dirty="0"/>
              <a:t> </a:t>
            </a:r>
            <a:r>
              <a:rPr lang="en-US" sz="2000" dirty="0" smtClean="0"/>
              <a:t>   </a:t>
            </a:r>
            <a:r>
              <a:rPr lang="en-US" sz="1800" dirty="0" smtClean="0"/>
              <a:t>Today you will visit the </a:t>
            </a:r>
            <a:r>
              <a:rPr lang="en-US" sz="1800" dirty="0" err="1" smtClean="0"/>
              <a:t>Naran</a:t>
            </a:r>
            <a:r>
              <a:rPr lang="en-US" sz="1800" dirty="0" smtClean="0"/>
              <a:t> </a:t>
            </a:r>
            <a:r>
              <a:rPr lang="en-US" sz="1800" dirty="0" err="1" smtClean="0"/>
              <a:t>Tuul</a:t>
            </a:r>
            <a:r>
              <a:rPr lang="en-US" sz="1800" dirty="0" smtClean="0"/>
              <a:t> Market and will got there by taxi. </a:t>
            </a:r>
            <a:r>
              <a:rPr lang="en-US" sz="1600" dirty="0" smtClean="0"/>
              <a:t>This </a:t>
            </a:r>
            <a:r>
              <a:rPr lang="en-US" sz="1800" dirty="0" smtClean="0"/>
              <a:t>market is one of the cheapest markets in Ulaanbaatar where you can see many unusual items. You can get very cheap </a:t>
            </a:r>
            <a:r>
              <a:rPr lang="en-US" sz="1800" dirty="0" err="1" smtClean="0"/>
              <a:t>dels</a:t>
            </a:r>
            <a:r>
              <a:rPr lang="en-US" sz="1800" dirty="0" smtClean="0"/>
              <a:t> here for about $17.30 for summer </a:t>
            </a:r>
            <a:r>
              <a:rPr lang="en-US" sz="1800" dirty="0" err="1" smtClean="0"/>
              <a:t>dels</a:t>
            </a:r>
            <a:r>
              <a:rPr lang="en-US" sz="1800" dirty="0" smtClean="0"/>
              <a:t> and $34.50 for winter </a:t>
            </a:r>
            <a:r>
              <a:rPr lang="en-US" sz="1800" dirty="0" err="1" smtClean="0"/>
              <a:t>dels</a:t>
            </a:r>
            <a:r>
              <a:rPr lang="en-US" sz="1800" dirty="0" smtClean="0"/>
              <a:t>. Towards the back of the market, you can find horse saddles, riding tacks, and all the material needed to build your own </a:t>
            </a:r>
            <a:r>
              <a:rPr lang="en-US" sz="1800" dirty="0" err="1" smtClean="0"/>
              <a:t>ger.</a:t>
            </a:r>
            <a:r>
              <a:rPr lang="en-US" sz="1800" dirty="0" smtClean="0"/>
              <a:t> You can also find people selling spices and traditional Mongolian merchandise as well. They also have antique coin dealers but they do not issue official documents. Admission into the market is $0 (50 T) and the opening hours are from 9am-7pm Wednesday to Monday. This market is not the safest area in the city, but it is the ideal market where you can experience Mongolian tradition. </a:t>
            </a:r>
            <a:endParaRPr lang="en-US" sz="1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058830"/>
            <a:ext cx="2100146" cy="1570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4887416"/>
            <a:ext cx="2209800" cy="165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811005"/>
            <a:ext cx="1371600" cy="1831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8549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sz="3200" dirty="0" smtClean="0"/>
              <a:t>Day 5- Last Day in Ulaanbaatar- Restaurant </a:t>
            </a:r>
            <a:endParaRPr lang="en-US" sz="3200" dirty="0"/>
          </a:p>
        </p:txBody>
      </p:sp>
      <p:sp>
        <p:nvSpPr>
          <p:cNvPr id="3" name="내용 개체 틀 2"/>
          <p:cNvSpPr>
            <a:spLocks noGrp="1"/>
          </p:cNvSpPr>
          <p:nvPr>
            <p:ph idx="1"/>
          </p:nvPr>
        </p:nvSpPr>
        <p:spPr/>
        <p:txBody>
          <a:bodyPr/>
          <a:lstStyle/>
          <a:p>
            <a:r>
              <a:rPr lang="en-US" dirty="0" err="1" smtClean="0"/>
              <a:t>Khaan</a:t>
            </a:r>
            <a:r>
              <a:rPr lang="en-US" dirty="0" smtClean="0"/>
              <a:t> </a:t>
            </a:r>
            <a:r>
              <a:rPr lang="en-US" dirty="0" err="1" smtClean="0"/>
              <a:t>Buuz</a:t>
            </a:r>
            <a:endParaRPr lang="en-US" dirty="0" smtClean="0"/>
          </a:p>
          <a:p>
            <a:pPr marL="0" indent="0">
              <a:buNone/>
            </a:pPr>
            <a:r>
              <a:rPr lang="en-US" dirty="0"/>
              <a:t> </a:t>
            </a:r>
            <a:r>
              <a:rPr lang="en-US" dirty="0" smtClean="0"/>
              <a:t>   </a:t>
            </a:r>
            <a:r>
              <a:rPr lang="en-US" sz="2000" dirty="0" smtClean="0"/>
              <a:t>The last restaurant of your visit in Mongolia is </a:t>
            </a:r>
            <a:r>
              <a:rPr lang="en-US" sz="2000" dirty="0" err="1" smtClean="0"/>
              <a:t>Khaan</a:t>
            </a:r>
            <a:r>
              <a:rPr lang="en-US" sz="2000" dirty="0" smtClean="0"/>
              <a:t> </a:t>
            </a:r>
            <a:r>
              <a:rPr lang="en-US" sz="2000" dirty="0" err="1" smtClean="0"/>
              <a:t>Buuz</a:t>
            </a:r>
            <a:r>
              <a:rPr lang="en-US" sz="2000" dirty="0" smtClean="0"/>
              <a:t> which is located in the center </a:t>
            </a:r>
            <a:r>
              <a:rPr lang="en-US" sz="2000" dirty="0"/>
              <a:t>of Ulaanbaatar on </a:t>
            </a:r>
            <a:r>
              <a:rPr lang="en-US" sz="2000" dirty="0" err="1"/>
              <a:t>Baga</a:t>
            </a:r>
            <a:r>
              <a:rPr lang="en-US" sz="2000" dirty="0"/>
              <a:t> </a:t>
            </a:r>
            <a:r>
              <a:rPr lang="en-US" sz="2000" dirty="0" err="1"/>
              <a:t>Toiruu</a:t>
            </a:r>
            <a:r>
              <a:rPr lang="en-US" sz="2000" dirty="0"/>
              <a:t> </a:t>
            </a:r>
            <a:r>
              <a:rPr lang="en-US" sz="2000" dirty="0" smtClean="0"/>
              <a:t>west Street. The </a:t>
            </a:r>
            <a:r>
              <a:rPr lang="en-US" sz="2000" dirty="0" err="1" smtClean="0"/>
              <a:t>Khaan</a:t>
            </a:r>
            <a:r>
              <a:rPr lang="en-US" sz="2000" dirty="0" smtClean="0"/>
              <a:t> </a:t>
            </a:r>
            <a:r>
              <a:rPr lang="en-US" sz="2000" dirty="0" err="1" smtClean="0"/>
              <a:t>Buuz</a:t>
            </a:r>
            <a:r>
              <a:rPr lang="en-US" sz="2000" dirty="0" smtClean="0"/>
              <a:t> is a fast food restaurant with authentic  Mongolian food. </a:t>
            </a:r>
            <a:r>
              <a:rPr lang="en-US" sz="2000" dirty="0"/>
              <a:t>They serve up industrial-sized </a:t>
            </a:r>
            <a:r>
              <a:rPr lang="en-US" sz="2000" dirty="0" err="1"/>
              <a:t>buuz</a:t>
            </a:r>
            <a:r>
              <a:rPr lang="en-US" sz="2000" dirty="0"/>
              <a:t> (steamed mutton dumplings), plus soups and </a:t>
            </a:r>
            <a:r>
              <a:rPr lang="en-US" sz="2000" dirty="0" err="1"/>
              <a:t>bifshteks</a:t>
            </a:r>
            <a:r>
              <a:rPr lang="en-US" sz="2000" dirty="0"/>
              <a:t> </a:t>
            </a:r>
            <a:r>
              <a:rPr lang="en-US" sz="2000" dirty="0" err="1"/>
              <a:t>ondogtei</a:t>
            </a:r>
            <a:r>
              <a:rPr lang="en-US" sz="2000" dirty="0"/>
              <a:t> (beefsteak with egg</a:t>
            </a:r>
            <a:r>
              <a:rPr lang="en-US" sz="2000" dirty="0" smtClean="0"/>
              <a:t>). The </a:t>
            </a:r>
            <a:r>
              <a:rPr lang="en-US" sz="2000" dirty="0" err="1" smtClean="0"/>
              <a:t>Khaan</a:t>
            </a:r>
            <a:r>
              <a:rPr lang="en-US" sz="2000" dirty="0" smtClean="0"/>
              <a:t> </a:t>
            </a:r>
            <a:r>
              <a:rPr lang="en-US" sz="2000" dirty="0" err="1" smtClean="0"/>
              <a:t>Buuz</a:t>
            </a:r>
            <a:r>
              <a:rPr lang="en-US" sz="2000" dirty="0" smtClean="0"/>
              <a:t> operates for 24 hours a day and meals </a:t>
            </a:r>
            <a:r>
              <a:rPr lang="en-US" sz="2000" dirty="0"/>
              <a:t>cost around </a:t>
            </a:r>
            <a:r>
              <a:rPr lang="en-US" sz="2000" dirty="0" smtClean="0"/>
              <a:t>5 cents </a:t>
            </a:r>
            <a:r>
              <a:rPr lang="en-US" sz="2000" dirty="0"/>
              <a:t>to </a:t>
            </a:r>
            <a:r>
              <a:rPr lang="en-US" sz="2000" dirty="0" smtClean="0"/>
              <a:t>9 cents. Fast traditional Mongolia food is available to you for a cheap price at this restaurant. </a:t>
            </a:r>
            <a:endParaRPr lang="en-US"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800600"/>
            <a:ext cx="2610079" cy="173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8006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116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dirty="0" smtClean="0">
                <a:solidFill>
                  <a:schemeClr val="accent2">
                    <a:lumMod val="60000"/>
                    <a:lumOff val="40000"/>
                  </a:schemeClr>
                </a:solidFill>
              </a:rPr>
              <a:t>Flight Itinerary</a:t>
            </a:r>
            <a:endParaRPr lang="en-US" dirty="0">
              <a:solidFill>
                <a:schemeClr val="accent2">
                  <a:lumMod val="60000"/>
                  <a:lumOff val="40000"/>
                </a:schemeClr>
              </a:solidFill>
            </a:endParaRPr>
          </a:p>
        </p:txBody>
      </p:sp>
      <p:sp>
        <p:nvSpPr>
          <p:cNvPr id="4" name="TextBox 3"/>
          <p:cNvSpPr txBox="1"/>
          <p:nvPr/>
        </p:nvSpPr>
        <p:spPr>
          <a:xfrm>
            <a:off x="122929" y="1698171"/>
            <a:ext cx="4114800" cy="3539430"/>
          </a:xfrm>
          <a:prstGeom prst="rect">
            <a:avLst/>
          </a:prstGeom>
          <a:noFill/>
        </p:spPr>
        <p:txBody>
          <a:bodyPr wrap="square" rtlCol="0">
            <a:spAutoFit/>
          </a:bodyPr>
          <a:lstStyle/>
          <a:p>
            <a:r>
              <a:rPr lang="en-US" sz="1600" dirty="0" smtClean="0"/>
              <a:t>Departure:  May 15, 2014</a:t>
            </a:r>
          </a:p>
          <a:p>
            <a:r>
              <a:rPr lang="en-US" sz="1400" dirty="0" smtClean="0">
                <a:solidFill>
                  <a:schemeClr val="tx2">
                    <a:lumMod val="50000"/>
                  </a:schemeClr>
                </a:solidFill>
              </a:rPr>
              <a:t>ATL </a:t>
            </a:r>
            <a:r>
              <a:rPr lang="en-US" sz="1400" dirty="0">
                <a:solidFill>
                  <a:schemeClr val="tx2">
                    <a:lumMod val="50000"/>
                  </a:schemeClr>
                </a:solidFill>
              </a:rPr>
              <a:t>to ULN – 1 stop </a:t>
            </a:r>
            <a:r>
              <a:rPr lang="en-US" sz="1400" dirty="0" smtClean="0">
                <a:solidFill>
                  <a:schemeClr val="tx2">
                    <a:lumMod val="50000"/>
                  </a:schemeClr>
                </a:solidFill>
              </a:rPr>
              <a:t>        22h 10m</a:t>
            </a:r>
          </a:p>
          <a:p>
            <a:r>
              <a:rPr lang="en-US" sz="1400" dirty="0"/>
              <a:t> </a:t>
            </a:r>
            <a:endParaRPr lang="en-US" sz="1400" dirty="0" smtClean="0"/>
          </a:p>
          <a:p>
            <a:r>
              <a:rPr lang="en-US" sz="1400" dirty="0" smtClean="0"/>
              <a:t> </a:t>
            </a:r>
            <a:r>
              <a:rPr lang="en-US" sz="1200" dirty="0"/>
              <a:t>Korean Air – Flight 36 </a:t>
            </a:r>
            <a:r>
              <a:rPr lang="en-US" sz="1200" dirty="0" smtClean="0"/>
              <a:t>        </a:t>
            </a:r>
            <a:r>
              <a:rPr lang="en-US" sz="1200" dirty="0"/>
              <a:t>15h 00m </a:t>
            </a:r>
            <a:endParaRPr lang="en-US" sz="1200" dirty="0" smtClean="0"/>
          </a:p>
          <a:p>
            <a:r>
              <a:rPr lang="en-US" sz="1200" dirty="0"/>
              <a:t>Take-off Thu 12:20p ATL Atlanta, GA   </a:t>
            </a:r>
          </a:p>
          <a:p>
            <a:r>
              <a:rPr lang="en-US" sz="1200" dirty="0"/>
              <a:t>Landing Fri 4:20p ICN Seoul, South Korea </a:t>
            </a:r>
            <a:endParaRPr lang="en-US" sz="1200" dirty="0" smtClean="0"/>
          </a:p>
          <a:p>
            <a:r>
              <a:rPr lang="en-US" sz="1200" dirty="0"/>
              <a:t>  </a:t>
            </a:r>
            <a:r>
              <a:rPr lang="en-US" sz="1000" dirty="0"/>
              <a:t>Boeing 777-300ER (Wide-body Jet)  | 15h 00m </a:t>
            </a:r>
          </a:p>
          <a:p>
            <a:endParaRPr lang="en-US" sz="1200" dirty="0"/>
          </a:p>
          <a:p>
            <a:r>
              <a:rPr lang="en-US" sz="1200" dirty="0">
                <a:solidFill>
                  <a:schemeClr val="accent2">
                    <a:lumMod val="40000"/>
                    <a:lumOff val="60000"/>
                  </a:schemeClr>
                </a:solidFill>
              </a:rPr>
              <a:t>Change planes </a:t>
            </a:r>
          </a:p>
          <a:p>
            <a:r>
              <a:rPr lang="en-US" sz="1200" dirty="0">
                <a:solidFill>
                  <a:schemeClr val="accent2">
                    <a:lumMod val="40000"/>
                    <a:lumOff val="60000"/>
                  </a:schemeClr>
                </a:solidFill>
              </a:rPr>
              <a:t> </a:t>
            </a:r>
            <a:r>
              <a:rPr lang="en-US" sz="1200" dirty="0" smtClean="0">
                <a:solidFill>
                  <a:schemeClr val="accent2">
                    <a:lumMod val="40000"/>
                    <a:lumOff val="60000"/>
                  </a:schemeClr>
                </a:solidFill>
              </a:rPr>
              <a:t>ICN </a:t>
            </a:r>
            <a:r>
              <a:rPr lang="en-US" sz="1200" dirty="0">
                <a:solidFill>
                  <a:schemeClr val="accent2">
                    <a:lumMod val="40000"/>
                    <a:lumOff val="60000"/>
                  </a:schemeClr>
                </a:solidFill>
              </a:rPr>
              <a:t>Seoul, South Korea </a:t>
            </a:r>
            <a:r>
              <a:rPr lang="en-US" sz="1200" dirty="0" smtClean="0">
                <a:solidFill>
                  <a:schemeClr val="accent2">
                    <a:lumMod val="40000"/>
                    <a:lumOff val="60000"/>
                  </a:schemeClr>
                </a:solidFill>
              </a:rPr>
              <a:t>          3h 35m</a:t>
            </a:r>
          </a:p>
          <a:p>
            <a:r>
              <a:rPr lang="en-US" sz="1000" dirty="0" smtClean="0">
                <a:solidFill>
                  <a:schemeClr val="accent2">
                    <a:lumMod val="40000"/>
                    <a:lumOff val="60000"/>
                  </a:schemeClr>
                </a:solidFill>
              </a:rPr>
              <a:t> </a:t>
            </a:r>
          </a:p>
          <a:p>
            <a:r>
              <a:rPr lang="en-US" sz="1200" dirty="0" smtClean="0"/>
              <a:t> </a:t>
            </a:r>
            <a:endParaRPr lang="en-US" sz="1200" dirty="0"/>
          </a:p>
          <a:p>
            <a:r>
              <a:rPr lang="en-US" sz="1200" dirty="0"/>
              <a:t> Korean Air – Flight 867  </a:t>
            </a:r>
            <a:r>
              <a:rPr lang="en-US" sz="1200" dirty="0" smtClean="0"/>
              <a:t>         3h </a:t>
            </a:r>
            <a:r>
              <a:rPr lang="en-US" sz="1200" dirty="0"/>
              <a:t>35m </a:t>
            </a:r>
          </a:p>
          <a:p>
            <a:r>
              <a:rPr lang="en-US" sz="1200" dirty="0"/>
              <a:t>Take-off Fri 7:55p ICN Seoul, South Korea   </a:t>
            </a:r>
          </a:p>
          <a:p>
            <a:r>
              <a:rPr lang="en-US" sz="1200" dirty="0"/>
              <a:t>Landing Fri 10:30p ULN Ulaanbaatar, </a:t>
            </a:r>
            <a:r>
              <a:rPr lang="en-US" sz="1200" dirty="0" smtClean="0"/>
              <a:t>Mongolia</a:t>
            </a:r>
          </a:p>
          <a:p>
            <a:r>
              <a:rPr lang="en-US" sz="1000" dirty="0"/>
              <a:t>Airbus A330-300 (Wide-body Jet)  | 3h 35m </a:t>
            </a:r>
          </a:p>
          <a:p>
            <a:endParaRPr lang="en-US" sz="1200" dirty="0" smtClean="0"/>
          </a:p>
          <a:p>
            <a:r>
              <a:rPr lang="en-US" sz="1200" dirty="0" smtClean="0"/>
              <a:t> </a:t>
            </a:r>
            <a:endParaRPr lang="en-US" sz="1200" dirty="0"/>
          </a:p>
        </p:txBody>
      </p:sp>
      <p:sp>
        <p:nvSpPr>
          <p:cNvPr id="25" name="TextBox 24"/>
          <p:cNvSpPr txBox="1"/>
          <p:nvPr/>
        </p:nvSpPr>
        <p:spPr>
          <a:xfrm>
            <a:off x="4560849" y="1676400"/>
            <a:ext cx="4495800" cy="4524315"/>
          </a:xfrm>
          <a:prstGeom prst="rect">
            <a:avLst/>
          </a:prstGeom>
          <a:noFill/>
        </p:spPr>
        <p:txBody>
          <a:bodyPr wrap="square" rtlCol="0">
            <a:spAutoFit/>
          </a:bodyPr>
          <a:lstStyle/>
          <a:p>
            <a:r>
              <a:rPr lang="en-US" sz="1600" dirty="0" smtClean="0"/>
              <a:t>Return: May 31, 2014</a:t>
            </a:r>
          </a:p>
          <a:p>
            <a:r>
              <a:rPr lang="en-US" sz="1200" dirty="0">
                <a:solidFill>
                  <a:schemeClr val="tx2">
                    <a:lumMod val="50000"/>
                  </a:schemeClr>
                </a:solidFill>
              </a:rPr>
              <a:t>ULN to ATL – 2 </a:t>
            </a:r>
            <a:r>
              <a:rPr lang="en-US" sz="1200" dirty="0" smtClean="0">
                <a:solidFill>
                  <a:schemeClr val="tx2">
                    <a:lumMod val="50000"/>
                  </a:schemeClr>
                </a:solidFill>
              </a:rPr>
              <a:t>stops                      52h 05m</a:t>
            </a:r>
          </a:p>
          <a:p>
            <a:endParaRPr lang="en-US" sz="1200" dirty="0" smtClean="0">
              <a:solidFill>
                <a:schemeClr val="tx2">
                  <a:lumMod val="50000"/>
                </a:schemeClr>
              </a:solidFill>
            </a:endParaRPr>
          </a:p>
          <a:p>
            <a:r>
              <a:rPr lang="en-US" sz="1200" dirty="0">
                <a:solidFill>
                  <a:schemeClr val="accent5">
                    <a:lumMod val="40000"/>
                    <a:lumOff val="60000"/>
                  </a:schemeClr>
                </a:solidFill>
              </a:rPr>
              <a:t>Korean Air – Flight 868 </a:t>
            </a:r>
            <a:r>
              <a:rPr lang="en-US" sz="1200" dirty="0" smtClean="0">
                <a:solidFill>
                  <a:schemeClr val="accent5">
                    <a:lumMod val="40000"/>
                    <a:lumOff val="60000"/>
                  </a:schemeClr>
                </a:solidFill>
              </a:rPr>
              <a:t>       3h </a:t>
            </a:r>
            <a:r>
              <a:rPr lang="en-US" sz="1200" dirty="0">
                <a:solidFill>
                  <a:schemeClr val="accent5">
                    <a:lumMod val="40000"/>
                    <a:lumOff val="60000"/>
                  </a:schemeClr>
                </a:solidFill>
              </a:rPr>
              <a:t>00m </a:t>
            </a:r>
          </a:p>
          <a:p>
            <a:r>
              <a:rPr lang="en-US" sz="1200" dirty="0">
                <a:solidFill>
                  <a:schemeClr val="accent5">
                    <a:lumMod val="40000"/>
                    <a:lumOff val="60000"/>
                  </a:schemeClr>
                </a:solidFill>
              </a:rPr>
              <a:t>Take-off Sat 11:55p ULN Ulaanbaatar, Mongolia   </a:t>
            </a:r>
          </a:p>
          <a:p>
            <a:r>
              <a:rPr lang="en-US" sz="1200" dirty="0">
                <a:solidFill>
                  <a:schemeClr val="accent5">
                    <a:lumMod val="40000"/>
                    <a:lumOff val="60000"/>
                  </a:schemeClr>
                </a:solidFill>
              </a:rPr>
              <a:t>Landing Sun 3:55a ICN Seoul, South Korea   </a:t>
            </a:r>
            <a:endParaRPr lang="en-US" sz="1200" dirty="0" smtClean="0">
              <a:solidFill>
                <a:schemeClr val="accent5">
                  <a:lumMod val="40000"/>
                  <a:lumOff val="60000"/>
                </a:schemeClr>
              </a:solidFill>
            </a:endParaRPr>
          </a:p>
          <a:p>
            <a:r>
              <a:rPr lang="en-US" sz="1000" dirty="0">
                <a:solidFill>
                  <a:schemeClr val="accent5">
                    <a:lumMod val="40000"/>
                    <a:lumOff val="60000"/>
                  </a:schemeClr>
                </a:solidFill>
              </a:rPr>
              <a:t>Airbus A330-300 (Wide-body Jet)  | 3h 00m</a:t>
            </a:r>
          </a:p>
          <a:p>
            <a:endParaRPr lang="en-US" sz="1200" dirty="0">
              <a:solidFill>
                <a:schemeClr val="tx1">
                  <a:lumMod val="65000"/>
                </a:schemeClr>
              </a:solidFill>
            </a:endParaRPr>
          </a:p>
          <a:p>
            <a:r>
              <a:rPr lang="en-US" sz="1200" dirty="0">
                <a:solidFill>
                  <a:schemeClr val="accent2">
                    <a:lumMod val="60000"/>
                    <a:lumOff val="40000"/>
                  </a:schemeClr>
                </a:solidFill>
              </a:rPr>
              <a:t>Change planes </a:t>
            </a:r>
          </a:p>
          <a:p>
            <a:r>
              <a:rPr lang="en-US" sz="1200" dirty="0">
                <a:solidFill>
                  <a:schemeClr val="accent2">
                    <a:lumMod val="60000"/>
                    <a:lumOff val="40000"/>
                  </a:schemeClr>
                </a:solidFill>
              </a:rPr>
              <a:t> </a:t>
            </a:r>
            <a:r>
              <a:rPr lang="en-US" sz="1200" dirty="0" smtClean="0">
                <a:solidFill>
                  <a:schemeClr val="accent2">
                    <a:lumMod val="60000"/>
                    <a:lumOff val="40000"/>
                  </a:schemeClr>
                </a:solidFill>
              </a:rPr>
              <a:t>ICN </a:t>
            </a:r>
            <a:r>
              <a:rPr lang="en-US" sz="1200" dirty="0">
                <a:solidFill>
                  <a:schemeClr val="accent2">
                    <a:lumMod val="60000"/>
                    <a:lumOff val="40000"/>
                  </a:schemeClr>
                </a:solidFill>
              </a:rPr>
              <a:t>Seoul, South Korea </a:t>
            </a:r>
            <a:r>
              <a:rPr lang="en-US" sz="1200" dirty="0" smtClean="0">
                <a:solidFill>
                  <a:schemeClr val="accent2">
                    <a:lumMod val="60000"/>
                    <a:lumOff val="40000"/>
                  </a:schemeClr>
                </a:solidFill>
              </a:rPr>
              <a:t>           14h 20m</a:t>
            </a:r>
          </a:p>
          <a:p>
            <a:r>
              <a:rPr lang="en-US" sz="1200" dirty="0" smtClean="0">
                <a:solidFill>
                  <a:schemeClr val="tx1">
                    <a:lumMod val="65000"/>
                  </a:schemeClr>
                </a:solidFill>
              </a:rPr>
              <a:t> </a:t>
            </a:r>
            <a:endParaRPr lang="en-US" sz="1200" dirty="0">
              <a:solidFill>
                <a:schemeClr val="tx1">
                  <a:lumMod val="65000"/>
                </a:schemeClr>
              </a:solidFill>
            </a:endParaRPr>
          </a:p>
          <a:p>
            <a:r>
              <a:rPr lang="en-US" sz="1200" dirty="0">
                <a:solidFill>
                  <a:schemeClr val="tx1">
                    <a:lumMod val="65000"/>
                  </a:schemeClr>
                </a:solidFill>
              </a:rPr>
              <a:t> </a:t>
            </a:r>
            <a:r>
              <a:rPr lang="en-US" sz="1200" dirty="0">
                <a:solidFill>
                  <a:schemeClr val="accent5">
                    <a:lumMod val="40000"/>
                    <a:lumOff val="60000"/>
                  </a:schemeClr>
                </a:solidFill>
              </a:rPr>
              <a:t>Korean Air – Flight 19 </a:t>
            </a:r>
            <a:r>
              <a:rPr lang="en-US" sz="1200" dirty="0" smtClean="0">
                <a:solidFill>
                  <a:schemeClr val="accent5">
                    <a:lumMod val="40000"/>
                    <a:lumOff val="60000"/>
                  </a:schemeClr>
                </a:solidFill>
              </a:rPr>
              <a:t>         </a:t>
            </a:r>
            <a:r>
              <a:rPr lang="en-US" sz="1200" dirty="0">
                <a:solidFill>
                  <a:schemeClr val="accent5">
                    <a:lumMod val="40000"/>
                    <a:lumOff val="60000"/>
                  </a:schemeClr>
                </a:solidFill>
              </a:rPr>
              <a:t>9h 50m </a:t>
            </a:r>
          </a:p>
          <a:p>
            <a:r>
              <a:rPr lang="en-US" sz="1200" dirty="0">
                <a:solidFill>
                  <a:schemeClr val="accent5">
                    <a:lumMod val="40000"/>
                    <a:lumOff val="60000"/>
                  </a:schemeClr>
                </a:solidFill>
              </a:rPr>
              <a:t>Take-off Sun 6:15p ICN Seoul, South Korea   </a:t>
            </a:r>
          </a:p>
          <a:p>
            <a:r>
              <a:rPr lang="en-US" sz="1200" dirty="0">
                <a:solidFill>
                  <a:schemeClr val="accent5">
                    <a:lumMod val="40000"/>
                    <a:lumOff val="60000"/>
                  </a:schemeClr>
                </a:solidFill>
              </a:rPr>
              <a:t>Landing Sun 12:05p SEA Seattle, WA   </a:t>
            </a:r>
            <a:endParaRPr lang="en-US" sz="1200" dirty="0" smtClean="0">
              <a:solidFill>
                <a:schemeClr val="accent5">
                  <a:lumMod val="40000"/>
                  <a:lumOff val="60000"/>
                </a:schemeClr>
              </a:solidFill>
            </a:endParaRPr>
          </a:p>
          <a:p>
            <a:r>
              <a:rPr lang="en-US" sz="1000" dirty="0">
                <a:solidFill>
                  <a:schemeClr val="accent5">
                    <a:lumMod val="40000"/>
                    <a:lumOff val="60000"/>
                  </a:schemeClr>
                </a:solidFill>
              </a:rPr>
              <a:t>Boeing 777-200 (Wide-body Jet)  | 9h 50m</a:t>
            </a:r>
          </a:p>
          <a:p>
            <a:endParaRPr lang="en-US" sz="1200" dirty="0">
              <a:solidFill>
                <a:schemeClr val="accent5">
                  <a:lumMod val="40000"/>
                  <a:lumOff val="60000"/>
                </a:schemeClr>
              </a:solidFill>
            </a:endParaRPr>
          </a:p>
          <a:p>
            <a:endParaRPr lang="en-US" sz="1200" dirty="0">
              <a:solidFill>
                <a:schemeClr val="tx1">
                  <a:lumMod val="65000"/>
                </a:schemeClr>
              </a:solidFill>
            </a:endParaRPr>
          </a:p>
          <a:p>
            <a:r>
              <a:rPr lang="en-US" sz="1200" dirty="0">
                <a:solidFill>
                  <a:schemeClr val="accent2">
                    <a:lumMod val="60000"/>
                    <a:lumOff val="40000"/>
                  </a:schemeClr>
                </a:solidFill>
              </a:rPr>
              <a:t>Change planes </a:t>
            </a:r>
          </a:p>
          <a:p>
            <a:r>
              <a:rPr lang="en-US" sz="1200" dirty="0">
                <a:solidFill>
                  <a:schemeClr val="accent2">
                    <a:lumMod val="60000"/>
                    <a:lumOff val="40000"/>
                  </a:schemeClr>
                </a:solidFill>
              </a:rPr>
              <a:t>SEA Seattle, WA </a:t>
            </a:r>
            <a:r>
              <a:rPr lang="en-US" sz="1200" dirty="0" smtClean="0">
                <a:solidFill>
                  <a:schemeClr val="accent2">
                    <a:lumMod val="60000"/>
                    <a:lumOff val="40000"/>
                  </a:schemeClr>
                </a:solidFill>
              </a:rPr>
              <a:t>                 20h </a:t>
            </a:r>
            <a:r>
              <a:rPr lang="en-US" sz="1200" dirty="0">
                <a:solidFill>
                  <a:schemeClr val="accent2">
                    <a:lumMod val="60000"/>
                    <a:lumOff val="40000"/>
                  </a:schemeClr>
                </a:solidFill>
              </a:rPr>
              <a:t>05m</a:t>
            </a:r>
          </a:p>
          <a:p>
            <a:r>
              <a:rPr lang="en-US" sz="1200" dirty="0">
                <a:solidFill>
                  <a:schemeClr val="tx1">
                    <a:lumMod val="65000"/>
                  </a:schemeClr>
                </a:solidFill>
              </a:rPr>
              <a:t> </a:t>
            </a:r>
          </a:p>
          <a:p>
            <a:r>
              <a:rPr lang="en-US" sz="1200" dirty="0">
                <a:solidFill>
                  <a:schemeClr val="tx1">
                    <a:lumMod val="65000"/>
                  </a:schemeClr>
                </a:solidFill>
              </a:rPr>
              <a:t> </a:t>
            </a:r>
            <a:r>
              <a:rPr lang="en-US" sz="1200" dirty="0">
                <a:solidFill>
                  <a:schemeClr val="accent5">
                    <a:lumMod val="40000"/>
                    <a:lumOff val="60000"/>
                  </a:schemeClr>
                </a:solidFill>
              </a:rPr>
              <a:t>Alaska Airlines – Flight 742 </a:t>
            </a:r>
            <a:r>
              <a:rPr lang="en-US" sz="1200" dirty="0" smtClean="0">
                <a:solidFill>
                  <a:schemeClr val="accent5">
                    <a:lumMod val="40000"/>
                    <a:lumOff val="60000"/>
                  </a:schemeClr>
                </a:solidFill>
              </a:rPr>
              <a:t>     </a:t>
            </a:r>
            <a:r>
              <a:rPr lang="en-US" sz="1200" dirty="0">
                <a:solidFill>
                  <a:schemeClr val="accent5">
                    <a:lumMod val="40000"/>
                    <a:lumOff val="60000"/>
                  </a:schemeClr>
                </a:solidFill>
              </a:rPr>
              <a:t>4h 50m </a:t>
            </a:r>
          </a:p>
          <a:p>
            <a:r>
              <a:rPr lang="en-US" sz="1200" dirty="0">
                <a:solidFill>
                  <a:schemeClr val="accent5">
                    <a:lumMod val="40000"/>
                    <a:lumOff val="60000"/>
                  </a:schemeClr>
                </a:solidFill>
              </a:rPr>
              <a:t>Take-off Mon 8:10a SEA Seattle, WA   </a:t>
            </a:r>
          </a:p>
          <a:p>
            <a:r>
              <a:rPr lang="en-US" sz="1200" dirty="0">
                <a:solidFill>
                  <a:schemeClr val="accent5">
                    <a:lumMod val="40000"/>
                    <a:lumOff val="60000"/>
                  </a:schemeClr>
                </a:solidFill>
              </a:rPr>
              <a:t>Landing Mon 4:00p ATL Atlanta, GA </a:t>
            </a:r>
          </a:p>
          <a:p>
            <a:r>
              <a:rPr lang="en-US" sz="1000" dirty="0">
                <a:solidFill>
                  <a:schemeClr val="accent5">
                    <a:lumMod val="40000"/>
                    <a:lumOff val="60000"/>
                  </a:schemeClr>
                </a:solidFill>
              </a:rPr>
              <a:t>Boeing 737-900 (Narrow-body Jet)  | 4h 50m </a:t>
            </a:r>
            <a:endParaRPr lang="en-US" sz="1000" dirty="0" smtClean="0">
              <a:solidFill>
                <a:schemeClr val="accent5">
                  <a:lumMod val="40000"/>
                  <a:lumOff val="60000"/>
                </a:schemeClr>
              </a:solidFill>
            </a:endParaRPr>
          </a:p>
        </p:txBody>
      </p:sp>
      <p:sp>
        <p:nvSpPr>
          <p:cNvPr id="26" name="TextBox 25"/>
          <p:cNvSpPr txBox="1"/>
          <p:nvPr/>
        </p:nvSpPr>
        <p:spPr>
          <a:xfrm>
            <a:off x="231388" y="5638800"/>
            <a:ext cx="2130812" cy="646331"/>
          </a:xfrm>
          <a:prstGeom prst="rect">
            <a:avLst/>
          </a:prstGeom>
          <a:noFill/>
        </p:spPr>
        <p:txBody>
          <a:bodyPr wrap="square" rtlCol="0">
            <a:spAutoFit/>
          </a:bodyPr>
          <a:lstStyle/>
          <a:p>
            <a:r>
              <a:rPr lang="en-US" dirty="0" smtClean="0">
                <a:solidFill>
                  <a:schemeClr val="bg2">
                    <a:lumMod val="20000"/>
                    <a:lumOff val="80000"/>
                  </a:schemeClr>
                </a:solidFill>
              </a:rPr>
              <a:t>Price: $2354</a:t>
            </a:r>
          </a:p>
          <a:p>
            <a:r>
              <a:rPr lang="en-US" dirty="0" smtClean="0">
                <a:solidFill>
                  <a:schemeClr val="bg2">
                    <a:lumMod val="20000"/>
                    <a:lumOff val="80000"/>
                  </a:schemeClr>
                </a:solidFill>
              </a:rPr>
              <a:t>From kayak.com</a:t>
            </a:r>
            <a:endParaRPr lang="en-US" dirty="0">
              <a:solidFill>
                <a:schemeClr val="bg2">
                  <a:lumMod val="20000"/>
                  <a:lumOff val="8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28600"/>
            <a:ext cx="1905000" cy="129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4680410"/>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sz="2800" dirty="0" smtClean="0"/>
              <a:t>Day 5- </a:t>
            </a:r>
            <a:r>
              <a:rPr lang="en-US" sz="2800" b="1" dirty="0" smtClean="0"/>
              <a:t>5/21</a:t>
            </a:r>
            <a:r>
              <a:rPr lang="en-US" sz="2800" dirty="0" smtClean="0"/>
              <a:t>- Last Day in </a:t>
            </a:r>
            <a:r>
              <a:rPr lang="en-US" sz="2800" dirty="0"/>
              <a:t>Ulaanbaatar- </a:t>
            </a:r>
            <a:r>
              <a:rPr lang="en-US" sz="2800" dirty="0" err="1"/>
              <a:t>Tsuki</a:t>
            </a:r>
            <a:r>
              <a:rPr lang="en-US" sz="2800" dirty="0"/>
              <a:t> House</a:t>
            </a:r>
          </a:p>
        </p:txBody>
      </p:sp>
      <p:sp>
        <p:nvSpPr>
          <p:cNvPr id="3" name="내용 개체 틀 2"/>
          <p:cNvSpPr>
            <a:spLocks noGrp="1"/>
          </p:cNvSpPr>
          <p:nvPr>
            <p:ph idx="1"/>
          </p:nvPr>
        </p:nvSpPr>
        <p:spPr/>
        <p:txBody>
          <a:bodyPr>
            <a:normAutofit/>
          </a:bodyPr>
          <a:lstStyle/>
          <a:p>
            <a:r>
              <a:rPr lang="en-US" sz="2800" dirty="0" err="1"/>
              <a:t>Tsuki</a:t>
            </a:r>
            <a:r>
              <a:rPr lang="en-US" sz="2800" dirty="0"/>
              <a:t> </a:t>
            </a:r>
            <a:r>
              <a:rPr lang="en-US" sz="2800" dirty="0" smtClean="0"/>
              <a:t>House</a:t>
            </a:r>
          </a:p>
          <a:p>
            <a:pPr marL="0" indent="0">
              <a:buNone/>
            </a:pPr>
            <a:r>
              <a:rPr lang="en-US" sz="2800" dirty="0"/>
              <a:t> </a:t>
            </a:r>
            <a:r>
              <a:rPr lang="en-US" sz="2800" dirty="0" smtClean="0"/>
              <a:t>   </a:t>
            </a:r>
            <a:r>
              <a:rPr lang="en-US" sz="2000" dirty="0" smtClean="0"/>
              <a:t>The last stop of the day is at the </a:t>
            </a:r>
            <a:r>
              <a:rPr lang="en-US" sz="2000" dirty="0" err="1" smtClean="0"/>
              <a:t>Tsuki</a:t>
            </a:r>
            <a:r>
              <a:rPr lang="en-US" sz="2000" dirty="0" smtClean="0"/>
              <a:t> House. Catch a cab and </a:t>
            </a:r>
            <a:r>
              <a:rPr lang="en-US" sz="2000" dirty="0"/>
              <a:t>come to see t</a:t>
            </a:r>
            <a:r>
              <a:rPr lang="en-US" sz="2000" dirty="0" smtClean="0"/>
              <a:t>he </a:t>
            </a:r>
            <a:r>
              <a:rPr lang="en-US" sz="2000" dirty="0"/>
              <a:t>Moonstone Song &amp; Dance </a:t>
            </a:r>
            <a:r>
              <a:rPr lang="en-US" sz="2000" dirty="0" smtClean="0"/>
              <a:t>Ensemble where they put on a Mongolian cabaret</a:t>
            </a:r>
            <a:r>
              <a:rPr lang="en-US" sz="2000" dirty="0"/>
              <a:t>. </a:t>
            </a:r>
            <a:r>
              <a:rPr lang="en-US" sz="2000" dirty="0" smtClean="0"/>
              <a:t>You can get an entire performance of contortionists</a:t>
            </a:r>
            <a:r>
              <a:rPr lang="en-US" sz="2000" dirty="0"/>
              <a:t>, throat singers, musicians, </a:t>
            </a:r>
            <a:r>
              <a:rPr lang="en-US" sz="2000" dirty="0" err="1"/>
              <a:t>tsam</a:t>
            </a:r>
            <a:r>
              <a:rPr lang="en-US" sz="2000" dirty="0"/>
              <a:t> mask dancers and an electrifying shaman dance done in contemporary fashion. </a:t>
            </a:r>
            <a:r>
              <a:rPr lang="en-US" sz="2000" dirty="0" smtClean="0"/>
              <a:t>The </a:t>
            </a:r>
            <a:r>
              <a:rPr lang="en-US" sz="2000" dirty="0" err="1" smtClean="0"/>
              <a:t>Tsuki</a:t>
            </a:r>
            <a:r>
              <a:rPr lang="en-US" sz="2000" dirty="0" smtClean="0"/>
              <a:t> House is open seasonally from May to October. Show times are at 4pm, 6pm, and at 8pm. The admission ticket is $7. </a:t>
            </a:r>
            <a:r>
              <a:rPr lang="en-US" sz="2000" dirty="0" err="1" smtClean="0"/>
              <a:t>Tsuki</a:t>
            </a:r>
            <a:r>
              <a:rPr lang="en-US" sz="2000" dirty="0" smtClean="0"/>
              <a:t> House is located near Seoul Street and is a modern glass building. </a:t>
            </a:r>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5029200"/>
            <a:ext cx="2553741" cy="169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t="10518" r="-10053"/>
          <a:stretch/>
        </p:blipFill>
        <p:spPr bwMode="auto">
          <a:xfrm>
            <a:off x="1447800" y="4592814"/>
            <a:ext cx="1551138" cy="225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3508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357166"/>
            <a:ext cx="7315200" cy="928686"/>
          </a:xfrm>
        </p:spPr>
        <p:txBody>
          <a:bodyPr>
            <a:normAutofit fontScale="90000"/>
          </a:bodyPr>
          <a:lstStyle/>
          <a:p>
            <a:r>
              <a:rPr lang="en-US" dirty="0" smtClean="0"/>
              <a:t>When you get back to the hotel...</a:t>
            </a:r>
            <a:endParaRPr lang="en-US" dirty="0"/>
          </a:p>
        </p:txBody>
      </p:sp>
      <p:sp>
        <p:nvSpPr>
          <p:cNvPr id="3" name="내용 개체 틀 2"/>
          <p:cNvSpPr>
            <a:spLocks noGrp="1"/>
          </p:cNvSpPr>
          <p:nvPr>
            <p:ph idx="1"/>
          </p:nvPr>
        </p:nvSpPr>
        <p:spPr/>
        <p:txBody>
          <a:bodyPr>
            <a:normAutofit/>
          </a:bodyPr>
          <a:lstStyle/>
          <a:p>
            <a:r>
              <a:rPr lang="en-US" sz="2800" dirty="0" smtClean="0"/>
              <a:t> </a:t>
            </a:r>
            <a:r>
              <a:rPr lang="en-US" sz="2400" dirty="0" smtClean="0"/>
              <a:t>Go to your hotel and then start packing to go to another city in Mongolia. You also need to purchase a bus ticket to go to the city called </a:t>
            </a:r>
            <a:r>
              <a:rPr lang="en-US" sz="2400" dirty="0" err="1" smtClean="0"/>
              <a:t>Dalanzadgad</a:t>
            </a:r>
            <a:r>
              <a:rPr lang="en-US" sz="2400" dirty="0" smtClean="0"/>
              <a:t>. In this city, you are able to explore the Gobi Desert and several other natural features Mongolia has to offer. Also have your alarm on, for you will be leaving early in the morning to go to </a:t>
            </a:r>
            <a:r>
              <a:rPr lang="en-US" sz="2400" dirty="0" err="1" smtClean="0"/>
              <a:t>Dalanzadgad</a:t>
            </a:r>
            <a:endParaRPr lang="en-US"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64820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495800"/>
            <a:ext cx="267652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9353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sz="3200" dirty="0" smtClean="0"/>
              <a:t>Day 6- </a:t>
            </a:r>
            <a:r>
              <a:rPr lang="en-US" sz="3200" b="1" dirty="0" smtClean="0"/>
              <a:t>5/22- To the city of </a:t>
            </a:r>
            <a:r>
              <a:rPr lang="en-US" sz="3200" b="1" dirty="0" err="1" smtClean="0"/>
              <a:t>Dalandzadgad</a:t>
            </a:r>
            <a:endParaRPr lang="en-US" sz="3200" b="1" dirty="0"/>
          </a:p>
        </p:txBody>
      </p:sp>
      <p:sp>
        <p:nvSpPr>
          <p:cNvPr id="3" name="내용 개체 틀 2"/>
          <p:cNvSpPr>
            <a:spLocks noGrp="1"/>
          </p:cNvSpPr>
          <p:nvPr>
            <p:ph idx="1"/>
          </p:nvPr>
        </p:nvSpPr>
        <p:spPr>
          <a:xfrm>
            <a:off x="228600" y="1371600"/>
            <a:ext cx="8429596" cy="5334000"/>
          </a:xfrm>
        </p:spPr>
        <p:txBody>
          <a:bodyPr/>
          <a:lstStyle/>
          <a:p>
            <a:r>
              <a:rPr lang="en-US" sz="2400" dirty="0" smtClean="0"/>
              <a:t>Trip to </a:t>
            </a:r>
            <a:r>
              <a:rPr lang="en-US" sz="2400" dirty="0" err="1" smtClean="0"/>
              <a:t>Dalandzadgad</a:t>
            </a:r>
            <a:endParaRPr lang="en-US" sz="2400" dirty="0" smtClean="0"/>
          </a:p>
          <a:p>
            <a:pPr marL="0" indent="0">
              <a:buNone/>
            </a:pPr>
            <a:r>
              <a:rPr lang="en-US" dirty="0"/>
              <a:t> </a:t>
            </a:r>
            <a:r>
              <a:rPr lang="en-US" dirty="0" smtClean="0"/>
              <a:t>   </a:t>
            </a:r>
            <a:r>
              <a:rPr lang="en-US" sz="1800" dirty="0" smtClean="0"/>
              <a:t>After packing all your stuff , get ready to get on the bus to go to </a:t>
            </a:r>
            <a:r>
              <a:rPr lang="en-US" sz="1800" dirty="0" err="1" smtClean="0"/>
              <a:t>Dalandzadgad</a:t>
            </a:r>
            <a:r>
              <a:rPr lang="en-US" sz="1800" dirty="0" smtClean="0"/>
              <a:t>. </a:t>
            </a:r>
            <a:r>
              <a:rPr lang="en-US" sz="1800" dirty="0" err="1" smtClean="0"/>
              <a:t>Dalandzadgad</a:t>
            </a:r>
            <a:r>
              <a:rPr lang="en-US" sz="1800" dirty="0" smtClean="0"/>
              <a:t> is a city in southern Mongolia in the province of </a:t>
            </a:r>
            <a:r>
              <a:rPr lang="en-US" sz="1800" dirty="0" err="1" smtClean="0"/>
              <a:t>Omnogovi</a:t>
            </a:r>
            <a:r>
              <a:rPr lang="en-US" sz="1800" dirty="0"/>
              <a:t>. </a:t>
            </a:r>
            <a:r>
              <a:rPr lang="en-US" sz="1800" dirty="0" smtClean="0"/>
              <a:t>Be sure to wake up early, for the bus leaves at 8:00 am from </a:t>
            </a:r>
            <a:r>
              <a:rPr lang="en-US" sz="1800" dirty="0"/>
              <a:t>the </a:t>
            </a:r>
            <a:r>
              <a:rPr lang="en-US" sz="1800" dirty="0" err="1" smtClean="0"/>
              <a:t>Bayanzurkh</a:t>
            </a:r>
            <a:r>
              <a:rPr lang="en-US" sz="1800" dirty="0" smtClean="0"/>
              <a:t> station in Ulaanbaatar,  </a:t>
            </a:r>
            <a:r>
              <a:rPr lang="en-US" sz="1800" dirty="0"/>
              <a:t>and </a:t>
            </a:r>
            <a:r>
              <a:rPr lang="en-US" sz="1800" dirty="0" smtClean="0"/>
              <a:t>the bus ride will take from about 14-18 hours. Since you can’t stay in one place for a long time on the road, you can stop by places for a short period of time. And also be sure to go to the restroom when you can, for it will be a 575 kilometer drive from Ulaanbaatar to </a:t>
            </a:r>
            <a:r>
              <a:rPr lang="en-US" sz="1800" dirty="0" err="1" smtClean="0"/>
              <a:t>Dalandzadgad</a:t>
            </a:r>
            <a:r>
              <a:rPr lang="en-US" sz="1800" dirty="0" smtClean="0"/>
              <a:t>. The cost for the bus ride is $15.80. You also won’t be lonely for you will have travelling companions on the bus with you. </a:t>
            </a:r>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99" t="4713" r="2393" b="8741"/>
          <a:stretch/>
        </p:blipFill>
        <p:spPr bwMode="auto">
          <a:xfrm>
            <a:off x="4917688" y="4689087"/>
            <a:ext cx="3824868" cy="205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직선 화살표 연결선 5"/>
          <p:cNvCxnSpPr/>
          <p:nvPr/>
        </p:nvCxnSpPr>
        <p:spPr>
          <a:xfrm flipH="1">
            <a:off x="6934200" y="5562600"/>
            <a:ext cx="266700" cy="76200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5798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81000" y="381000"/>
            <a:ext cx="6829444" cy="928686"/>
          </a:xfrm>
        </p:spPr>
        <p:txBody>
          <a:bodyPr>
            <a:noAutofit/>
          </a:bodyPr>
          <a:lstStyle/>
          <a:p>
            <a:r>
              <a:rPr lang="en-US" sz="2800" dirty="0" smtClean="0"/>
              <a:t>Day 6- On the way to </a:t>
            </a:r>
            <a:r>
              <a:rPr lang="en-US" sz="2800" dirty="0" err="1" smtClean="0"/>
              <a:t>Dalandzadgad</a:t>
            </a:r>
            <a:r>
              <a:rPr lang="en-US" sz="2800" dirty="0" smtClean="0"/>
              <a:t>- first stop is a restaurant.</a:t>
            </a:r>
            <a:endParaRPr lang="en-US" sz="2800" dirty="0"/>
          </a:p>
        </p:txBody>
      </p:sp>
      <p:sp>
        <p:nvSpPr>
          <p:cNvPr id="3" name="내용 개체 틀 2"/>
          <p:cNvSpPr>
            <a:spLocks noGrp="1"/>
          </p:cNvSpPr>
          <p:nvPr>
            <p:ph idx="1"/>
          </p:nvPr>
        </p:nvSpPr>
        <p:spPr/>
        <p:txBody>
          <a:bodyPr/>
          <a:lstStyle/>
          <a:p>
            <a:r>
              <a:rPr lang="en-US" dirty="0" err="1"/>
              <a:t>Oig</a:t>
            </a:r>
            <a:r>
              <a:rPr lang="en-US" dirty="0"/>
              <a:t> </a:t>
            </a:r>
            <a:r>
              <a:rPr lang="en-US" dirty="0" err="1" smtClean="0"/>
              <a:t>Zoog</a:t>
            </a:r>
            <a:endParaRPr lang="en-US" dirty="0" smtClean="0"/>
          </a:p>
          <a:p>
            <a:pPr marL="0" indent="0">
              <a:buNone/>
            </a:pPr>
            <a:r>
              <a:rPr lang="en-US" dirty="0"/>
              <a:t> </a:t>
            </a:r>
            <a:r>
              <a:rPr lang="en-US" dirty="0" smtClean="0"/>
              <a:t>  </a:t>
            </a:r>
            <a:r>
              <a:rPr lang="en-US" sz="2000" dirty="0" err="1" smtClean="0"/>
              <a:t>Oig</a:t>
            </a:r>
            <a:r>
              <a:rPr lang="en-US" sz="2000" dirty="0" smtClean="0"/>
              <a:t> </a:t>
            </a:r>
            <a:r>
              <a:rPr lang="en-US" sz="2000" dirty="0" err="1" smtClean="0"/>
              <a:t>Zoog</a:t>
            </a:r>
            <a:r>
              <a:rPr lang="en-US" sz="2000" dirty="0" smtClean="0"/>
              <a:t> is a small restaurant in the small town of </a:t>
            </a:r>
            <a:r>
              <a:rPr lang="en-US" sz="2000" dirty="0" err="1" smtClean="0"/>
              <a:t>Mandalgovi</a:t>
            </a:r>
            <a:r>
              <a:rPr lang="en-US" sz="2000" dirty="0"/>
              <a:t>. Look for this local cafe behind the Khan Bank in a yellow </a:t>
            </a:r>
            <a:r>
              <a:rPr lang="en-US" sz="2000" dirty="0" smtClean="0"/>
              <a:t>building</a:t>
            </a:r>
            <a:r>
              <a:rPr lang="en-US" sz="2000" dirty="0"/>
              <a:t>. You may have to trawl through the menu before you find something that is actually available. </a:t>
            </a:r>
            <a:r>
              <a:rPr lang="en-US" sz="2000" dirty="0" smtClean="0"/>
              <a:t>One of their signature </a:t>
            </a:r>
            <a:r>
              <a:rPr lang="en-US" sz="2000" dirty="0"/>
              <a:t>dishes </a:t>
            </a:r>
            <a:r>
              <a:rPr lang="en-US" sz="2000" dirty="0" smtClean="0"/>
              <a:t>are </a:t>
            </a:r>
            <a:r>
              <a:rPr lang="en-US" sz="2000" dirty="0" err="1" smtClean="0"/>
              <a:t>sharsan</a:t>
            </a:r>
            <a:r>
              <a:rPr lang="en-US" sz="2000" dirty="0" smtClean="0"/>
              <a:t> </a:t>
            </a:r>
            <a:r>
              <a:rPr lang="en-US" sz="2000" dirty="0" err="1"/>
              <a:t>bansh</a:t>
            </a:r>
            <a:r>
              <a:rPr lang="en-US" sz="2000" dirty="0"/>
              <a:t> (fried dumplings with salad). Meal </a:t>
            </a:r>
            <a:r>
              <a:rPr lang="en-US" sz="2000" dirty="0" smtClean="0"/>
              <a:t>prices range from $1.40- $2.30 and opening hours are from 9am-10pm. </a:t>
            </a:r>
            <a:endParaRPr lang="en-US"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724400"/>
            <a:ext cx="25050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532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sz="2800" dirty="0" smtClean="0"/>
              <a:t>Day 6- On the way to </a:t>
            </a:r>
            <a:r>
              <a:rPr lang="en-US" sz="2800" dirty="0" err="1" smtClean="0"/>
              <a:t>Dalandzadgad</a:t>
            </a:r>
            <a:r>
              <a:rPr lang="en-US" sz="2800" dirty="0" smtClean="0"/>
              <a:t>- </a:t>
            </a:r>
            <a:r>
              <a:rPr lang="en-US" sz="2800" dirty="0" err="1" smtClean="0"/>
              <a:t>Dundgovi</a:t>
            </a:r>
            <a:r>
              <a:rPr lang="en-US" sz="2800" dirty="0" smtClean="0"/>
              <a:t> province </a:t>
            </a:r>
            <a:r>
              <a:rPr lang="en-US" sz="2800" dirty="0" err="1" smtClean="0"/>
              <a:t>ger</a:t>
            </a:r>
            <a:r>
              <a:rPr lang="en-US" sz="2800" dirty="0" smtClean="0"/>
              <a:t> camps</a:t>
            </a:r>
            <a:endParaRPr lang="en-US" sz="2800" dirty="0"/>
          </a:p>
        </p:txBody>
      </p:sp>
      <p:sp>
        <p:nvSpPr>
          <p:cNvPr id="3" name="내용 개체 틀 2"/>
          <p:cNvSpPr>
            <a:spLocks noGrp="1"/>
          </p:cNvSpPr>
          <p:nvPr>
            <p:ph idx="1"/>
          </p:nvPr>
        </p:nvSpPr>
        <p:spPr/>
        <p:txBody>
          <a:bodyPr>
            <a:normAutofit/>
          </a:bodyPr>
          <a:lstStyle/>
          <a:p>
            <a:r>
              <a:rPr lang="en-US" sz="2800" dirty="0" err="1" smtClean="0"/>
              <a:t>Ger</a:t>
            </a:r>
            <a:r>
              <a:rPr lang="en-US" sz="2800" dirty="0" smtClean="0"/>
              <a:t> camps</a:t>
            </a:r>
          </a:p>
          <a:p>
            <a:pPr marL="0" indent="0">
              <a:buNone/>
            </a:pPr>
            <a:r>
              <a:rPr lang="en-US" sz="2800" dirty="0"/>
              <a:t> </a:t>
            </a:r>
            <a:r>
              <a:rPr lang="en-US" sz="2800" dirty="0" smtClean="0"/>
              <a:t>   </a:t>
            </a:r>
            <a:r>
              <a:rPr lang="en-US" sz="2000" dirty="0" smtClean="0"/>
              <a:t>As you drive through the province of </a:t>
            </a:r>
            <a:r>
              <a:rPr lang="en-US" sz="2000" dirty="0" err="1" smtClean="0"/>
              <a:t>Dundgovi</a:t>
            </a:r>
            <a:r>
              <a:rPr lang="en-US" sz="2000" dirty="0" smtClean="0"/>
              <a:t>, you stop by some </a:t>
            </a:r>
            <a:r>
              <a:rPr lang="en-US" sz="2000" dirty="0" err="1" smtClean="0"/>
              <a:t>ger</a:t>
            </a:r>
            <a:r>
              <a:rPr lang="en-US" sz="2000" dirty="0" smtClean="0"/>
              <a:t> camps that are in the province. You see that there aren’t many things to see in the province beside desert and wildlife. The bus stops and it stops at a </a:t>
            </a:r>
            <a:r>
              <a:rPr lang="en-US" sz="2000" dirty="0" err="1" smtClean="0"/>
              <a:t>ger</a:t>
            </a:r>
            <a:r>
              <a:rPr lang="en-US" sz="2000" dirty="0" smtClean="0"/>
              <a:t> camp. The people that live in the </a:t>
            </a:r>
            <a:r>
              <a:rPr lang="en-US" sz="2000" dirty="0" err="1" smtClean="0"/>
              <a:t>gers</a:t>
            </a:r>
            <a:r>
              <a:rPr lang="en-US" sz="2000" dirty="0" smtClean="0"/>
              <a:t> are friendly and are generous to tourists that visit the area. You can sometimes be invited into their </a:t>
            </a:r>
            <a:r>
              <a:rPr lang="en-US" sz="2000" dirty="0" err="1" smtClean="0"/>
              <a:t>gers</a:t>
            </a:r>
            <a:r>
              <a:rPr lang="en-US" sz="2000" dirty="0" smtClean="0"/>
              <a:t> and are treated with some milk tea or something to eat. </a:t>
            </a:r>
            <a:endParaRPr lang="en-US" sz="2000" dirty="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872990"/>
            <a:ext cx="2514600" cy="150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166" y="4343400"/>
            <a:ext cx="2685118"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770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dirty="0" smtClean="0"/>
              <a:t>Arrival in </a:t>
            </a:r>
            <a:r>
              <a:rPr lang="en-US" dirty="0" err="1" smtClean="0"/>
              <a:t>Dalandzadgad</a:t>
            </a:r>
            <a:r>
              <a:rPr lang="en-US" dirty="0" smtClean="0"/>
              <a:t>…</a:t>
            </a:r>
            <a:endParaRPr lang="en-US" dirty="0"/>
          </a:p>
        </p:txBody>
      </p:sp>
      <p:sp>
        <p:nvSpPr>
          <p:cNvPr id="3" name="내용 개체 틀 2"/>
          <p:cNvSpPr>
            <a:spLocks noGrp="1"/>
          </p:cNvSpPr>
          <p:nvPr>
            <p:ph idx="1"/>
          </p:nvPr>
        </p:nvSpPr>
        <p:spPr/>
        <p:txBody>
          <a:bodyPr/>
          <a:lstStyle/>
          <a:p>
            <a:r>
              <a:rPr lang="en-US" dirty="0" smtClean="0"/>
              <a:t> </a:t>
            </a:r>
            <a:r>
              <a:rPr lang="en-US" sz="2400" dirty="0" smtClean="0"/>
              <a:t>Upon your arrival to </a:t>
            </a:r>
            <a:r>
              <a:rPr lang="en-US" sz="2400" dirty="0" err="1" smtClean="0"/>
              <a:t>Dalandzadgad</a:t>
            </a:r>
            <a:r>
              <a:rPr lang="en-US" sz="2400" dirty="0" smtClean="0"/>
              <a:t>, you will have to rent a vehicle that is capable of desert travel. The cars that are capable of desert terrain are Japanese jeeps, and Russian jeeps. There are no taxis here in the Gobi and while travelling in the desert it would be best if you traveled with a group of people instead of alone. Car rentals are from about $60-$110 a day. </a:t>
            </a:r>
            <a:endParaRPr 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5720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684603"/>
            <a:ext cx="2438400" cy="162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0413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dirty="0" smtClean="0"/>
              <a:t>Hotel in </a:t>
            </a:r>
            <a:r>
              <a:rPr lang="en-US" dirty="0" err="1" smtClean="0"/>
              <a:t>Dalandzadgad</a:t>
            </a:r>
            <a:endParaRPr lang="en-US" dirty="0"/>
          </a:p>
        </p:txBody>
      </p:sp>
      <p:sp>
        <p:nvSpPr>
          <p:cNvPr id="3" name="내용 개체 틀 2"/>
          <p:cNvSpPr>
            <a:spLocks noGrp="1"/>
          </p:cNvSpPr>
          <p:nvPr>
            <p:ph idx="1"/>
          </p:nvPr>
        </p:nvSpPr>
        <p:spPr/>
        <p:txBody>
          <a:bodyPr>
            <a:normAutofit/>
          </a:bodyPr>
          <a:lstStyle/>
          <a:p>
            <a:r>
              <a:rPr lang="en-US" sz="1800" dirty="0" smtClean="0"/>
              <a:t>A hotel in </a:t>
            </a:r>
            <a:r>
              <a:rPr lang="en-US" sz="1800" dirty="0" err="1" smtClean="0"/>
              <a:t>Dalandzadgad</a:t>
            </a:r>
            <a:r>
              <a:rPr lang="en-US" sz="1800" dirty="0" smtClean="0"/>
              <a:t> is a rarity, for it is mainly desert and there is not a very developed city around it for miles. The only places to sleep are </a:t>
            </a:r>
            <a:r>
              <a:rPr lang="en-US" sz="1800" dirty="0" err="1" smtClean="0"/>
              <a:t>ger</a:t>
            </a:r>
            <a:r>
              <a:rPr lang="en-US" sz="1800" dirty="0" smtClean="0"/>
              <a:t> camps in the area. A </a:t>
            </a:r>
            <a:r>
              <a:rPr lang="en-US" sz="1800" dirty="0" err="1" smtClean="0"/>
              <a:t>ger</a:t>
            </a:r>
            <a:r>
              <a:rPr lang="en-US" sz="1800" dirty="0" smtClean="0"/>
              <a:t> is a Mongolian tent that nomads lived in a long time ago and still live in today. Most tourists who come to this </a:t>
            </a:r>
            <a:r>
              <a:rPr lang="en-US" sz="1800" dirty="0" err="1" smtClean="0"/>
              <a:t>aimag</a:t>
            </a:r>
            <a:r>
              <a:rPr lang="en-US" sz="1800" dirty="0" smtClean="0"/>
              <a:t> (province), usually do not stay in the city, for all the </a:t>
            </a:r>
            <a:r>
              <a:rPr lang="en-US" sz="1800" dirty="0" err="1" smtClean="0"/>
              <a:t>ger</a:t>
            </a:r>
            <a:r>
              <a:rPr lang="en-US" sz="1800" dirty="0" smtClean="0"/>
              <a:t> camps are a little beyond the city borders closer to the Gobi Desert. However since it is night and is too late to travel anywhere, the best place to stay for the night is at the </a:t>
            </a:r>
            <a:r>
              <a:rPr lang="en-US" sz="1800" dirty="0" err="1" smtClean="0"/>
              <a:t>Dalanzadgad</a:t>
            </a:r>
            <a:r>
              <a:rPr lang="en-US" sz="1800" dirty="0" smtClean="0"/>
              <a:t> Hotel. This hotel is the largest hotel in </a:t>
            </a:r>
            <a:r>
              <a:rPr lang="en-US" sz="1800" dirty="0" err="1" smtClean="0"/>
              <a:t>Dalanzadgad</a:t>
            </a:r>
            <a:r>
              <a:rPr lang="en-US" sz="1800" dirty="0" smtClean="0"/>
              <a:t> and is located in the northeastern part of the city. Although it is the largest hotel in the city, it is pretty small with only 32 beds in the hotel. In the hotel, there is a restaurant, bar, and a sauna. The prices for the hotel is from $25-$50 a night.</a:t>
            </a:r>
            <a:endParaRPr 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953000"/>
            <a:ext cx="2057400" cy="154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312964"/>
            <a:ext cx="20955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682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7- </a:t>
            </a:r>
            <a:r>
              <a:rPr lang="en-US" b="1" dirty="0" smtClean="0"/>
              <a:t>5/23- </a:t>
            </a:r>
            <a:r>
              <a:rPr lang="en-US" dirty="0" err="1" smtClean="0"/>
              <a:t>Dalandzadgad</a:t>
            </a:r>
            <a:r>
              <a:rPr lang="en-US" dirty="0" smtClean="0"/>
              <a:t>- Restaurant</a:t>
            </a:r>
            <a:endParaRPr lang="en-US" dirty="0"/>
          </a:p>
        </p:txBody>
      </p:sp>
      <p:sp>
        <p:nvSpPr>
          <p:cNvPr id="3" name="내용 개체 틀 2"/>
          <p:cNvSpPr>
            <a:spLocks noGrp="1"/>
          </p:cNvSpPr>
          <p:nvPr>
            <p:ph idx="1"/>
          </p:nvPr>
        </p:nvSpPr>
        <p:spPr/>
        <p:txBody>
          <a:bodyPr>
            <a:normAutofit/>
          </a:bodyPr>
          <a:lstStyle/>
          <a:p>
            <a:r>
              <a:rPr lang="en-US" sz="2800" dirty="0"/>
              <a:t>Green Castle </a:t>
            </a:r>
            <a:r>
              <a:rPr lang="en-US" sz="2800" dirty="0" smtClean="0"/>
              <a:t>Center </a:t>
            </a:r>
            <a:r>
              <a:rPr lang="en-US" sz="2800" dirty="0"/>
              <a:t>Restaurant </a:t>
            </a:r>
            <a:endParaRPr lang="en-US" sz="2800" dirty="0" smtClean="0"/>
          </a:p>
          <a:p>
            <a:pPr marL="0" indent="0">
              <a:buNone/>
            </a:pPr>
            <a:r>
              <a:rPr lang="en-US" sz="2800" dirty="0"/>
              <a:t> </a:t>
            </a:r>
            <a:r>
              <a:rPr lang="en-US" sz="2800" dirty="0" smtClean="0"/>
              <a:t>  </a:t>
            </a:r>
            <a:r>
              <a:rPr lang="en-US" sz="2400" dirty="0" smtClean="0"/>
              <a:t>This small restaurant is located in the small city of </a:t>
            </a:r>
            <a:r>
              <a:rPr lang="en-US" sz="2400" dirty="0" err="1" smtClean="0"/>
              <a:t>Dalandzadgad</a:t>
            </a:r>
            <a:r>
              <a:rPr lang="en-US" sz="2400" dirty="0" smtClean="0"/>
              <a:t>. Leave your hotel with all your belongings and travel on your jeep that you rented and stop by this restaurant before heading out to the Gobi Desert. The restaurant is </a:t>
            </a:r>
            <a:r>
              <a:rPr lang="en-US" sz="2400" dirty="0"/>
              <a:t>known for its </a:t>
            </a:r>
            <a:r>
              <a:rPr lang="en-US" sz="2400" dirty="0" err="1"/>
              <a:t>ukhriin</a:t>
            </a:r>
            <a:r>
              <a:rPr lang="en-US" sz="2400" dirty="0"/>
              <a:t> </a:t>
            </a:r>
            <a:r>
              <a:rPr lang="en-US" sz="2400" dirty="0" err="1"/>
              <a:t>makhan</a:t>
            </a:r>
            <a:r>
              <a:rPr lang="en-US" sz="2400" dirty="0"/>
              <a:t> </a:t>
            </a:r>
            <a:r>
              <a:rPr lang="en-US" sz="2400" dirty="0" err="1"/>
              <a:t>steik</a:t>
            </a:r>
            <a:r>
              <a:rPr lang="en-US" sz="2400" dirty="0"/>
              <a:t> (beef steak) and </a:t>
            </a:r>
            <a:r>
              <a:rPr lang="en-US" sz="2400" dirty="0" err="1"/>
              <a:t>tsuivan</a:t>
            </a:r>
            <a:r>
              <a:rPr lang="en-US" sz="2400" dirty="0"/>
              <a:t> (fried noodles with mutton</a:t>
            </a:r>
            <a:r>
              <a:rPr lang="en-US" sz="2400" dirty="0" smtClean="0"/>
              <a:t>). Meals cost from about $3.40-$4.90. Opening hours are from 8am-midnight.</a:t>
            </a:r>
            <a:endParaRPr lang="en-US"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085" y="4993146"/>
            <a:ext cx="2209916" cy="165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897908"/>
            <a:ext cx="2133600" cy="159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6047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dirty="0"/>
              <a:t>Day </a:t>
            </a:r>
            <a:r>
              <a:rPr lang="en-US" dirty="0" smtClean="0"/>
              <a:t>7- Gobi- </a:t>
            </a:r>
            <a:r>
              <a:rPr lang="en-US" dirty="0" err="1" smtClean="0"/>
              <a:t>Khongoryn</a:t>
            </a:r>
            <a:r>
              <a:rPr lang="en-US" dirty="0" smtClean="0"/>
              <a:t> </a:t>
            </a:r>
            <a:r>
              <a:rPr lang="en-US" dirty="0" err="1"/>
              <a:t>Els</a:t>
            </a:r>
            <a:endParaRPr lang="en-US" dirty="0"/>
          </a:p>
        </p:txBody>
      </p:sp>
      <p:sp>
        <p:nvSpPr>
          <p:cNvPr id="3" name="내용 개체 틀 2"/>
          <p:cNvSpPr>
            <a:spLocks noGrp="1"/>
          </p:cNvSpPr>
          <p:nvPr>
            <p:ph idx="1"/>
          </p:nvPr>
        </p:nvSpPr>
        <p:spPr/>
        <p:txBody>
          <a:bodyPr/>
          <a:lstStyle/>
          <a:p>
            <a:r>
              <a:rPr lang="en-US" dirty="0" err="1" smtClean="0"/>
              <a:t>Khongoryn</a:t>
            </a:r>
            <a:r>
              <a:rPr lang="en-US" dirty="0" smtClean="0"/>
              <a:t> </a:t>
            </a:r>
            <a:r>
              <a:rPr lang="en-US" dirty="0" err="1" smtClean="0"/>
              <a:t>Els</a:t>
            </a:r>
            <a:endParaRPr lang="en-US" dirty="0" smtClean="0"/>
          </a:p>
          <a:p>
            <a:pPr marL="0" indent="0">
              <a:buNone/>
            </a:pPr>
            <a:r>
              <a:rPr lang="en-US" dirty="0"/>
              <a:t> </a:t>
            </a:r>
            <a:r>
              <a:rPr lang="en-US" dirty="0" smtClean="0"/>
              <a:t>   </a:t>
            </a:r>
            <a:r>
              <a:rPr lang="en-US" sz="1600" dirty="0" smtClean="0"/>
              <a:t>After eating, go to this natural feature that is located in the Gobi </a:t>
            </a:r>
            <a:r>
              <a:rPr lang="en-US" sz="1600" dirty="0" err="1" smtClean="0"/>
              <a:t>Gurvansaikhan</a:t>
            </a:r>
            <a:r>
              <a:rPr lang="en-US" sz="1600" dirty="0" smtClean="0"/>
              <a:t> National Park which is180 km from </a:t>
            </a:r>
            <a:r>
              <a:rPr lang="en-US" sz="1600" dirty="0" err="1" smtClean="0"/>
              <a:t>Dalanzadgad</a:t>
            </a:r>
            <a:r>
              <a:rPr lang="en-US" sz="1600" dirty="0" smtClean="0"/>
              <a:t>. </a:t>
            </a:r>
            <a:r>
              <a:rPr lang="en-US" sz="1600" dirty="0" err="1" smtClean="0"/>
              <a:t>Khongoryn</a:t>
            </a:r>
            <a:r>
              <a:rPr lang="en-US" sz="1600" dirty="0" smtClean="0"/>
              <a:t> </a:t>
            </a:r>
            <a:r>
              <a:rPr lang="en-US" sz="1600" dirty="0" err="1" smtClean="0"/>
              <a:t>Els</a:t>
            </a:r>
            <a:r>
              <a:rPr lang="en-US" sz="1600" dirty="0" smtClean="0"/>
              <a:t> is also know as the ‘singing sands’. They are the most spectacular sand dunes in Mongolia, and they are called the ‘singing sands’ because of the sounds they make when the wind moves the sand or is collapsed in small avalanches. The larger dunes are found at the northwestern corner of the range. Camel rides are also possible here. The cost to ride a camel is $2.90 an hour and $8.60 a day. The trip to the </a:t>
            </a:r>
            <a:r>
              <a:rPr lang="en-US" sz="1600" dirty="0" err="1" smtClean="0"/>
              <a:t>Khongory</a:t>
            </a:r>
            <a:r>
              <a:rPr lang="en-US" sz="1600" dirty="0" smtClean="0"/>
              <a:t> </a:t>
            </a:r>
            <a:r>
              <a:rPr lang="en-US" sz="1600" dirty="0" err="1" smtClean="0"/>
              <a:t>Els</a:t>
            </a:r>
            <a:r>
              <a:rPr lang="en-US" sz="1600" dirty="0" smtClean="0"/>
              <a:t> should take the entire day and you should hire a person to drive your jeep (will cost about $81), or go with an organized tour group and not go alone. You will not have enough time to do anything else for the rest of the day, because the distance from </a:t>
            </a:r>
            <a:r>
              <a:rPr lang="en-US" sz="1600" dirty="0" err="1" smtClean="0"/>
              <a:t>Dalanzadgad</a:t>
            </a:r>
            <a:r>
              <a:rPr lang="en-US" sz="1600" dirty="0" smtClean="0"/>
              <a:t> to the </a:t>
            </a:r>
            <a:r>
              <a:rPr lang="en-US" sz="1600" dirty="0" err="1" smtClean="0"/>
              <a:t>Khongoryn</a:t>
            </a:r>
            <a:r>
              <a:rPr lang="en-US" sz="1600" dirty="0" smtClean="0"/>
              <a:t> </a:t>
            </a:r>
            <a:r>
              <a:rPr lang="en-US" sz="1600" dirty="0" err="1" smtClean="0"/>
              <a:t>Els</a:t>
            </a:r>
            <a:r>
              <a:rPr lang="en-US" sz="1600" dirty="0" smtClean="0"/>
              <a:t> is a lot and touring the place will take a couple hours as well. </a:t>
            </a:r>
            <a:endParaRPr lang="en-US"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114560"/>
            <a:ext cx="2133600" cy="159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249678"/>
            <a:ext cx="1995487" cy="1327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615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sz="3200" dirty="0" smtClean="0"/>
              <a:t>Day 8- </a:t>
            </a:r>
            <a:r>
              <a:rPr lang="en-US" sz="3200" b="1" dirty="0" smtClean="0"/>
              <a:t>5/24- Three Camels Lodge</a:t>
            </a:r>
            <a:endParaRPr lang="en-US" sz="3200" dirty="0"/>
          </a:p>
        </p:txBody>
      </p:sp>
      <p:sp>
        <p:nvSpPr>
          <p:cNvPr id="3" name="내용 개체 틀 2"/>
          <p:cNvSpPr>
            <a:spLocks noGrp="1"/>
          </p:cNvSpPr>
          <p:nvPr>
            <p:ph idx="1"/>
          </p:nvPr>
        </p:nvSpPr>
        <p:spPr/>
        <p:txBody>
          <a:bodyPr/>
          <a:lstStyle/>
          <a:p>
            <a:r>
              <a:rPr lang="en-US" dirty="0" smtClean="0"/>
              <a:t>Three Camels Lodge</a:t>
            </a:r>
          </a:p>
          <a:p>
            <a:pPr marL="0" indent="0">
              <a:buNone/>
            </a:pPr>
            <a:r>
              <a:rPr lang="en-US" sz="1800" dirty="0"/>
              <a:t> </a:t>
            </a:r>
            <a:r>
              <a:rPr lang="en-US" sz="1800" dirty="0" smtClean="0"/>
              <a:t>  Yesterday after the tour, it is too far to go back to the hotel in </a:t>
            </a:r>
            <a:r>
              <a:rPr lang="en-US" sz="1800" dirty="0" err="1" smtClean="0"/>
              <a:t>Dalanzadgad</a:t>
            </a:r>
            <a:r>
              <a:rPr lang="en-US" sz="1800" dirty="0" smtClean="0"/>
              <a:t>, so you go to the </a:t>
            </a:r>
            <a:r>
              <a:rPr lang="en-US" sz="1800" dirty="0" err="1" smtClean="0"/>
              <a:t>ger</a:t>
            </a:r>
            <a:r>
              <a:rPr lang="en-US" sz="1800" dirty="0" smtClean="0"/>
              <a:t> camp that is nearby </a:t>
            </a:r>
            <a:r>
              <a:rPr lang="en-US" sz="1800" dirty="0"/>
              <a:t>the </a:t>
            </a:r>
            <a:r>
              <a:rPr lang="en-US" sz="1800" dirty="0" err="1"/>
              <a:t>the</a:t>
            </a:r>
            <a:r>
              <a:rPr lang="en-US" sz="1800" dirty="0"/>
              <a:t> Gobi </a:t>
            </a:r>
            <a:r>
              <a:rPr lang="en-US" sz="1800" dirty="0" err="1"/>
              <a:t>Gurvansaikhan</a:t>
            </a:r>
            <a:r>
              <a:rPr lang="en-US" sz="1800" dirty="0"/>
              <a:t> National </a:t>
            </a:r>
            <a:r>
              <a:rPr lang="en-US" sz="1800" dirty="0" smtClean="0"/>
              <a:t>Park. The Three Camels Lodge is considered one of the best </a:t>
            </a:r>
            <a:r>
              <a:rPr lang="en-US" sz="1800" dirty="0" err="1" smtClean="0"/>
              <a:t>ger</a:t>
            </a:r>
            <a:r>
              <a:rPr lang="en-US" sz="1800" dirty="0" smtClean="0"/>
              <a:t> camps in the area, but is also the priciest, costing about $200 a night. They have very good service and give you live entertainment.  You have a private bathroom with a toilet and a sink, but you have to go to the community shower rooms at the camp. There is a lodge in the middle of the camp where you can relax, eat, and play games. And you can stay at this camp and feel like a traditional Mongol, but also have a nice view of the scenery of the Gobi Desert.</a:t>
            </a:r>
            <a:endParaRPr lang="en-US" sz="1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549" y="4876800"/>
            <a:ext cx="2252662" cy="168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5178874"/>
            <a:ext cx="2057400" cy="1351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762035"/>
            <a:ext cx="236220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655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3733800" cy="1000132"/>
          </a:xfrm>
        </p:spPr>
        <p:txBody>
          <a:bodyPr/>
          <a:lstStyle/>
          <a:p>
            <a:r>
              <a:rPr lang="en-US" dirty="0" smtClean="0"/>
              <a:t>Cities to visit</a:t>
            </a:r>
            <a:endParaRPr lang="en-US" dirty="0"/>
          </a:p>
        </p:txBody>
      </p:sp>
      <p:sp>
        <p:nvSpPr>
          <p:cNvPr id="2" name="Content Placeholder 1"/>
          <p:cNvSpPr>
            <a:spLocks noGrp="1"/>
          </p:cNvSpPr>
          <p:nvPr>
            <p:ph idx="1"/>
          </p:nvPr>
        </p:nvSpPr>
        <p:spPr>
          <a:xfrm>
            <a:off x="-76200" y="1447800"/>
            <a:ext cx="8839200" cy="5053026"/>
          </a:xfrm>
        </p:spPr>
        <p:txBody>
          <a:bodyPr/>
          <a:lstStyle/>
          <a:p>
            <a:r>
              <a:rPr lang="en-US" sz="2800" dirty="0" smtClean="0"/>
              <a:t>Ulaanbaatar-  </a:t>
            </a:r>
            <a:r>
              <a:rPr lang="en-US" sz="1600" dirty="0" smtClean="0"/>
              <a:t>Ulaanbaatar is the capital city of Mongolia. There are many sights and tourist attractions in Ulaanbaatar such as the large statue of Genghis Khan  on his horse and the </a:t>
            </a:r>
            <a:r>
              <a:rPr lang="en-US" sz="1600" dirty="0" err="1" smtClean="0"/>
              <a:t>Gandan</a:t>
            </a:r>
            <a:r>
              <a:rPr lang="en-US" sz="1600" dirty="0" smtClean="0"/>
              <a:t> Monastery. </a:t>
            </a:r>
          </a:p>
          <a:p>
            <a:r>
              <a:rPr lang="en-US" sz="2400" dirty="0" err="1" smtClean="0"/>
              <a:t>Daladndzadgad</a:t>
            </a:r>
            <a:r>
              <a:rPr lang="en-US" sz="2400" dirty="0" smtClean="0"/>
              <a:t>- </a:t>
            </a:r>
            <a:r>
              <a:rPr lang="en-US" sz="1600" dirty="0" smtClean="0"/>
              <a:t>This city is not one of the largest cities in Mongolia, however near this city are many natural features that captivate Mongolia’s wildlife and nature. One natural feature found near this city is the Gobi desert.</a:t>
            </a:r>
          </a:p>
          <a:p>
            <a:r>
              <a:rPr lang="en-US" sz="2400" dirty="0" err="1" smtClean="0"/>
              <a:t>Kharkhorin</a:t>
            </a:r>
            <a:r>
              <a:rPr lang="en-US" sz="2400" dirty="0" smtClean="0"/>
              <a:t>- </a:t>
            </a:r>
            <a:r>
              <a:rPr lang="en-US" sz="1800" dirty="0" smtClean="0"/>
              <a:t>This city is the city that used to be the capital of the Mongol empire. Here, there is the </a:t>
            </a:r>
            <a:r>
              <a:rPr lang="en-US" sz="1800" dirty="0" err="1" smtClean="0"/>
              <a:t>Erdene</a:t>
            </a:r>
            <a:r>
              <a:rPr lang="en-US" sz="1800" dirty="0" smtClean="0"/>
              <a:t> </a:t>
            </a:r>
            <a:r>
              <a:rPr lang="en-US" sz="1800" dirty="0" err="1" smtClean="0"/>
              <a:t>Zuu</a:t>
            </a:r>
            <a:r>
              <a:rPr lang="en-US" sz="1800" dirty="0" smtClean="0"/>
              <a:t> </a:t>
            </a:r>
            <a:r>
              <a:rPr lang="en-US" sz="1800" dirty="0" err="1" smtClean="0"/>
              <a:t>Khiid</a:t>
            </a:r>
            <a:r>
              <a:rPr lang="en-US" sz="1800" dirty="0" smtClean="0"/>
              <a:t> Monastery and near the city is the </a:t>
            </a:r>
            <a:r>
              <a:rPr lang="en-US" sz="1800" dirty="0" err="1" smtClean="0"/>
              <a:t>Orkhon</a:t>
            </a:r>
            <a:r>
              <a:rPr lang="en-US" sz="1800" dirty="0" smtClean="0"/>
              <a:t> River Valley. Here you can experience some of Mongolia’s history and be fascinated by its wonders</a:t>
            </a:r>
            <a:r>
              <a:rPr lang="en-US" sz="1800" dirty="0" smtClean="0"/>
              <a:t>.</a:t>
            </a:r>
          </a:p>
          <a:p>
            <a:r>
              <a:rPr lang="en-US" sz="2000" dirty="0" err="1" smtClean="0"/>
              <a:t>Bayankhongor</a:t>
            </a:r>
            <a:r>
              <a:rPr lang="en-US" sz="2000" dirty="0" smtClean="0"/>
              <a:t>-  This city is one of the largest cities in Mongolia with the </a:t>
            </a:r>
            <a:r>
              <a:rPr lang="en-US" sz="2000" dirty="0" err="1" smtClean="0"/>
              <a:t>Orkhon</a:t>
            </a:r>
            <a:r>
              <a:rPr lang="en-US" sz="2000" dirty="0" smtClean="0"/>
              <a:t> River flowing nearby. This city is very close to the largest waterfall in the country and is very close </a:t>
            </a:r>
            <a:r>
              <a:rPr lang="en-US" sz="2000" smtClean="0"/>
              <a:t>to nature as well.</a:t>
            </a:r>
            <a:endParaRPr lang="en-US" sz="2000" dirty="0" smtClean="0"/>
          </a:p>
          <a:p>
            <a:endParaRPr lang="en-US" sz="2800" dirty="0"/>
          </a:p>
        </p:txBody>
      </p:sp>
      <p:sp>
        <p:nvSpPr>
          <p:cNvPr id="4" name="TextBox 3"/>
          <p:cNvSpPr txBox="1"/>
          <p:nvPr/>
        </p:nvSpPr>
        <p:spPr>
          <a:xfrm>
            <a:off x="304800" y="6019800"/>
            <a:ext cx="8610600" cy="646331"/>
          </a:xfrm>
          <a:prstGeom prst="rect">
            <a:avLst/>
          </a:prstGeom>
          <a:noFill/>
        </p:spPr>
        <p:txBody>
          <a:bodyPr wrap="square" rtlCol="0">
            <a:spAutoFit/>
          </a:bodyPr>
          <a:lstStyle/>
          <a:p>
            <a:r>
              <a:rPr lang="en-US" dirty="0" smtClean="0">
                <a:solidFill>
                  <a:schemeClr val="tx2">
                    <a:lumMod val="75000"/>
                  </a:schemeClr>
                </a:solidFill>
              </a:rPr>
              <a:t>Note: In Mongolia, there are not many restaurants that may have menus for vegans or vegetarians, for the Mongolian diet mainly consists of meat.</a:t>
            </a:r>
            <a:endParaRPr lang="en-US" dirty="0">
              <a:solidFill>
                <a:schemeClr val="tx2">
                  <a:lumMod val="75000"/>
                </a:schemeClr>
              </a:solidFill>
            </a:endParaRPr>
          </a:p>
        </p:txBody>
      </p:sp>
    </p:spTree>
    <p:extLst>
      <p:ext uri="{BB962C8B-B14F-4D97-AF65-F5344CB8AC3E}">
        <p14:creationId xmlns:p14="http://schemas.microsoft.com/office/powerpoint/2010/main" val="2666779908"/>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sz="3200" dirty="0"/>
              <a:t>Day 8-   Gobi </a:t>
            </a:r>
            <a:r>
              <a:rPr lang="en-US" sz="3200" dirty="0" err="1"/>
              <a:t>Gurvansaikhan</a:t>
            </a:r>
            <a:r>
              <a:rPr lang="en-US" sz="3200" dirty="0"/>
              <a:t> National Park </a:t>
            </a:r>
            <a:r>
              <a:rPr lang="en-US" sz="3200" dirty="0" smtClean="0"/>
              <a:t>- Restaurant</a:t>
            </a:r>
            <a:endParaRPr lang="en-US" sz="3200" dirty="0"/>
          </a:p>
        </p:txBody>
      </p:sp>
      <p:sp>
        <p:nvSpPr>
          <p:cNvPr id="3" name="내용 개체 틀 2"/>
          <p:cNvSpPr>
            <a:spLocks noGrp="1"/>
          </p:cNvSpPr>
          <p:nvPr>
            <p:ph idx="1"/>
          </p:nvPr>
        </p:nvSpPr>
        <p:spPr/>
        <p:txBody>
          <a:bodyPr>
            <a:normAutofit/>
          </a:bodyPr>
          <a:lstStyle/>
          <a:p>
            <a:r>
              <a:rPr lang="en-US" dirty="0" smtClean="0"/>
              <a:t> Three Camels Lodge Restaurant</a:t>
            </a:r>
          </a:p>
          <a:p>
            <a:pPr marL="0" indent="0">
              <a:buNone/>
            </a:pPr>
            <a:r>
              <a:rPr lang="en-US" dirty="0"/>
              <a:t> </a:t>
            </a:r>
            <a:r>
              <a:rPr lang="en-US" dirty="0" smtClean="0"/>
              <a:t>   </a:t>
            </a:r>
            <a:r>
              <a:rPr lang="en-US" sz="2000" dirty="0" smtClean="0"/>
              <a:t>This restaurant is in the </a:t>
            </a:r>
            <a:r>
              <a:rPr lang="en-US" sz="2000" dirty="0" err="1" smtClean="0"/>
              <a:t>ger</a:t>
            </a:r>
            <a:r>
              <a:rPr lang="en-US" sz="2000" dirty="0" smtClean="0"/>
              <a:t> camp and you don’t have to leave the comfort of the lodge. (Other restaurants are not able to be found around this area and the only restaurant there is, is at the </a:t>
            </a:r>
            <a:r>
              <a:rPr lang="en-US" sz="2000" dirty="0" err="1" smtClean="0"/>
              <a:t>ger</a:t>
            </a:r>
            <a:r>
              <a:rPr lang="en-US" sz="2000" dirty="0" smtClean="0"/>
              <a:t> camp.) This restaurant lets you to be able to eat authentic and good tasting Mongolian food with a little bit of a twist to it. You are able to eat at the lodge for breakfast, lunch, or dinner. Not only that, but while eating, you can look out the window and marvel over the scenic views of the Gobi Desert and be able to enjoy your meal even more. Price of the food is included with the price of your stay. </a:t>
            </a:r>
            <a:endParaRPr lang="en-US"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181600"/>
            <a:ext cx="2067854" cy="154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5172704"/>
            <a:ext cx="2057400" cy="154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974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a:t>Day 8- Gobi </a:t>
            </a:r>
            <a:r>
              <a:rPr lang="en-US" dirty="0" err="1"/>
              <a:t>Gurvansaikhan</a:t>
            </a:r>
            <a:r>
              <a:rPr lang="en-US" dirty="0"/>
              <a:t> National Park- </a:t>
            </a:r>
            <a:r>
              <a:rPr lang="en-US" dirty="0" err="1"/>
              <a:t>Yolyn</a:t>
            </a:r>
            <a:r>
              <a:rPr lang="en-US" dirty="0"/>
              <a:t> Am</a:t>
            </a:r>
          </a:p>
        </p:txBody>
      </p:sp>
      <p:sp>
        <p:nvSpPr>
          <p:cNvPr id="3" name="내용 개체 틀 2"/>
          <p:cNvSpPr>
            <a:spLocks noGrp="1"/>
          </p:cNvSpPr>
          <p:nvPr>
            <p:ph idx="1"/>
          </p:nvPr>
        </p:nvSpPr>
        <p:spPr>
          <a:xfrm>
            <a:off x="457200" y="1676400"/>
            <a:ext cx="8229600" cy="4625990"/>
          </a:xfrm>
        </p:spPr>
        <p:txBody>
          <a:bodyPr/>
          <a:lstStyle/>
          <a:p>
            <a:r>
              <a:rPr lang="en-US" dirty="0" err="1" smtClean="0"/>
              <a:t>Yolyn</a:t>
            </a:r>
            <a:r>
              <a:rPr lang="en-US" dirty="0" smtClean="0"/>
              <a:t> Am</a:t>
            </a:r>
          </a:p>
          <a:p>
            <a:pPr marL="0" indent="0">
              <a:buNone/>
            </a:pPr>
            <a:r>
              <a:rPr lang="en-US" dirty="0"/>
              <a:t> </a:t>
            </a:r>
            <a:r>
              <a:rPr lang="en-US" dirty="0" smtClean="0"/>
              <a:t>   </a:t>
            </a:r>
            <a:r>
              <a:rPr lang="en-US" sz="2000" dirty="0" smtClean="0"/>
              <a:t>When you leave from the lodge, you are to go to the Gobi </a:t>
            </a:r>
            <a:r>
              <a:rPr lang="en-US" sz="2000" dirty="0" err="1" smtClean="0"/>
              <a:t>Gurvansaikhan</a:t>
            </a:r>
            <a:r>
              <a:rPr lang="en-US" sz="2000" dirty="0" smtClean="0"/>
              <a:t> National Park and visit the </a:t>
            </a:r>
            <a:r>
              <a:rPr lang="en-US" sz="2000" dirty="0" err="1" smtClean="0"/>
              <a:t>Yolyn</a:t>
            </a:r>
            <a:r>
              <a:rPr lang="en-US" sz="2000" dirty="0" smtClean="0"/>
              <a:t> Am also known as Eagle Valley. The </a:t>
            </a:r>
            <a:r>
              <a:rPr lang="en-US" sz="2000" dirty="0" err="1" smtClean="0"/>
              <a:t>Yolyn</a:t>
            </a:r>
            <a:r>
              <a:rPr lang="en-US" sz="2000" dirty="0" smtClean="0"/>
              <a:t> Am was originally created to protect the birdlife in the region, but it is now more </a:t>
            </a:r>
            <a:r>
              <a:rPr lang="en-US" sz="2000" dirty="0"/>
              <a:t>famous for its dramatic rocky cliffs and narrow, heavily shaded canyons that allow sheets of blue-veined ice to survive well </a:t>
            </a:r>
            <a:r>
              <a:rPr lang="en-US" sz="2000" dirty="0" smtClean="0"/>
              <a:t>even into </a:t>
            </a:r>
            <a:r>
              <a:rPr lang="en-US" sz="2000" dirty="0"/>
              <a:t>the summer months. </a:t>
            </a:r>
            <a:r>
              <a:rPr lang="en-US" sz="2000" dirty="0" err="1"/>
              <a:t>Yolyn</a:t>
            </a:r>
            <a:r>
              <a:rPr lang="en-US" sz="2000" dirty="0"/>
              <a:t> Am is in the </a:t>
            </a:r>
            <a:r>
              <a:rPr lang="en-US" sz="2000" dirty="0" err="1"/>
              <a:t>Zuun</a:t>
            </a:r>
            <a:r>
              <a:rPr lang="en-US" sz="2000" dirty="0"/>
              <a:t> </a:t>
            </a:r>
            <a:r>
              <a:rPr lang="en-US" sz="2000" dirty="0" err="1"/>
              <a:t>Saikhan</a:t>
            </a:r>
            <a:r>
              <a:rPr lang="en-US" sz="2000" dirty="0"/>
              <a:t> </a:t>
            </a:r>
            <a:r>
              <a:rPr lang="en-US" sz="2000" dirty="0" err="1"/>
              <a:t>Nuruu</a:t>
            </a:r>
            <a:r>
              <a:rPr lang="en-US" sz="2000" dirty="0"/>
              <a:t>, 46km west of </a:t>
            </a:r>
            <a:r>
              <a:rPr lang="en-US" sz="2000" dirty="0" err="1"/>
              <a:t>Dalanzadgad</a:t>
            </a:r>
            <a:r>
              <a:rPr lang="en-US" sz="2000" dirty="0" smtClean="0"/>
              <a:t>. This trip will take up most of the hours of the day, so there won’t be anytime to do anything else.</a:t>
            </a:r>
            <a:endParaRPr lang="en-US"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105400"/>
            <a:ext cx="1905000" cy="142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89493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633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9- </a:t>
            </a:r>
            <a:r>
              <a:rPr lang="en-US" b="1" dirty="0" smtClean="0"/>
              <a:t>5/25- </a:t>
            </a:r>
            <a:r>
              <a:rPr lang="en-US" b="1" dirty="0" err="1" smtClean="0"/>
              <a:t>Dalanzadgad</a:t>
            </a:r>
            <a:r>
              <a:rPr lang="en-US" b="1" dirty="0" smtClean="0"/>
              <a:t> to </a:t>
            </a:r>
            <a:r>
              <a:rPr lang="en-US" b="1" dirty="0" err="1" smtClean="0"/>
              <a:t>Kharkhorin</a:t>
            </a:r>
            <a:r>
              <a:rPr lang="en-US" b="1" dirty="0" smtClean="0"/>
              <a:t>.</a:t>
            </a:r>
            <a:endParaRPr lang="en-US" b="1" dirty="0"/>
          </a:p>
        </p:txBody>
      </p:sp>
      <p:sp>
        <p:nvSpPr>
          <p:cNvPr id="3" name="내용 개체 틀 2"/>
          <p:cNvSpPr>
            <a:spLocks noGrp="1"/>
          </p:cNvSpPr>
          <p:nvPr>
            <p:ph idx="1"/>
          </p:nvPr>
        </p:nvSpPr>
        <p:spPr/>
        <p:txBody>
          <a:bodyPr>
            <a:normAutofit/>
          </a:bodyPr>
          <a:lstStyle/>
          <a:p>
            <a:r>
              <a:rPr lang="en-US" sz="2000" dirty="0" smtClean="0"/>
              <a:t>    From the </a:t>
            </a:r>
            <a:r>
              <a:rPr lang="en-US" sz="2000" dirty="0" err="1" smtClean="0"/>
              <a:t>ger</a:t>
            </a:r>
            <a:r>
              <a:rPr lang="en-US" sz="2000" dirty="0" smtClean="0"/>
              <a:t> camp, you drive back to </a:t>
            </a:r>
            <a:r>
              <a:rPr lang="en-US" sz="2000" dirty="0" err="1" smtClean="0"/>
              <a:t>Dalanzadgad</a:t>
            </a:r>
            <a:r>
              <a:rPr lang="en-US" sz="2000" dirty="0" smtClean="0"/>
              <a:t> and you get ready to go to the city of </a:t>
            </a:r>
            <a:r>
              <a:rPr lang="en-US" sz="2000" dirty="0" err="1" smtClean="0"/>
              <a:t>Kharkhorin</a:t>
            </a:r>
            <a:r>
              <a:rPr lang="en-US" sz="2000" dirty="0" smtClean="0"/>
              <a:t> in the province of </a:t>
            </a:r>
            <a:r>
              <a:rPr lang="en-US" sz="2000" dirty="0" err="1" smtClean="0"/>
              <a:t>Övörkhangai</a:t>
            </a:r>
            <a:r>
              <a:rPr lang="en-US" sz="2000" dirty="0" smtClean="0"/>
              <a:t> </a:t>
            </a:r>
            <a:r>
              <a:rPr lang="en-US" sz="2000" dirty="0"/>
              <a:t>. </a:t>
            </a:r>
            <a:r>
              <a:rPr lang="en-US" sz="2000" dirty="0" smtClean="0"/>
              <a:t>It will take 18 hours to get to </a:t>
            </a:r>
            <a:r>
              <a:rPr lang="en-US" sz="2000" dirty="0" err="1" smtClean="0"/>
              <a:t>Kharkhorin</a:t>
            </a:r>
            <a:r>
              <a:rPr lang="en-US" sz="2000" dirty="0" smtClean="0"/>
              <a:t> by vehicle. The two cities are 970 kilometers apart. You will take a jeep that will be driven by someone and go to the city of </a:t>
            </a:r>
            <a:r>
              <a:rPr lang="en-US" sz="2000" dirty="0" err="1" smtClean="0"/>
              <a:t>Kharkhorin</a:t>
            </a:r>
            <a:r>
              <a:rPr lang="en-US" sz="2000" dirty="0" smtClean="0"/>
              <a:t>. You can visit some places on the way but not stay too long. Also getting up early in the morning is important for you need to get an early start. This will be more expensive than the bus ride, for you have a driver that is driving the jeep, and it is a farther distance as well. </a:t>
            </a:r>
            <a:endParaRPr lang="en-US"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343400"/>
            <a:ext cx="2362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19800" y="6051322"/>
            <a:ext cx="914400" cy="215444"/>
          </a:xfrm>
          <a:prstGeom prst="rect">
            <a:avLst/>
          </a:prstGeom>
          <a:noFill/>
        </p:spPr>
        <p:txBody>
          <a:bodyPr wrap="square" rtlCol="0">
            <a:spAutoFit/>
          </a:bodyPr>
          <a:lstStyle/>
          <a:p>
            <a:r>
              <a:rPr lang="en-US" sz="800" dirty="0" err="1" smtClean="0">
                <a:solidFill>
                  <a:schemeClr val="bg1"/>
                </a:solidFill>
              </a:rPr>
              <a:t>Dalanzadgad</a:t>
            </a:r>
            <a:endParaRPr lang="en-US" sz="800" dirty="0">
              <a:solidFill>
                <a:schemeClr val="bg1"/>
              </a:solidFill>
            </a:endParaRPr>
          </a:p>
        </p:txBody>
      </p:sp>
      <p:sp>
        <p:nvSpPr>
          <p:cNvPr id="5" name="TextBox 4"/>
          <p:cNvSpPr txBox="1"/>
          <p:nvPr/>
        </p:nvSpPr>
        <p:spPr>
          <a:xfrm>
            <a:off x="5029200" y="5029200"/>
            <a:ext cx="762000" cy="215444"/>
          </a:xfrm>
          <a:prstGeom prst="rect">
            <a:avLst/>
          </a:prstGeom>
          <a:noFill/>
        </p:spPr>
        <p:txBody>
          <a:bodyPr wrap="square" rtlCol="0">
            <a:spAutoFit/>
          </a:bodyPr>
          <a:lstStyle/>
          <a:p>
            <a:r>
              <a:rPr lang="en-US" sz="800" dirty="0" err="1" smtClean="0">
                <a:solidFill>
                  <a:schemeClr val="bg1"/>
                </a:solidFill>
              </a:rPr>
              <a:t>Kharkhorin</a:t>
            </a:r>
            <a:endParaRPr lang="en-US" sz="800" dirty="0">
              <a:solidFill>
                <a:schemeClr val="bg1"/>
              </a:solidFill>
            </a:endParaRPr>
          </a:p>
        </p:txBody>
      </p:sp>
    </p:spTree>
    <p:extLst>
      <p:ext uri="{BB962C8B-B14F-4D97-AF65-F5344CB8AC3E}">
        <p14:creationId xmlns:p14="http://schemas.microsoft.com/office/powerpoint/2010/main" val="839052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9- On the way to </a:t>
            </a:r>
            <a:r>
              <a:rPr lang="en-US" dirty="0" err="1" smtClean="0"/>
              <a:t>Kharkhorin</a:t>
            </a:r>
            <a:r>
              <a:rPr lang="en-US" dirty="0" smtClean="0"/>
              <a:t>- Restaurant</a:t>
            </a:r>
            <a:endParaRPr lang="en-US" dirty="0"/>
          </a:p>
        </p:txBody>
      </p:sp>
      <p:sp>
        <p:nvSpPr>
          <p:cNvPr id="3" name="내용 개체 틀 2"/>
          <p:cNvSpPr>
            <a:spLocks noGrp="1"/>
          </p:cNvSpPr>
          <p:nvPr>
            <p:ph idx="1"/>
          </p:nvPr>
        </p:nvSpPr>
        <p:spPr/>
        <p:txBody>
          <a:bodyPr/>
          <a:lstStyle/>
          <a:p>
            <a:r>
              <a:rPr lang="en-US" dirty="0"/>
              <a:t>Tov </a:t>
            </a:r>
            <a:r>
              <a:rPr lang="en-US" dirty="0" err="1"/>
              <a:t>Borkigan</a:t>
            </a:r>
            <a:r>
              <a:rPr lang="en-US" dirty="0"/>
              <a:t> </a:t>
            </a:r>
            <a:r>
              <a:rPr lang="en-US" dirty="0" err="1"/>
              <a:t>Ger</a:t>
            </a:r>
            <a:r>
              <a:rPr lang="en-US" dirty="0"/>
              <a:t> </a:t>
            </a:r>
            <a:r>
              <a:rPr lang="en-US" dirty="0" smtClean="0"/>
              <a:t>Camp</a:t>
            </a:r>
          </a:p>
          <a:p>
            <a:pPr marL="0" indent="0">
              <a:buNone/>
            </a:pPr>
            <a:r>
              <a:rPr lang="en-US" dirty="0"/>
              <a:t> </a:t>
            </a:r>
            <a:r>
              <a:rPr lang="en-US" dirty="0" smtClean="0"/>
              <a:t>  </a:t>
            </a:r>
            <a:r>
              <a:rPr lang="en-US" sz="1800" dirty="0" smtClean="0"/>
              <a:t>On the way to </a:t>
            </a:r>
            <a:r>
              <a:rPr lang="en-US" sz="1800" dirty="0" err="1" smtClean="0"/>
              <a:t>Kharkhorin</a:t>
            </a:r>
            <a:r>
              <a:rPr lang="en-US" sz="1800" dirty="0" smtClean="0"/>
              <a:t>, you stop by a </a:t>
            </a:r>
            <a:r>
              <a:rPr lang="en-US" sz="1800" dirty="0" err="1" smtClean="0"/>
              <a:t>ger</a:t>
            </a:r>
            <a:r>
              <a:rPr lang="en-US" sz="1800" dirty="0" smtClean="0"/>
              <a:t> camp for lunch, for that is the only place to eat in a radius of more than fifty miles.  This small restaurant within the </a:t>
            </a:r>
            <a:r>
              <a:rPr lang="en-US" sz="1800" dirty="0" err="1" smtClean="0"/>
              <a:t>ger</a:t>
            </a:r>
            <a:r>
              <a:rPr lang="en-US" sz="1800" dirty="0" smtClean="0"/>
              <a:t> camp, is the perfect place to rest for a while and enjoy your meal. There is electricity here, and also a restroom. The meals are good Mongolian cuisine and are served on very nice plates on cutlery. The restaurant is open from the morning to when the camp is settled down to go to sleep. Meal prices will vary, for the food is included to your stay in the </a:t>
            </a:r>
            <a:r>
              <a:rPr lang="en-US" sz="1800" dirty="0" err="1" smtClean="0"/>
              <a:t>ger</a:t>
            </a:r>
            <a:r>
              <a:rPr lang="en-US" sz="1800" dirty="0" smtClean="0"/>
              <a:t> camps, but since you are just staying temporarily to eat, you will have to ask what the price of the food is. You will not be staying here for long. It is just a quick meal and you will be back to the road to </a:t>
            </a:r>
            <a:r>
              <a:rPr lang="en-US" sz="1800" dirty="0" err="1" smtClean="0"/>
              <a:t>Kharkhorin</a:t>
            </a:r>
            <a:r>
              <a:rPr lang="en-US" sz="1800" dirty="0" smtClean="0"/>
              <a:t>.</a:t>
            </a:r>
            <a:endParaRPr 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5105400"/>
            <a:ext cx="2457450" cy="1629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500356"/>
            <a:ext cx="2057400" cy="123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8722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9- On the way to </a:t>
            </a:r>
            <a:r>
              <a:rPr lang="en-US" dirty="0" err="1" smtClean="0"/>
              <a:t>Kharkhorin</a:t>
            </a:r>
            <a:r>
              <a:rPr lang="en-US" dirty="0" smtClean="0"/>
              <a:t>- Ulaanbaatar</a:t>
            </a:r>
            <a:endParaRPr lang="en-US" dirty="0"/>
          </a:p>
        </p:txBody>
      </p:sp>
      <p:sp>
        <p:nvSpPr>
          <p:cNvPr id="3" name="내용 개체 틀 2"/>
          <p:cNvSpPr>
            <a:spLocks noGrp="1"/>
          </p:cNvSpPr>
          <p:nvPr>
            <p:ph idx="1"/>
          </p:nvPr>
        </p:nvSpPr>
        <p:spPr/>
        <p:txBody>
          <a:bodyPr>
            <a:normAutofit/>
          </a:bodyPr>
          <a:lstStyle/>
          <a:p>
            <a:r>
              <a:rPr lang="en-US" sz="2800" dirty="0" smtClean="0"/>
              <a:t>  </a:t>
            </a:r>
            <a:r>
              <a:rPr lang="en-US" sz="2000" dirty="0" smtClean="0"/>
              <a:t>Still on your way to </a:t>
            </a:r>
            <a:r>
              <a:rPr lang="en-US" sz="2000" dirty="0" err="1" smtClean="0"/>
              <a:t>Kharkhorin</a:t>
            </a:r>
            <a:r>
              <a:rPr lang="en-US" sz="2000" dirty="0" smtClean="0"/>
              <a:t>, you go through the city of Ulaanbaatar, the city which you stayed for the first 5 days of your journey. In Ulaanbaatar, you will </a:t>
            </a:r>
            <a:r>
              <a:rPr lang="en-US" sz="2000" dirty="0"/>
              <a:t>visit the </a:t>
            </a:r>
            <a:r>
              <a:rPr lang="en-US" sz="2000" dirty="0" err="1"/>
              <a:t>Terelj</a:t>
            </a:r>
            <a:r>
              <a:rPr lang="en-US" sz="2000" dirty="0"/>
              <a:t> National </a:t>
            </a:r>
            <a:r>
              <a:rPr lang="en-US" sz="2000" dirty="0" smtClean="0"/>
              <a:t>Park. You will stay overnight in the </a:t>
            </a:r>
            <a:r>
              <a:rPr lang="en-US" sz="2000" dirty="0" err="1" smtClean="0"/>
              <a:t>ger</a:t>
            </a:r>
            <a:r>
              <a:rPr lang="en-US" sz="2000" dirty="0" smtClean="0"/>
              <a:t> camps that are in the park, for the sun is going down and you and your driver need a rest from the long drive. The </a:t>
            </a:r>
            <a:r>
              <a:rPr lang="en-US" sz="2000" dirty="0" err="1" smtClean="0"/>
              <a:t>Terelj</a:t>
            </a:r>
            <a:r>
              <a:rPr lang="en-US" sz="2000" dirty="0" smtClean="0"/>
              <a:t> National Park is a park that is visited by many tourists, because of the strange </a:t>
            </a:r>
            <a:r>
              <a:rPr lang="en-US" sz="2000" dirty="0"/>
              <a:t>rock formations and </a:t>
            </a:r>
            <a:r>
              <a:rPr lang="en-US" sz="2000" dirty="0" err="1"/>
              <a:t>Khentii</a:t>
            </a:r>
            <a:r>
              <a:rPr lang="en-US" sz="2000" dirty="0"/>
              <a:t> Mountains </a:t>
            </a:r>
            <a:r>
              <a:rPr lang="en-US" sz="2000" dirty="0" smtClean="0"/>
              <a:t>located within the park. It is also well know for its Turtle rock and a man who is reading shaped rock. </a:t>
            </a:r>
            <a:r>
              <a:rPr lang="en-US" sz="2000" dirty="0"/>
              <a:t>The park is ideal  for hiking, </a:t>
            </a:r>
            <a:r>
              <a:rPr lang="en-US" sz="2000" dirty="0" smtClean="0"/>
              <a:t>horseback/camel back </a:t>
            </a:r>
            <a:r>
              <a:rPr lang="en-US" sz="2000" dirty="0"/>
              <a:t>riding, fishing, climbing and </a:t>
            </a:r>
            <a:r>
              <a:rPr lang="en-US" sz="2000" dirty="0" smtClean="0"/>
              <a:t>photography. This park is 70 kilometers northeast of the capital.</a:t>
            </a:r>
            <a:endParaRPr lang="en-US"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0"/>
            <a:ext cx="2133600" cy="115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134046"/>
            <a:ext cx="2362200" cy="128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37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a:t>Day 9- </a:t>
            </a:r>
            <a:r>
              <a:rPr lang="en-US" dirty="0" err="1"/>
              <a:t>Terelj</a:t>
            </a:r>
            <a:r>
              <a:rPr lang="en-US" dirty="0"/>
              <a:t> National </a:t>
            </a:r>
            <a:r>
              <a:rPr lang="en-US" dirty="0" smtClean="0"/>
              <a:t>Park- </a:t>
            </a:r>
            <a:r>
              <a:rPr lang="en-US" dirty="0" err="1" smtClean="0"/>
              <a:t>ger</a:t>
            </a:r>
            <a:r>
              <a:rPr lang="en-US" dirty="0" smtClean="0"/>
              <a:t> camp </a:t>
            </a:r>
            <a:endParaRPr lang="en-US" dirty="0"/>
          </a:p>
        </p:txBody>
      </p:sp>
      <p:sp>
        <p:nvSpPr>
          <p:cNvPr id="3" name="내용 개체 틀 2"/>
          <p:cNvSpPr>
            <a:spLocks noGrp="1"/>
          </p:cNvSpPr>
          <p:nvPr>
            <p:ph idx="1"/>
          </p:nvPr>
        </p:nvSpPr>
        <p:spPr/>
        <p:txBody>
          <a:bodyPr/>
          <a:lstStyle/>
          <a:p>
            <a:r>
              <a:rPr lang="en-US" dirty="0" err="1" smtClean="0"/>
              <a:t>Terelj</a:t>
            </a:r>
            <a:r>
              <a:rPr lang="en-US" dirty="0" smtClean="0"/>
              <a:t> Lodge</a:t>
            </a:r>
          </a:p>
          <a:p>
            <a:pPr marL="0" indent="0">
              <a:buNone/>
            </a:pPr>
            <a:r>
              <a:rPr lang="en-US" dirty="0"/>
              <a:t> </a:t>
            </a:r>
            <a:r>
              <a:rPr lang="en-US" dirty="0" smtClean="0"/>
              <a:t>   </a:t>
            </a:r>
            <a:r>
              <a:rPr lang="en-US" sz="1800" dirty="0" smtClean="0"/>
              <a:t>This </a:t>
            </a:r>
            <a:r>
              <a:rPr lang="en-US" sz="1800" dirty="0" err="1" smtClean="0"/>
              <a:t>ger</a:t>
            </a:r>
            <a:r>
              <a:rPr lang="en-US" sz="1800" dirty="0" smtClean="0"/>
              <a:t> camp is located in the </a:t>
            </a:r>
            <a:r>
              <a:rPr lang="en-US" sz="1800" dirty="0" err="1" smtClean="0"/>
              <a:t>Terelj</a:t>
            </a:r>
            <a:r>
              <a:rPr lang="en-US" sz="1800" dirty="0" smtClean="0"/>
              <a:t> National Park. You will be staying here for one night and will move on to go to the city of </a:t>
            </a:r>
            <a:r>
              <a:rPr lang="en-US" sz="1800" dirty="0" err="1" smtClean="0"/>
              <a:t>Kharkhorin</a:t>
            </a:r>
            <a:r>
              <a:rPr lang="en-US" sz="1800" dirty="0" smtClean="0"/>
              <a:t>. The </a:t>
            </a:r>
            <a:r>
              <a:rPr lang="en-US" sz="1800" dirty="0" err="1" smtClean="0"/>
              <a:t>Terelj</a:t>
            </a:r>
            <a:r>
              <a:rPr lang="en-US" sz="1800" dirty="0" smtClean="0"/>
              <a:t> lodge has three options to choose from: the standard </a:t>
            </a:r>
            <a:r>
              <a:rPr lang="en-US" sz="1800" dirty="0" err="1" smtClean="0"/>
              <a:t>ger</a:t>
            </a:r>
            <a:r>
              <a:rPr lang="en-US" sz="1800" dirty="0" smtClean="0"/>
              <a:t>, deluxe </a:t>
            </a:r>
            <a:r>
              <a:rPr lang="en-US" sz="1800" dirty="0" err="1" smtClean="0"/>
              <a:t>ger</a:t>
            </a:r>
            <a:r>
              <a:rPr lang="en-US" sz="1800" dirty="0" smtClean="0"/>
              <a:t>, or wooden house</a:t>
            </a:r>
            <a:r>
              <a:rPr lang="en-US" sz="2800" dirty="0" smtClean="0"/>
              <a:t>. </a:t>
            </a:r>
            <a:r>
              <a:rPr lang="en-US" sz="1800" dirty="0" smtClean="0"/>
              <a:t>The standard </a:t>
            </a:r>
            <a:r>
              <a:rPr lang="en-US" sz="1800" dirty="0" err="1" smtClean="0"/>
              <a:t>gers</a:t>
            </a:r>
            <a:r>
              <a:rPr lang="en-US" sz="1800" dirty="0" smtClean="0"/>
              <a:t> can accommodate 2-4 people and it has 2-3 queen size beds and </a:t>
            </a:r>
            <a:r>
              <a:rPr lang="en-US" sz="1800" dirty="0" err="1" smtClean="0"/>
              <a:t>and</a:t>
            </a:r>
            <a:r>
              <a:rPr lang="en-US" sz="1800" dirty="0" smtClean="0"/>
              <a:t> one king size bed. The deluxe </a:t>
            </a:r>
            <a:r>
              <a:rPr lang="en-US" sz="1800" dirty="0" err="1" smtClean="0"/>
              <a:t>gers</a:t>
            </a:r>
            <a:r>
              <a:rPr lang="en-US" sz="1800" dirty="0" smtClean="0"/>
              <a:t> come with a private bathroom with a toilet, sink, and shower. It also has a king size bed and queen size twin beds. The wooden houses are small cabins with large king and queen sized beds and a wide window for a great panoramic view. Prices vary for each type of </a:t>
            </a:r>
            <a:r>
              <a:rPr lang="en-US" sz="1800" dirty="0" err="1" smtClean="0"/>
              <a:t>ger.</a:t>
            </a:r>
            <a:r>
              <a:rPr lang="en-US" sz="1800" dirty="0"/>
              <a:t> </a:t>
            </a:r>
            <a:r>
              <a:rPr lang="en-US" sz="1800" dirty="0" smtClean="0"/>
              <a:t>A standard </a:t>
            </a:r>
            <a:r>
              <a:rPr lang="en-US" sz="1800" dirty="0" err="1" smtClean="0"/>
              <a:t>ger</a:t>
            </a:r>
            <a:r>
              <a:rPr lang="en-US" sz="1800" dirty="0" smtClean="0"/>
              <a:t> costs $85 a night with a bed and all three meals. A deluxe </a:t>
            </a:r>
            <a:r>
              <a:rPr lang="en-US" sz="1800" dirty="0" err="1" smtClean="0"/>
              <a:t>ger</a:t>
            </a:r>
            <a:r>
              <a:rPr lang="en-US" sz="1800" dirty="0" smtClean="0"/>
              <a:t> costs $145 a night with a bed and all three meals.</a:t>
            </a:r>
            <a:endParaRPr lang="en-US" sz="16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410200"/>
            <a:ext cx="2021923" cy="134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06591"/>
            <a:ext cx="2133600" cy="141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5410200"/>
            <a:ext cx="1676400" cy="125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185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10- </a:t>
            </a:r>
            <a:r>
              <a:rPr lang="en-US" b="1" dirty="0" smtClean="0"/>
              <a:t>5/26- </a:t>
            </a:r>
            <a:r>
              <a:rPr lang="en-US" dirty="0" err="1" smtClean="0"/>
              <a:t>Kharkhorin</a:t>
            </a:r>
            <a:r>
              <a:rPr lang="en-US" dirty="0" smtClean="0"/>
              <a:t>- hotel</a:t>
            </a:r>
            <a:endParaRPr lang="en-US" dirty="0"/>
          </a:p>
        </p:txBody>
      </p:sp>
      <p:sp>
        <p:nvSpPr>
          <p:cNvPr id="3" name="내용 개체 틀 2"/>
          <p:cNvSpPr>
            <a:spLocks noGrp="1"/>
          </p:cNvSpPr>
          <p:nvPr>
            <p:ph idx="1"/>
          </p:nvPr>
        </p:nvSpPr>
        <p:spPr/>
        <p:txBody>
          <a:bodyPr>
            <a:normAutofit/>
          </a:bodyPr>
          <a:lstStyle/>
          <a:p>
            <a:r>
              <a:rPr lang="en-US" sz="2400" dirty="0"/>
              <a:t>Dreamland </a:t>
            </a:r>
          </a:p>
          <a:p>
            <a:pPr marL="0" indent="0">
              <a:buNone/>
            </a:pPr>
            <a:r>
              <a:rPr lang="en-US" sz="2000" dirty="0" smtClean="0"/>
              <a:t>     </a:t>
            </a:r>
            <a:r>
              <a:rPr lang="en-US" sz="1800" dirty="0" smtClean="0"/>
              <a:t>You leave the </a:t>
            </a:r>
            <a:r>
              <a:rPr lang="en-US" sz="1800" dirty="0" err="1" smtClean="0"/>
              <a:t>ger</a:t>
            </a:r>
            <a:r>
              <a:rPr lang="en-US" sz="1800" dirty="0" smtClean="0"/>
              <a:t> camp from Ulaanbaatar in the morning, and it takes about 5 hours and 30 minutes to get to </a:t>
            </a:r>
            <a:r>
              <a:rPr lang="en-US" sz="1800" dirty="0" err="1" smtClean="0"/>
              <a:t>Kharkhorin</a:t>
            </a:r>
            <a:r>
              <a:rPr lang="en-US" sz="1800" dirty="0" smtClean="0"/>
              <a:t>. When you arrive, you stop by look for a hotel and it’s not a hotel. Instead it is a </a:t>
            </a:r>
            <a:r>
              <a:rPr lang="en-US" sz="1800" dirty="0" err="1" smtClean="0"/>
              <a:t>ger</a:t>
            </a:r>
            <a:r>
              <a:rPr lang="en-US" sz="1800" dirty="0" smtClean="0"/>
              <a:t> camp that is very luxurious and modernized. Dreamland </a:t>
            </a:r>
            <a:r>
              <a:rPr lang="en-US" sz="1800" dirty="0" err="1" smtClean="0"/>
              <a:t>gers</a:t>
            </a:r>
            <a:r>
              <a:rPr lang="en-US" sz="1800" dirty="0" smtClean="0"/>
              <a:t> have almost everything to make you feel at home. </a:t>
            </a:r>
            <a:r>
              <a:rPr lang="en-US" sz="1800" dirty="0"/>
              <a:t>They have </a:t>
            </a:r>
            <a:r>
              <a:rPr lang="en-US" sz="1800" dirty="0" err="1"/>
              <a:t>ger</a:t>
            </a:r>
            <a:r>
              <a:rPr lang="en-US" sz="1800" dirty="0"/>
              <a:t> that </a:t>
            </a:r>
            <a:r>
              <a:rPr lang="en-US" sz="1800" dirty="0" smtClean="0"/>
              <a:t>have </a:t>
            </a:r>
            <a:r>
              <a:rPr lang="en-US" sz="1800" dirty="0"/>
              <a:t>an attached bathroom with flush toilets and a private shower, a king-sized bed, </a:t>
            </a:r>
            <a:r>
              <a:rPr lang="en-US" sz="1800" dirty="0" smtClean="0"/>
              <a:t>air-conditioning </a:t>
            </a:r>
            <a:r>
              <a:rPr lang="en-US" sz="1800" dirty="0"/>
              <a:t>and cable </a:t>
            </a:r>
            <a:r>
              <a:rPr lang="en-US" sz="1800" dirty="0" smtClean="0"/>
              <a:t>TV. It is owned and operated by a Mongolian sumo champion, so there are some Japanese culture in this </a:t>
            </a:r>
            <a:r>
              <a:rPr lang="en-US" sz="1800" dirty="0" err="1" smtClean="0"/>
              <a:t>ger</a:t>
            </a:r>
            <a:r>
              <a:rPr lang="en-US" sz="1800" dirty="0" smtClean="0"/>
              <a:t> </a:t>
            </a:r>
            <a:r>
              <a:rPr lang="en-US" sz="1800" dirty="0"/>
              <a:t>camp such as </a:t>
            </a:r>
            <a:r>
              <a:rPr lang="en-US" sz="1800" dirty="0" smtClean="0"/>
              <a:t>a beautiful </a:t>
            </a:r>
            <a:r>
              <a:rPr lang="en-US" sz="1800" dirty="0"/>
              <a:t>Japanese-style sauna and </a:t>
            </a:r>
            <a:r>
              <a:rPr lang="en-US" sz="1800" dirty="0" smtClean="0"/>
              <a:t>bathhouse. It is 360 kilometers away from Ulaanbaatar, and it is located on the banks of the </a:t>
            </a:r>
            <a:r>
              <a:rPr lang="en-US" sz="1800" dirty="0" err="1" smtClean="0"/>
              <a:t>Orkhon</a:t>
            </a:r>
            <a:r>
              <a:rPr lang="en-US" sz="1800" dirty="0" smtClean="0"/>
              <a:t> River. The prices per </a:t>
            </a:r>
            <a:r>
              <a:rPr lang="en-US" sz="1800" dirty="0"/>
              <a:t>night for a single person in a Standard Felt </a:t>
            </a:r>
            <a:r>
              <a:rPr lang="en-US" sz="1800" dirty="0" err="1"/>
              <a:t>Ger</a:t>
            </a:r>
            <a:r>
              <a:rPr lang="en-US" sz="1800" dirty="0"/>
              <a:t> is $40 and </a:t>
            </a:r>
            <a:r>
              <a:rPr lang="en-US" sz="1800" dirty="0" smtClean="0"/>
              <a:t>is $50 for a  </a:t>
            </a:r>
            <a:r>
              <a:rPr lang="en-US" sz="1800" dirty="0"/>
              <a:t>Luxury Felt </a:t>
            </a:r>
            <a:r>
              <a:rPr lang="en-US" sz="1800" dirty="0" smtClean="0"/>
              <a:t>Ger. The price is included with breakfast. </a:t>
            </a:r>
            <a:endParaRPr lang="en-US" sz="1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15" y="5257800"/>
            <a:ext cx="1766887" cy="117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5181600"/>
            <a:ext cx="22352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9961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10- </a:t>
            </a:r>
            <a:r>
              <a:rPr lang="en-US" dirty="0" err="1" smtClean="0"/>
              <a:t>Kharkhorin</a:t>
            </a:r>
            <a:r>
              <a:rPr lang="en-US" dirty="0"/>
              <a:t>- </a:t>
            </a:r>
            <a:r>
              <a:rPr lang="en-US" dirty="0" err="1"/>
              <a:t>Erdene</a:t>
            </a:r>
            <a:r>
              <a:rPr lang="en-US" dirty="0"/>
              <a:t> </a:t>
            </a:r>
            <a:r>
              <a:rPr lang="en-US" dirty="0" err="1"/>
              <a:t>Zuu</a:t>
            </a:r>
            <a:r>
              <a:rPr lang="en-US" dirty="0"/>
              <a:t> </a:t>
            </a:r>
            <a:r>
              <a:rPr lang="en-US" dirty="0" err="1"/>
              <a:t>Khiid</a:t>
            </a:r>
            <a:endParaRPr lang="en-US" dirty="0"/>
          </a:p>
        </p:txBody>
      </p:sp>
      <p:sp>
        <p:nvSpPr>
          <p:cNvPr id="3" name="내용 개체 틀 2"/>
          <p:cNvSpPr>
            <a:spLocks noGrp="1"/>
          </p:cNvSpPr>
          <p:nvPr>
            <p:ph idx="1"/>
          </p:nvPr>
        </p:nvSpPr>
        <p:spPr/>
        <p:txBody>
          <a:bodyPr>
            <a:normAutofit/>
          </a:bodyPr>
          <a:lstStyle/>
          <a:p>
            <a:r>
              <a:rPr lang="en-US" sz="2800" dirty="0" err="1"/>
              <a:t>Erdene</a:t>
            </a:r>
            <a:r>
              <a:rPr lang="en-US" sz="2800" dirty="0"/>
              <a:t> </a:t>
            </a:r>
            <a:r>
              <a:rPr lang="en-US" sz="2800" dirty="0" err="1"/>
              <a:t>Zuu</a:t>
            </a:r>
            <a:r>
              <a:rPr lang="en-US" sz="2800" dirty="0"/>
              <a:t> </a:t>
            </a:r>
            <a:r>
              <a:rPr lang="en-US" sz="2800" dirty="0" err="1" smtClean="0"/>
              <a:t>Khiid</a:t>
            </a:r>
            <a:endParaRPr lang="en-US" sz="2800" dirty="0" smtClean="0"/>
          </a:p>
          <a:p>
            <a:pPr marL="0" indent="0">
              <a:buNone/>
            </a:pPr>
            <a:r>
              <a:rPr lang="en-US" sz="2800" dirty="0"/>
              <a:t> </a:t>
            </a:r>
            <a:r>
              <a:rPr lang="en-US" sz="2800" dirty="0" smtClean="0"/>
              <a:t>  </a:t>
            </a:r>
            <a:r>
              <a:rPr lang="en-US" sz="2400" dirty="0" smtClean="0"/>
              <a:t> </a:t>
            </a:r>
            <a:r>
              <a:rPr lang="en-US" sz="1800" dirty="0" smtClean="0"/>
              <a:t>The </a:t>
            </a:r>
            <a:r>
              <a:rPr lang="en-US" sz="1800" dirty="0" err="1" smtClean="0"/>
              <a:t>Erdene</a:t>
            </a:r>
            <a:r>
              <a:rPr lang="en-US" sz="1800" dirty="0" smtClean="0"/>
              <a:t> </a:t>
            </a:r>
            <a:r>
              <a:rPr lang="en-US" sz="1800" dirty="0" err="1" smtClean="0"/>
              <a:t>Zuu</a:t>
            </a:r>
            <a:r>
              <a:rPr lang="en-US" sz="1800" dirty="0" smtClean="0"/>
              <a:t> </a:t>
            </a:r>
            <a:r>
              <a:rPr lang="en-US" sz="1800" dirty="0" err="1" smtClean="0"/>
              <a:t>Khiid</a:t>
            </a:r>
            <a:r>
              <a:rPr lang="en-US" sz="1800" dirty="0" smtClean="0"/>
              <a:t> was a Buddhist monastery, but is now a museum and is not a place of </a:t>
            </a:r>
            <a:r>
              <a:rPr lang="en-US" sz="1800" dirty="0"/>
              <a:t>worship anymore. Entrance to the monastery grounds is free. If you want to see inside the temples, however, you’ll have to go to the ticket desk and souvenir shop on your left as you enter the grounds from the south and buy a ticket for </a:t>
            </a:r>
            <a:r>
              <a:rPr lang="en-US" sz="1800" dirty="0" smtClean="0"/>
              <a:t>$</a:t>
            </a:r>
            <a:r>
              <a:rPr lang="en-US" sz="1800" dirty="0"/>
              <a:t>3, which includes a guided tour of the site. But </a:t>
            </a:r>
            <a:r>
              <a:rPr lang="en-US" sz="1800" dirty="0" smtClean="0"/>
              <a:t>permission </a:t>
            </a:r>
            <a:r>
              <a:rPr lang="en-US" sz="1800" dirty="0"/>
              <a:t>to take photos in the temples is an additional </a:t>
            </a:r>
            <a:r>
              <a:rPr lang="en-US" sz="1800" dirty="0" smtClean="0"/>
              <a:t>$</a:t>
            </a:r>
            <a:r>
              <a:rPr lang="en-US" sz="1800" dirty="0"/>
              <a:t>5 and video is </a:t>
            </a:r>
            <a:r>
              <a:rPr lang="en-US" sz="1800" dirty="0" smtClean="0"/>
              <a:t>$10. The </a:t>
            </a:r>
            <a:r>
              <a:rPr lang="en-US" sz="1800" dirty="0"/>
              <a:t>monastery is enclosed in an immense walled compound The three temples in the compound, which were not destroyed in the 1930s, are dedicated to the three stages of Buddha’s life: childhood, adolescence and adulthood</a:t>
            </a:r>
            <a:r>
              <a:rPr lang="en-US" sz="1800" dirty="0" smtClean="0"/>
              <a:t>. There are many other features to the </a:t>
            </a:r>
            <a:r>
              <a:rPr lang="en-US" sz="1800" dirty="0" err="1" smtClean="0"/>
              <a:t>Erdend</a:t>
            </a:r>
            <a:r>
              <a:rPr lang="en-US" sz="1800" dirty="0" smtClean="0"/>
              <a:t> </a:t>
            </a:r>
            <a:r>
              <a:rPr lang="en-US" sz="1800" dirty="0" err="1" smtClean="0"/>
              <a:t>Zuu</a:t>
            </a:r>
            <a:r>
              <a:rPr lang="en-US" sz="1800" dirty="0" smtClean="0"/>
              <a:t> </a:t>
            </a:r>
            <a:r>
              <a:rPr lang="en-US" sz="1800" dirty="0" err="1" smtClean="0"/>
              <a:t>Khiid</a:t>
            </a:r>
            <a:r>
              <a:rPr lang="en-US" sz="1800" dirty="0" smtClean="0"/>
              <a:t> and is a great place to go for a tour and see Mongolia’s history. </a:t>
            </a:r>
            <a:endParaRPr lang="en-US" sz="1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685800"/>
            <a:ext cx="1600200" cy="1198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5181600"/>
            <a:ext cx="3095625"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796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10- </a:t>
            </a:r>
            <a:r>
              <a:rPr lang="en-US" dirty="0" err="1" smtClean="0"/>
              <a:t>Kharkhorin</a:t>
            </a:r>
            <a:r>
              <a:rPr lang="en-US" dirty="0"/>
              <a:t> - Stone Turtles </a:t>
            </a:r>
          </a:p>
        </p:txBody>
      </p:sp>
      <p:sp>
        <p:nvSpPr>
          <p:cNvPr id="3" name="내용 개체 틀 2"/>
          <p:cNvSpPr>
            <a:spLocks noGrp="1"/>
          </p:cNvSpPr>
          <p:nvPr>
            <p:ph idx="1"/>
          </p:nvPr>
        </p:nvSpPr>
        <p:spPr>
          <a:xfrm>
            <a:off x="457200" y="2057400"/>
            <a:ext cx="8229600" cy="4625990"/>
          </a:xfrm>
        </p:spPr>
        <p:txBody>
          <a:bodyPr>
            <a:normAutofit/>
          </a:bodyPr>
          <a:lstStyle/>
          <a:p>
            <a:r>
              <a:rPr lang="en-US" dirty="0" smtClean="0"/>
              <a:t>Stone Turtles</a:t>
            </a:r>
          </a:p>
          <a:p>
            <a:pPr marL="0" indent="0">
              <a:buNone/>
            </a:pPr>
            <a:r>
              <a:rPr lang="en-US" dirty="0"/>
              <a:t> </a:t>
            </a:r>
            <a:r>
              <a:rPr lang="en-US" dirty="0" smtClean="0"/>
              <a:t>  </a:t>
            </a:r>
            <a:r>
              <a:rPr lang="en-US" sz="2800" dirty="0" smtClean="0"/>
              <a:t> </a:t>
            </a:r>
            <a:r>
              <a:rPr lang="en-US" sz="2000" dirty="0" smtClean="0"/>
              <a:t>If you go outside of the monastery’s walls, you will find two stone turtles</a:t>
            </a:r>
            <a:r>
              <a:rPr lang="en-US" sz="2000" dirty="0"/>
              <a:t>. </a:t>
            </a:r>
            <a:r>
              <a:rPr lang="en-US" sz="2000" dirty="0" smtClean="0"/>
              <a:t>There were once four sculptures that used to mark </a:t>
            </a:r>
            <a:r>
              <a:rPr lang="en-US" sz="2000" dirty="0"/>
              <a:t>the boundaries of ancient Karakorum, acting as protectors of the city (turtles </a:t>
            </a:r>
            <a:r>
              <a:rPr lang="en-US" sz="2000" dirty="0" smtClean="0"/>
              <a:t>were </a:t>
            </a:r>
            <a:r>
              <a:rPr lang="en-US" sz="2000" dirty="0"/>
              <a:t>considered symbols of eternity). The turtles originally had an inscribed stone stele mounted vertically on their back</a:t>
            </a:r>
            <a:r>
              <a:rPr lang="en-US" sz="2000" dirty="0" smtClean="0"/>
              <a:t>. One of them is easy to locate because all </a:t>
            </a:r>
            <a:r>
              <a:rPr lang="en-US" sz="2000" dirty="0"/>
              <a:t>you have to do is just walk out of the northern gate of the monastery and follow the path northwest for about 300m</a:t>
            </a:r>
            <a:r>
              <a:rPr lang="en-US" sz="2000" dirty="0" smtClean="0"/>
              <a:t>. The other one is a </a:t>
            </a:r>
            <a:r>
              <a:rPr lang="en-US" sz="2000" dirty="0"/>
              <a:t>little trickier to find, for </a:t>
            </a:r>
            <a:r>
              <a:rPr lang="en-US" sz="2000" dirty="0" smtClean="0"/>
              <a:t>you will </a:t>
            </a:r>
            <a:r>
              <a:rPr lang="en-US" sz="2000" dirty="0"/>
              <a:t>need a guide or directions to find the other one, which is on the hill south of the monastery, about 600m past the phallic rock</a:t>
            </a:r>
            <a:r>
              <a:rPr lang="en-US" sz="2000" dirty="0" smtClean="0"/>
              <a:t>.</a:t>
            </a:r>
            <a:endParaRPr lang="en-US" sz="20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842266"/>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2561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10- </a:t>
            </a:r>
            <a:r>
              <a:rPr lang="en-US" dirty="0" err="1" smtClean="0"/>
              <a:t>Kharkhorin</a:t>
            </a:r>
            <a:r>
              <a:rPr lang="en-US" dirty="0" smtClean="0"/>
              <a:t>- Restaurant</a:t>
            </a:r>
            <a:endParaRPr lang="en-US" dirty="0"/>
          </a:p>
        </p:txBody>
      </p:sp>
      <p:sp>
        <p:nvSpPr>
          <p:cNvPr id="3" name="내용 개체 틀 2"/>
          <p:cNvSpPr>
            <a:spLocks noGrp="1"/>
          </p:cNvSpPr>
          <p:nvPr>
            <p:ph idx="1"/>
          </p:nvPr>
        </p:nvSpPr>
        <p:spPr/>
        <p:txBody>
          <a:bodyPr/>
          <a:lstStyle/>
          <a:p>
            <a:r>
              <a:rPr lang="en-US" dirty="0"/>
              <a:t>Morin Jim </a:t>
            </a:r>
            <a:r>
              <a:rPr lang="en-US" dirty="0" smtClean="0"/>
              <a:t>Café</a:t>
            </a:r>
          </a:p>
          <a:p>
            <a:pPr marL="0" indent="0">
              <a:buNone/>
            </a:pPr>
            <a:r>
              <a:rPr lang="en-US" dirty="0"/>
              <a:t> </a:t>
            </a:r>
            <a:r>
              <a:rPr lang="en-US" dirty="0" smtClean="0"/>
              <a:t>   </a:t>
            </a:r>
            <a:r>
              <a:rPr lang="en-US" sz="2400" dirty="0" smtClean="0"/>
              <a:t>This restaurant is managed by </a:t>
            </a:r>
            <a:r>
              <a:rPr lang="en-US" sz="2400" dirty="0" err="1" smtClean="0"/>
              <a:t>french</a:t>
            </a:r>
            <a:r>
              <a:rPr lang="en-US" sz="2400" dirty="0" smtClean="0"/>
              <a:t> people and the food is a mixture of Mongolian and western style foods. The menu includes </a:t>
            </a:r>
            <a:r>
              <a:rPr lang="en-US" sz="2400" dirty="0" err="1" smtClean="0"/>
              <a:t>buuz</a:t>
            </a:r>
            <a:r>
              <a:rPr lang="en-US" sz="2400" dirty="0" smtClean="0"/>
              <a:t> (steamed mutton dumpling) and goulash. Opening hours are from 8 am-11 pm. Prices range from about $2.30-$3.40. This restaurant is located in the city of </a:t>
            </a:r>
            <a:r>
              <a:rPr lang="en-US" sz="2400" dirty="0" err="1" smtClean="0"/>
              <a:t>Kharkhorin</a:t>
            </a:r>
            <a:r>
              <a:rPr lang="en-US" sz="2400" dirty="0" smtClean="0"/>
              <a:t>, so you don’t have to go very far to get to this restaurant.</a:t>
            </a:r>
            <a:endParaRPr lang="en-US" sz="2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5446268"/>
            <a:ext cx="1524000" cy="114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850606"/>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1182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33400" y="381000"/>
            <a:ext cx="7472386" cy="1000132"/>
          </a:xfrm>
        </p:spPr>
        <p:txBody>
          <a:bodyPr>
            <a:normAutofit fontScale="90000"/>
          </a:bodyPr>
          <a:lstStyle/>
          <a:p>
            <a:r>
              <a:rPr lang="en-US" sz="3100" dirty="0" smtClean="0"/>
              <a:t>After getting off the plane in Ulaanbaatar</a:t>
            </a:r>
            <a:r>
              <a:rPr lang="en-US" dirty="0" smtClean="0"/>
              <a:t>…</a:t>
            </a:r>
            <a:endParaRPr lang="en-US" dirty="0"/>
          </a:p>
        </p:txBody>
      </p:sp>
      <p:sp>
        <p:nvSpPr>
          <p:cNvPr id="2" name="내용 개체 틀 1"/>
          <p:cNvSpPr>
            <a:spLocks noGrp="1"/>
          </p:cNvSpPr>
          <p:nvPr>
            <p:ph idx="1"/>
          </p:nvPr>
        </p:nvSpPr>
        <p:spPr>
          <a:xfrm>
            <a:off x="457200" y="1447800"/>
            <a:ext cx="7162800" cy="5181600"/>
          </a:xfrm>
        </p:spPr>
        <p:txBody>
          <a:bodyPr>
            <a:normAutofit/>
          </a:bodyPr>
          <a:lstStyle/>
          <a:p>
            <a:r>
              <a:rPr lang="en-US" sz="1800" dirty="0" smtClean="0"/>
              <a:t>After the plane ride, you go to </a:t>
            </a:r>
            <a:r>
              <a:rPr lang="en-US" sz="1800" dirty="0"/>
              <a:t>the hotel Ramada Ulaanbaatar </a:t>
            </a:r>
            <a:r>
              <a:rPr lang="en-US" sz="1800" dirty="0" err="1" smtClean="0"/>
              <a:t>Citycenter</a:t>
            </a:r>
            <a:r>
              <a:rPr lang="en-US" sz="1800" dirty="0" smtClean="0"/>
              <a:t> by taxi, for it is too late to travel anywhere. To hail a taxi, you extend your arm with your fingers down. The starting taxi fare charges </a:t>
            </a:r>
            <a:r>
              <a:rPr lang="en-US" sz="1800" dirty="0"/>
              <a:t>you about </a:t>
            </a:r>
            <a:r>
              <a:rPr lang="en-US" sz="1800" dirty="0" smtClean="0"/>
              <a:t>61 cents per kilometer, but is then changed to 50 cents  per kilometer, though </a:t>
            </a:r>
            <a:r>
              <a:rPr lang="en-US" sz="1800" dirty="0"/>
              <a:t>you’ll need to check the current rate as this will increase </a:t>
            </a:r>
            <a:r>
              <a:rPr lang="en-US" sz="1800" dirty="0" smtClean="0"/>
              <a:t>regularly. Also make sure you appear to be confident about where you </a:t>
            </a:r>
            <a:r>
              <a:rPr lang="en-US" sz="1800" dirty="0"/>
              <a:t>are </a:t>
            </a:r>
            <a:r>
              <a:rPr lang="en-US" sz="1800" dirty="0" smtClean="0"/>
              <a:t>going, for  taxi </a:t>
            </a:r>
            <a:r>
              <a:rPr lang="en-US" sz="1800" dirty="0"/>
              <a:t>drivers will definitely try to take advantage of you if you are new to the city and don’t know your way around. The more confident you appear the better chance you have of getting a fair </a:t>
            </a:r>
            <a:r>
              <a:rPr lang="en-US" sz="1800" dirty="0" smtClean="0"/>
              <a:t>deal. Be sure to know where you are headed or you could be ‘taken for a ride’. </a:t>
            </a:r>
            <a:r>
              <a:rPr lang="en-US" sz="1800" dirty="0"/>
              <a:t>Always remember to have the driver reset the odometer to zero and agree on per </a:t>
            </a:r>
            <a:r>
              <a:rPr lang="en-US" sz="1800" dirty="0" smtClean="0"/>
              <a:t>kilometer </a:t>
            </a:r>
            <a:r>
              <a:rPr lang="en-US" sz="1800" dirty="0"/>
              <a:t>rate before setting off.</a:t>
            </a:r>
          </a:p>
          <a:p>
            <a:endParaRPr lang="en-US" sz="1300" dirty="0"/>
          </a:p>
          <a:p>
            <a:pPr marL="0" indent="0">
              <a:buNone/>
            </a:pPr>
            <a:endParaRPr lang="en-US" sz="1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953000"/>
            <a:ext cx="2442093" cy="173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43030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11- </a:t>
            </a:r>
            <a:r>
              <a:rPr lang="en-US" b="1" dirty="0" smtClean="0"/>
              <a:t>5/27- </a:t>
            </a:r>
            <a:r>
              <a:rPr lang="en-US" dirty="0" err="1" smtClean="0"/>
              <a:t>Kharkhorin</a:t>
            </a:r>
            <a:r>
              <a:rPr lang="en-US" dirty="0"/>
              <a:t>- Ancient Karakorum</a:t>
            </a:r>
          </a:p>
        </p:txBody>
      </p:sp>
      <p:sp>
        <p:nvSpPr>
          <p:cNvPr id="3" name="내용 개체 틀 2"/>
          <p:cNvSpPr>
            <a:spLocks noGrp="1"/>
          </p:cNvSpPr>
          <p:nvPr>
            <p:ph idx="1"/>
          </p:nvPr>
        </p:nvSpPr>
        <p:spPr/>
        <p:txBody>
          <a:bodyPr>
            <a:normAutofit/>
          </a:bodyPr>
          <a:lstStyle/>
          <a:p>
            <a:r>
              <a:rPr lang="en-US" dirty="0"/>
              <a:t>Ancient </a:t>
            </a:r>
            <a:r>
              <a:rPr lang="en-US" dirty="0" smtClean="0"/>
              <a:t>Karakorum</a:t>
            </a:r>
          </a:p>
          <a:p>
            <a:pPr marL="0" indent="0">
              <a:buNone/>
            </a:pPr>
            <a:r>
              <a:rPr lang="en-US" dirty="0"/>
              <a:t> </a:t>
            </a:r>
            <a:r>
              <a:rPr lang="en-US" sz="2000" dirty="0" smtClean="0"/>
              <a:t>The ancient city of Karakorum is just 1 kilometer south and east beyond the location of the stone turtle. The foundations of Karakorum’s buildings are all underground and little of it has been unearthed, so you need to have a great imagination to ponder the grandness of it all. The plain was </a:t>
            </a:r>
            <a:r>
              <a:rPr lang="en-US" sz="2000" dirty="0"/>
              <a:t>littered with bricks, ruined </a:t>
            </a:r>
            <a:r>
              <a:rPr lang="en-US" sz="2000" dirty="0" smtClean="0"/>
              <a:t>walls, </a:t>
            </a:r>
            <a:r>
              <a:rPr lang="en-US" sz="2000" dirty="0"/>
              <a:t>and pillars until the mid-16th century, when everything was picked up and used to build the walls and temples of nearby </a:t>
            </a:r>
            <a:r>
              <a:rPr lang="en-US" sz="2000" dirty="0" err="1"/>
              <a:t>Erdene</a:t>
            </a:r>
            <a:r>
              <a:rPr lang="en-US" sz="2000" dirty="0"/>
              <a:t> </a:t>
            </a:r>
            <a:r>
              <a:rPr lang="en-US" sz="2000" dirty="0" err="1" smtClean="0"/>
              <a:t>Zuu</a:t>
            </a:r>
            <a:r>
              <a:rPr lang="en-US" sz="2000" dirty="0" smtClean="0"/>
              <a:t> </a:t>
            </a:r>
            <a:r>
              <a:rPr lang="en-US" sz="2000" dirty="0" err="1" smtClean="0"/>
              <a:t>Khiid</a:t>
            </a:r>
            <a:r>
              <a:rPr lang="en-US" sz="2000" dirty="0" smtClean="0"/>
              <a:t>. And  next </a:t>
            </a:r>
            <a:r>
              <a:rPr lang="en-US" sz="2000" dirty="0"/>
              <a:t>to the stone turtle you can see an area of raised earth surrounded by a wire fence. This was the alleged site of </a:t>
            </a:r>
            <a:r>
              <a:rPr lang="en-US" sz="2000" dirty="0" err="1"/>
              <a:t>Ögedei</a:t>
            </a:r>
            <a:r>
              <a:rPr lang="en-US" sz="2000" dirty="0"/>
              <a:t> </a:t>
            </a:r>
            <a:r>
              <a:rPr lang="en-US" sz="2000" dirty="0" err="1"/>
              <a:t>Khaan’s</a:t>
            </a:r>
            <a:r>
              <a:rPr lang="en-US" sz="2000" dirty="0"/>
              <a:t> palace.</a:t>
            </a:r>
          </a:p>
          <a:p>
            <a:pPr marL="0" indent="0">
              <a:buNone/>
            </a:pPr>
            <a:endParaRPr lang="en-US"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48006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181600"/>
            <a:ext cx="29527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3379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11- </a:t>
            </a:r>
            <a:r>
              <a:rPr lang="en-US" dirty="0" err="1" smtClean="0"/>
              <a:t>Kharkhorin</a:t>
            </a:r>
            <a:r>
              <a:rPr lang="en-US" dirty="0"/>
              <a:t>- Phallic Rock</a:t>
            </a:r>
          </a:p>
        </p:txBody>
      </p:sp>
      <p:sp>
        <p:nvSpPr>
          <p:cNvPr id="3" name="내용 개체 틀 2"/>
          <p:cNvSpPr>
            <a:spLocks noGrp="1"/>
          </p:cNvSpPr>
          <p:nvPr>
            <p:ph idx="1"/>
          </p:nvPr>
        </p:nvSpPr>
        <p:spPr/>
        <p:txBody>
          <a:bodyPr>
            <a:normAutofit/>
          </a:bodyPr>
          <a:lstStyle/>
          <a:p>
            <a:r>
              <a:rPr lang="en-US" dirty="0" smtClean="0"/>
              <a:t> Phallic Rock</a:t>
            </a:r>
          </a:p>
          <a:p>
            <a:pPr marL="0" indent="0">
              <a:buNone/>
            </a:pPr>
            <a:r>
              <a:rPr lang="en-US" dirty="0"/>
              <a:t>    </a:t>
            </a:r>
            <a:r>
              <a:rPr lang="en-US" sz="2000" dirty="0"/>
              <a:t>Near </a:t>
            </a:r>
            <a:r>
              <a:rPr lang="en-US" sz="2000" dirty="0" err="1"/>
              <a:t>Kharkhorin</a:t>
            </a:r>
            <a:r>
              <a:rPr lang="en-US" sz="2000" dirty="0"/>
              <a:t>, a 60cm-long stone penis attracts steady streams of curiosity-seekers. The ‘phallic rock’, which points </a:t>
            </a:r>
            <a:r>
              <a:rPr lang="en-US" sz="2000" dirty="0" smtClean="0"/>
              <a:t>ironically </a:t>
            </a:r>
            <a:r>
              <a:rPr lang="en-US" sz="2000" dirty="0"/>
              <a:t>to something interestingly called a ‘vaginal slope’, is hidden up </a:t>
            </a:r>
            <a:r>
              <a:rPr lang="en-US" sz="2000" dirty="0" smtClean="0"/>
              <a:t>in </a:t>
            </a:r>
            <a:r>
              <a:rPr lang="en-US" sz="2000" dirty="0"/>
              <a:t>small </a:t>
            </a:r>
            <a:r>
              <a:rPr lang="en-US" sz="2000" dirty="0" smtClean="0"/>
              <a:t>valley </a:t>
            </a:r>
            <a:r>
              <a:rPr lang="en-US" sz="2000" dirty="0"/>
              <a:t>about </a:t>
            </a:r>
            <a:r>
              <a:rPr lang="en-US" sz="2000" dirty="0" smtClean="0"/>
              <a:t>2kilometers </a:t>
            </a:r>
            <a:r>
              <a:rPr lang="en-US" sz="2000" dirty="0"/>
              <a:t>southeast of </a:t>
            </a:r>
            <a:r>
              <a:rPr lang="en-US" sz="2000" dirty="0" err="1"/>
              <a:t>Erdene</a:t>
            </a:r>
            <a:r>
              <a:rPr lang="en-US" sz="2000" dirty="0"/>
              <a:t> </a:t>
            </a:r>
            <a:r>
              <a:rPr lang="en-US" sz="2000" dirty="0" err="1"/>
              <a:t>Zuu</a:t>
            </a:r>
            <a:r>
              <a:rPr lang="en-US" sz="2000" dirty="0"/>
              <a:t> </a:t>
            </a:r>
            <a:r>
              <a:rPr lang="en-US" sz="2000" dirty="0" err="1"/>
              <a:t>Khiid</a:t>
            </a:r>
            <a:r>
              <a:rPr lang="en-US" sz="2000" dirty="0"/>
              <a:t> (look for the sign from the main road</a:t>
            </a:r>
            <a:r>
              <a:rPr lang="en-US" sz="2000" dirty="0" smtClean="0"/>
              <a:t>). </a:t>
            </a:r>
            <a:endParaRPr lang="en-US" sz="2000" dirty="0"/>
          </a:p>
          <a:p>
            <a:pPr marL="0" indent="0">
              <a:buNone/>
            </a:pPr>
            <a:r>
              <a:rPr lang="en-US" dirty="0"/>
              <a:t>  </a:t>
            </a:r>
            <a:r>
              <a:rPr lang="en-US" dirty="0" smtClean="0">
                <a:solidFill>
                  <a:schemeClr val="tx2">
                    <a:lumMod val="90000"/>
                  </a:schemeClr>
                </a:solidFill>
              </a:rPr>
              <a:t> </a:t>
            </a:r>
            <a:r>
              <a:rPr lang="en-US" sz="1800" dirty="0">
                <a:solidFill>
                  <a:schemeClr val="accent1">
                    <a:lumMod val="60000"/>
                    <a:lumOff val="40000"/>
                  </a:schemeClr>
                </a:solidFill>
              </a:rPr>
              <a:t>Legend has it that the rock was placed here in an attempt to stop frisky monks, filled with lust by the shapely slope, from </a:t>
            </a:r>
            <a:r>
              <a:rPr lang="en-US" sz="1800" dirty="0" smtClean="0">
                <a:solidFill>
                  <a:schemeClr val="accent1">
                    <a:lumMod val="60000"/>
                    <a:lumOff val="40000"/>
                  </a:schemeClr>
                </a:solidFill>
              </a:rPr>
              <a:t>fraternizing </a:t>
            </a:r>
            <a:r>
              <a:rPr lang="en-US" sz="1800" dirty="0">
                <a:solidFill>
                  <a:schemeClr val="accent1">
                    <a:lumMod val="60000"/>
                    <a:lumOff val="40000"/>
                  </a:schemeClr>
                </a:solidFill>
              </a:rPr>
              <a:t>with the local women. On the hill next to the historic stone penis is a newer penis, </a:t>
            </a:r>
            <a:r>
              <a:rPr lang="en-US" sz="1800" dirty="0" smtClean="0">
                <a:solidFill>
                  <a:schemeClr val="accent1">
                    <a:lumMod val="60000"/>
                    <a:lumOff val="40000"/>
                  </a:schemeClr>
                </a:solidFill>
              </a:rPr>
              <a:t>chiseled </a:t>
            </a:r>
            <a:r>
              <a:rPr lang="en-US" sz="1800" dirty="0">
                <a:solidFill>
                  <a:schemeClr val="accent1">
                    <a:lumMod val="60000"/>
                    <a:lumOff val="40000"/>
                  </a:schemeClr>
                </a:solidFill>
              </a:rPr>
              <a:t>smooth and standing erect</a:t>
            </a:r>
            <a:r>
              <a:rPr lang="en-US" sz="1800" dirty="0" smtClean="0">
                <a:solidFill>
                  <a:schemeClr val="accent1">
                    <a:lumMod val="60000"/>
                    <a:lumOff val="40000"/>
                  </a:schemeClr>
                </a:solidFill>
              </a:rPr>
              <a:t>.</a:t>
            </a:r>
            <a:endParaRPr lang="en-US" sz="1800" dirty="0">
              <a:solidFill>
                <a:schemeClr val="accent1">
                  <a:lumMod val="60000"/>
                  <a:lumOff val="40000"/>
                </a:schemeClr>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410200"/>
            <a:ext cx="1871662" cy="124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925" y="0"/>
            <a:ext cx="1514475" cy="227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916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sz="3200" dirty="0" smtClean="0"/>
              <a:t>Day 11- </a:t>
            </a:r>
            <a:r>
              <a:rPr lang="en-US" sz="3200" dirty="0" err="1" smtClean="0"/>
              <a:t>Kharkhorin</a:t>
            </a:r>
            <a:r>
              <a:rPr lang="en-US" sz="3200" dirty="0" smtClean="0"/>
              <a:t>- </a:t>
            </a:r>
            <a:r>
              <a:rPr lang="en-US" sz="3200" dirty="0" err="1"/>
              <a:t>Tsagaan</a:t>
            </a:r>
            <a:r>
              <a:rPr lang="en-US" sz="3200" dirty="0"/>
              <a:t> </a:t>
            </a:r>
            <a:r>
              <a:rPr lang="en-US" sz="3200" dirty="0" err="1"/>
              <a:t>Lavai</a:t>
            </a:r>
            <a:endParaRPr lang="en-US" sz="3200" dirty="0"/>
          </a:p>
        </p:txBody>
      </p:sp>
      <p:sp>
        <p:nvSpPr>
          <p:cNvPr id="3" name="내용 개체 틀 2"/>
          <p:cNvSpPr>
            <a:spLocks noGrp="1"/>
          </p:cNvSpPr>
          <p:nvPr>
            <p:ph idx="1"/>
          </p:nvPr>
        </p:nvSpPr>
        <p:spPr/>
        <p:txBody>
          <a:bodyPr>
            <a:normAutofit/>
          </a:bodyPr>
          <a:lstStyle/>
          <a:p>
            <a:r>
              <a:rPr lang="en-US" dirty="0" err="1" smtClean="0"/>
              <a:t>Tsagaan</a:t>
            </a:r>
            <a:r>
              <a:rPr lang="en-US" dirty="0" smtClean="0"/>
              <a:t> </a:t>
            </a:r>
            <a:r>
              <a:rPr lang="en-US" dirty="0" err="1" smtClean="0"/>
              <a:t>Lavai</a:t>
            </a:r>
            <a:endParaRPr lang="en-US" dirty="0" smtClean="0"/>
          </a:p>
          <a:p>
            <a:pPr marL="0" indent="0">
              <a:buNone/>
            </a:pPr>
            <a:r>
              <a:rPr lang="en-US" dirty="0"/>
              <a:t> </a:t>
            </a:r>
            <a:r>
              <a:rPr lang="en-US" dirty="0" smtClean="0"/>
              <a:t>   </a:t>
            </a:r>
            <a:r>
              <a:rPr lang="en-US" sz="2400" dirty="0" smtClean="0"/>
              <a:t>After your visit to the phallic rock and </a:t>
            </a:r>
            <a:r>
              <a:rPr lang="en-US" sz="2400" dirty="0" err="1" smtClean="0"/>
              <a:t>and</a:t>
            </a:r>
            <a:r>
              <a:rPr lang="en-US" sz="2400" dirty="0" smtClean="0"/>
              <a:t> the site of the ancient city of </a:t>
            </a:r>
            <a:r>
              <a:rPr lang="en-US" sz="2400" dirty="0" err="1" smtClean="0"/>
              <a:t>Karokorum</a:t>
            </a:r>
            <a:r>
              <a:rPr lang="en-US" sz="2400" dirty="0" smtClean="0"/>
              <a:t>, go back to the city of </a:t>
            </a:r>
            <a:r>
              <a:rPr lang="en-US" sz="2400" dirty="0" err="1" smtClean="0"/>
              <a:t>Kharkhorin</a:t>
            </a:r>
            <a:r>
              <a:rPr lang="en-US" sz="2400" dirty="0" smtClean="0"/>
              <a:t> and go to this restaurant. Unlike many other restaurants in Mongolia, this restaurant serves dishes for vegetarians and vegans. This café is nearby the Morin Jim Café. Prices of the dishes are about $1.10 and the opening hours are from 9am- 8pm Monday-Saturday.</a:t>
            </a:r>
            <a:endParaRPr lang="en-US" sz="24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8006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733" y="5107386"/>
            <a:ext cx="2057400" cy="154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0054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sz="2800" dirty="0" smtClean="0"/>
              <a:t>Day 12- </a:t>
            </a:r>
            <a:r>
              <a:rPr lang="en-US" sz="2800" b="1" dirty="0" smtClean="0"/>
              <a:t>5/28 </a:t>
            </a:r>
            <a:r>
              <a:rPr lang="en-US" sz="2800" dirty="0" smtClean="0"/>
              <a:t>– </a:t>
            </a:r>
            <a:r>
              <a:rPr lang="en-US" sz="2800" dirty="0" err="1" smtClean="0"/>
              <a:t>Kharkhorin</a:t>
            </a:r>
            <a:r>
              <a:rPr lang="en-US" sz="2800" dirty="0"/>
              <a:t>- Great Imperial Map Monument</a:t>
            </a:r>
          </a:p>
        </p:txBody>
      </p:sp>
      <p:sp>
        <p:nvSpPr>
          <p:cNvPr id="3" name="내용 개체 틀 2"/>
          <p:cNvSpPr>
            <a:spLocks noGrp="1"/>
          </p:cNvSpPr>
          <p:nvPr>
            <p:ph idx="1"/>
          </p:nvPr>
        </p:nvSpPr>
        <p:spPr>
          <a:xfrm>
            <a:off x="228600" y="1290429"/>
            <a:ext cx="8229600" cy="4625990"/>
          </a:xfrm>
        </p:spPr>
        <p:txBody>
          <a:bodyPr>
            <a:normAutofit/>
          </a:bodyPr>
          <a:lstStyle/>
          <a:p>
            <a:r>
              <a:rPr lang="en-US" dirty="0"/>
              <a:t>Great Imperial Map </a:t>
            </a:r>
            <a:r>
              <a:rPr lang="en-US" dirty="0" smtClean="0"/>
              <a:t>Monument</a:t>
            </a:r>
          </a:p>
          <a:p>
            <a:pPr marL="0" indent="0">
              <a:buNone/>
            </a:pPr>
            <a:r>
              <a:rPr lang="en-US" sz="2400" dirty="0"/>
              <a:t>    </a:t>
            </a:r>
            <a:r>
              <a:rPr lang="en-US" sz="2400" dirty="0" smtClean="0"/>
              <a:t>Drive from the </a:t>
            </a:r>
            <a:r>
              <a:rPr lang="en-US" sz="2400" dirty="0" err="1" smtClean="0"/>
              <a:t>ger</a:t>
            </a:r>
            <a:r>
              <a:rPr lang="en-US" sz="2400" dirty="0" smtClean="0"/>
              <a:t> camp to this new and large monument that was built </a:t>
            </a:r>
            <a:r>
              <a:rPr lang="en-US" sz="2400" dirty="0"/>
              <a:t>in </a:t>
            </a:r>
            <a:r>
              <a:rPr lang="en-US" sz="2400" dirty="0" smtClean="0"/>
              <a:t>2004. It </a:t>
            </a:r>
            <a:r>
              <a:rPr lang="en-US" sz="2400" dirty="0"/>
              <a:t>is </a:t>
            </a:r>
            <a:r>
              <a:rPr lang="en-US" sz="2400" dirty="0" smtClean="0"/>
              <a:t>atop a </a:t>
            </a:r>
            <a:r>
              <a:rPr lang="en-US" sz="2400" dirty="0"/>
              <a:t>hill overlooking </a:t>
            </a:r>
            <a:r>
              <a:rPr lang="en-US" sz="2400" dirty="0" err="1"/>
              <a:t>Kharkhorin</a:t>
            </a:r>
            <a:r>
              <a:rPr lang="en-US" sz="2400" dirty="0"/>
              <a:t> to the southwest. The three sides </a:t>
            </a:r>
            <a:r>
              <a:rPr lang="en-US" sz="2400" dirty="0" smtClean="0"/>
              <a:t>honor </a:t>
            </a:r>
            <a:r>
              <a:rPr lang="en-US" sz="2400" dirty="0"/>
              <a:t>various empires established on the </a:t>
            </a:r>
            <a:r>
              <a:rPr lang="en-US" sz="2400" dirty="0" err="1"/>
              <a:t>Orkhon</a:t>
            </a:r>
            <a:r>
              <a:rPr lang="en-US" sz="2400" dirty="0"/>
              <a:t> </a:t>
            </a:r>
            <a:r>
              <a:rPr lang="en-US" sz="2400" dirty="0" err="1"/>
              <a:t>Gol</a:t>
            </a:r>
            <a:r>
              <a:rPr lang="en-US" sz="2400" dirty="0"/>
              <a:t>, including the </a:t>
            </a:r>
            <a:r>
              <a:rPr lang="en-US" sz="2400" dirty="0" err="1"/>
              <a:t>Hunnu</a:t>
            </a:r>
            <a:r>
              <a:rPr lang="en-US" sz="2400" dirty="0"/>
              <a:t> period (300–200 BC), the Turkic period (AD 600–800) and the Mongol period (13th century). </a:t>
            </a:r>
            <a:r>
              <a:rPr lang="en-US" sz="2400" dirty="0" smtClean="0"/>
              <a:t>You can get an excellent </a:t>
            </a:r>
            <a:r>
              <a:rPr lang="en-US" sz="2400" dirty="0"/>
              <a:t>panoramic </a:t>
            </a:r>
            <a:r>
              <a:rPr lang="en-US" sz="2400" dirty="0" smtClean="0"/>
              <a:t>view </a:t>
            </a:r>
            <a:r>
              <a:rPr lang="en-US" sz="2400" dirty="0"/>
              <a:t>from here</a:t>
            </a:r>
            <a:r>
              <a:rPr lang="en-US" sz="2400" dirty="0" smtClean="0"/>
              <a:t>. There is no charge to come to this monument and can visit it whenever you like. </a:t>
            </a:r>
            <a:endParaRPr lang="en-US"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923728"/>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099" y="5087744"/>
            <a:ext cx="26193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7261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sz="3200" dirty="0" smtClean="0"/>
              <a:t>Day 12- </a:t>
            </a:r>
            <a:r>
              <a:rPr lang="en-US" sz="3200" dirty="0" err="1" smtClean="0"/>
              <a:t>Kharkhorin</a:t>
            </a:r>
            <a:r>
              <a:rPr lang="en-US" sz="3200" dirty="0"/>
              <a:t>- </a:t>
            </a:r>
            <a:r>
              <a:rPr lang="en-US" sz="3200" dirty="0" err="1"/>
              <a:t>Kharkorin</a:t>
            </a:r>
            <a:r>
              <a:rPr lang="en-US" sz="3200" dirty="0"/>
              <a:t> Museum</a:t>
            </a:r>
          </a:p>
        </p:txBody>
      </p:sp>
      <p:sp>
        <p:nvSpPr>
          <p:cNvPr id="3" name="내용 개체 틀 2"/>
          <p:cNvSpPr>
            <a:spLocks noGrp="1"/>
          </p:cNvSpPr>
          <p:nvPr>
            <p:ph idx="1"/>
          </p:nvPr>
        </p:nvSpPr>
        <p:spPr>
          <a:xfrm>
            <a:off x="381000" y="1390089"/>
            <a:ext cx="8229600" cy="4625990"/>
          </a:xfrm>
        </p:spPr>
        <p:txBody>
          <a:bodyPr/>
          <a:lstStyle/>
          <a:p>
            <a:r>
              <a:rPr lang="en-US" dirty="0" err="1" smtClean="0"/>
              <a:t>Kharkhorin</a:t>
            </a:r>
            <a:r>
              <a:rPr lang="en-US" dirty="0" smtClean="0"/>
              <a:t> Museum</a:t>
            </a:r>
          </a:p>
          <a:p>
            <a:pPr marL="0" indent="0">
              <a:buNone/>
            </a:pPr>
            <a:r>
              <a:rPr lang="en-US" dirty="0"/>
              <a:t>    </a:t>
            </a:r>
            <a:r>
              <a:rPr lang="en-US" sz="2400" dirty="0" smtClean="0"/>
              <a:t>This </a:t>
            </a:r>
            <a:r>
              <a:rPr lang="en-US" sz="2400" dirty="0"/>
              <a:t>new </a:t>
            </a:r>
            <a:r>
              <a:rPr lang="en-US" sz="2400" dirty="0" err="1" smtClean="0"/>
              <a:t>Kharkhorin</a:t>
            </a:r>
            <a:r>
              <a:rPr lang="en-US" sz="2400" dirty="0" smtClean="0"/>
              <a:t> </a:t>
            </a:r>
            <a:r>
              <a:rPr lang="en-US" sz="2400" dirty="0" err="1" smtClean="0"/>
              <a:t>museum,was</a:t>
            </a:r>
            <a:r>
              <a:rPr lang="en-US" sz="2400" dirty="0" smtClean="0"/>
              <a:t> </a:t>
            </a:r>
            <a:r>
              <a:rPr lang="en-US" sz="2400" dirty="0"/>
              <a:t>opened in 2009. </a:t>
            </a:r>
            <a:r>
              <a:rPr lang="en-US" sz="2400" dirty="0" smtClean="0"/>
              <a:t>In this museum, there are displays of the </a:t>
            </a:r>
            <a:r>
              <a:rPr lang="en-US" sz="2400" dirty="0"/>
              <a:t>history of the city and </a:t>
            </a:r>
            <a:r>
              <a:rPr lang="en-US" sz="2400" dirty="0" smtClean="0"/>
              <a:t>the archaeological </a:t>
            </a:r>
            <a:r>
              <a:rPr lang="en-US" sz="2400" dirty="0"/>
              <a:t>discoveries made ​​in the north of </a:t>
            </a:r>
            <a:r>
              <a:rPr lang="en-US" sz="2400" dirty="0" err="1"/>
              <a:t>Erdene</a:t>
            </a:r>
            <a:r>
              <a:rPr lang="en-US" sz="2400" dirty="0"/>
              <a:t> </a:t>
            </a:r>
            <a:r>
              <a:rPr lang="en-US" sz="2400" dirty="0" err="1"/>
              <a:t>Zuu</a:t>
            </a:r>
            <a:r>
              <a:rPr lang="en-US" sz="2400" dirty="0"/>
              <a:t> </a:t>
            </a:r>
            <a:r>
              <a:rPr lang="en-US" sz="2400" dirty="0" err="1" smtClean="0"/>
              <a:t>Khiid</a:t>
            </a:r>
            <a:r>
              <a:rPr lang="en-US" sz="2400" dirty="0" smtClean="0"/>
              <a:t> by </a:t>
            </a:r>
            <a:r>
              <a:rPr lang="en-US" sz="2400" dirty="0"/>
              <a:t>several archaeological teams</a:t>
            </a:r>
            <a:r>
              <a:rPr lang="en-US" sz="2400" dirty="0" smtClean="0"/>
              <a:t>. This small museum has three rooms with the largest room having about 4 or 5 sections. It contains history of Mongolia from the stone ages to the middle ages. It also displays a 3D map of </a:t>
            </a:r>
            <a:r>
              <a:rPr lang="en-US" sz="2400" dirty="0" err="1" smtClean="0"/>
              <a:t>Kharkhorin</a:t>
            </a:r>
            <a:r>
              <a:rPr lang="en-US" sz="2400" dirty="0" smtClean="0"/>
              <a:t>. There are also captions in English that allow you to read the descriptions. </a:t>
            </a:r>
            <a:endParaRPr lang="en-US" sz="2400"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3717"/>
            <a:ext cx="2590800" cy="1943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272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12- </a:t>
            </a:r>
            <a:r>
              <a:rPr lang="en-US" dirty="0" err="1" smtClean="0"/>
              <a:t>Kharkhorin</a:t>
            </a:r>
            <a:r>
              <a:rPr lang="en-US" dirty="0" smtClean="0"/>
              <a:t>- Restaurant </a:t>
            </a:r>
            <a:endParaRPr lang="en-US" dirty="0"/>
          </a:p>
        </p:txBody>
      </p:sp>
      <p:sp>
        <p:nvSpPr>
          <p:cNvPr id="3" name="내용 개체 틀 2"/>
          <p:cNvSpPr>
            <a:spLocks noGrp="1"/>
          </p:cNvSpPr>
          <p:nvPr>
            <p:ph idx="1"/>
          </p:nvPr>
        </p:nvSpPr>
        <p:spPr/>
        <p:txBody>
          <a:bodyPr/>
          <a:lstStyle/>
          <a:p>
            <a:r>
              <a:rPr lang="en-US" dirty="0" smtClean="0"/>
              <a:t>Dreamland</a:t>
            </a:r>
          </a:p>
          <a:p>
            <a:pPr marL="0" indent="0">
              <a:buNone/>
            </a:pPr>
            <a:r>
              <a:rPr lang="en-US" dirty="0"/>
              <a:t> </a:t>
            </a:r>
            <a:r>
              <a:rPr lang="en-US" dirty="0" smtClean="0"/>
              <a:t>   </a:t>
            </a:r>
            <a:r>
              <a:rPr lang="en-US" sz="2400" dirty="0" smtClean="0"/>
              <a:t>After touring the Great Imperial Map Monument and </a:t>
            </a:r>
            <a:r>
              <a:rPr lang="en-US" sz="2400" dirty="0" err="1" smtClean="0"/>
              <a:t>Kharkhorin</a:t>
            </a:r>
            <a:r>
              <a:rPr lang="en-US" sz="2400" dirty="0" smtClean="0"/>
              <a:t> Museum, you go eat at a restaurant in </a:t>
            </a:r>
            <a:r>
              <a:rPr lang="en-US" sz="2400" dirty="0" err="1" smtClean="0"/>
              <a:t>Kharkhorin</a:t>
            </a:r>
            <a:r>
              <a:rPr lang="en-US" sz="2400" dirty="0" smtClean="0"/>
              <a:t>. This restaurant is a European restaurant with western food. At this restaurant, you can eat some of the best meals in this area. The meals cost from about $4.60-$8.60 and opening hours are from 9 am- 8 pm everyday.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921" y="48006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039607"/>
            <a:ext cx="1828800" cy="136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2412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sz="3200" dirty="0" smtClean="0"/>
              <a:t>Day 13- </a:t>
            </a:r>
            <a:r>
              <a:rPr lang="en-US" sz="3200" b="1" dirty="0" smtClean="0"/>
              <a:t>5/29- </a:t>
            </a:r>
            <a:r>
              <a:rPr lang="en-US" sz="3200" dirty="0" err="1" smtClean="0"/>
              <a:t>Kharkhorin</a:t>
            </a:r>
            <a:r>
              <a:rPr lang="en-US" sz="3200" dirty="0" smtClean="0"/>
              <a:t>- </a:t>
            </a:r>
            <a:r>
              <a:rPr lang="en-US" sz="3200" dirty="0" err="1" smtClean="0"/>
              <a:t>Orkhon</a:t>
            </a:r>
            <a:r>
              <a:rPr lang="en-US" sz="3200" dirty="0" smtClean="0"/>
              <a:t> Waterfall</a:t>
            </a:r>
            <a:endParaRPr lang="en-US" sz="3200" dirty="0"/>
          </a:p>
        </p:txBody>
      </p:sp>
      <p:sp>
        <p:nvSpPr>
          <p:cNvPr id="3" name="내용 개체 틀 2"/>
          <p:cNvSpPr>
            <a:spLocks noGrp="1"/>
          </p:cNvSpPr>
          <p:nvPr>
            <p:ph idx="1"/>
          </p:nvPr>
        </p:nvSpPr>
        <p:spPr/>
        <p:txBody>
          <a:bodyPr/>
          <a:lstStyle/>
          <a:p>
            <a:r>
              <a:rPr lang="en-US" dirty="0" err="1" smtClean="0"/>
              <a:t>Orkhon</a:t>
            </a:r>
            <a:r>
              <a:rPr lang="en-US" dirty="0"/>
              <a:t> Waterfall (</a:t>
            </a:r>
            <a:r>
              <a:rPr lang="en-US" dirty="0" err="1" smtClean="0"/>
              <a:t>UlaanTsutgalan</a:t>
            </a:r>
            <a:r>
              <a:rPr lang="en-US" dirty="0" smtClean="0"/>
              <a:t>)</a:t>
            </a:r>
          </a:p>
          <a:p>
            <a:pPr marL="0" indent="0">
              <a:buNone/>
            </a:pPr>
            <a:r>
              <a:rPr lang="en-US" sz="2400" dirty="0"/>
              <a:t> </a:t>
            </a:r>
            <a:r>
              <a:rPr lang="en-US" sz="2400" dirty="0" smtClean="0"/>
              <a:t>   </a:t>
            </a:r>
            <a:r>
              <a:rPr lang="en-US" sz="2000" dirty="0" smtClean="0"/>
              <a:t>From </a:t>
            </a:r>
            <a:r>
              <a:rPr lang="en-US" sz="2000" dirty="0" err="1" smtClean="0"/>
              <a:t>Kharkhorin</a:t>
            </a:r>
            <a:r>
              <a:rPr lang="en-US" sz="2000" dirty="0" smtClean="0"/>
              <a:t>, you will drive to Bat-</a:t>
            </a:r>
            <a:r>
              <a:rPr lang="en-US" sz="2000" dirty="0" err="1" smtClean="0"/>
              <a:t>Ulzii</a:t>
            </a:r>
            <a:r>
              <a:rPr lang="en-US" sz="2000" dirty="0" smtClean="0"/>
              <a:t>, which is the city where the </a:t>
            </a:r>
            <a:r>
              <a:rPr lang="en-US" sz="2000" dirty="0" err="1" smtClean="0"/>
              <a:t>Orkhon</a:t>
            </a:r>
            <a:r>
              <a:rPr lang="en-US" sz="2000" dirty="0" smtClean="0"/>
              <a:t> Waterfall is located in. The </a:t>
            </a:r>
            <a:r>
              <a:rPr lang="en-US" sz="2000" dirty="0" err="1" smtClean="0"/>
              <a:t>Orkhon</a:t>
            </a:r>
            <a:r>
              <a:rPr lang="en-US" sz="2000" dirty="0" smtClean="0"/>
              <a:t> Waterfall (</a:t>
            </a:r>
            <a:r>
              <a:rPr lang="en-US" sz="2000" dirty="0" err="1" smtClean="0"/>
              <a:t>UlaanTsutgalan</a:t>
            </a:r>
            <a:r>
              <a:rPr lang="en-US" sz="2000" dirty="0" smtClean="0"/>
              <a:t>) is the largest waterfall in Mongolia and was formed from volcanic eruptions about 20,000 </a:t>
            </a:r>
            <a:r>
              <a:rPr lang="en-US" sz="2000" dirty="0"/>
              <a:t>years ago. It cascades from the height of 22 </a:t>
            </a:r>
            <a:r>
              <a:rPr lang="en-US" sz="2000" dirty="0" err="1"/>
              <a:t>metres</a:t>
            </a:r>
            <a:r>
              <a:rPr lang="en-US" sz="2000" dirty="0"/>
              <a:t> and is 10m wide</a:t>
            </a:r>
            <a:r>
              <a:rPr lang="en-US" sz="2000" dirty="0" smtClean="0"/>
              <a:t>. This waterfall is the halfway marker of the </a:t>
            </a:r>
            <a:r>
              <a:rPr lang="en-US" sz="2000" dirty="0" err="1" smtClean="0"/>
              <a:t>Orkhon</a:t>
            </a:r>
            <a:r>
              <a:rPr lang="en-US" sz="2000" dirty="0" smtClean="0"/>
              <a:t> River which runs about 1120 kilometers before meeting the </a:t>
            </a:r>
            <a:r>
              <a:rPr lang="en-US" sz="2000" dirty="0" err="1" smtClean="0"/>
              <a:t>Selenge</a:t>
            </a:r>
            <a:r>
              <a:rPr lang="en-US" sz="2000" dirty="0" smtClean="0"/>
              <a:t> River. It can be slightly chilly, but it is possible to swim in the plunge pool where the water falls into. </a:t>
            </a:r>
            <a:endParaRPr lang="en-US" sz="20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641408"/>
            <a:ext cx="4023847" cy="221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5808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13- </a:t>
            </a:r>
            <a:r>
              <a:rPr lang="en-US" dirty="0" err="1" smtClean="0"/>
              <a:t>Kharkhorin</a:t>
            </a:r>
            <a:r>
              <a:rPr lang="en-US" dirty="0" smtClean="0"/>
              <a:t>- </a:t>
            </a:r>
            <a:r>
              <a:rPr lang="en-US" dirty="0" err="1" smtClean="0"/>
              <a:t>Orkhon</a:t>
            </a:r>
            <a:r>
              <a:rPr lang="en-US" dirty="0" smtClean="0"/>
              <a:t> River</a:t>
            </a:r>
            <a:endParaRPr lang="en-US" dirty="0"/>
          </a:p>
        </p:txBody>
      </p:sp>
      <p:sp>
        <p:nvSpPr>
          <p:cNvPr id="3" name="내용 개체 틀 2"/>
          <p:cNvSpPr>
            <a:spLocks noGrp="1"/>
          </p:cNvSpPr>
          <p:nvPr>
            <p:ph idx="1"/>
          </p:nvPr>
        </p:nvSpPr>
        <p:spPr/>
        <p:txBody>
          <a:bodyPr/>
          <a:lstStyle/>
          <a:p>
            <a:r>
              <a:rPr lang="en-US" dirty="0" err="1" smtClean="0"/>
              <a:t>Orkhon</a:t>
            </a:r>
            <a:r>
              <a:rPr lang="en-US" dirty="0" smtClean="0"/>
              <a:t> River</a:t>
            </a:r>
          </a:p>
          <a:p>
            <a:pPr marL="0" indent="0">
              <a:buNone/>
            </a:pPr>
            <a:r>
              <a:rPr lang="en-US" dirty="0"/>
              <a:t> </a:t>
            </a:r>
            <a:r>
              <a:rPr lang="en-US" dirty="0" smtClean="0"/>
              <a:t>   </a:t>
            </a:r>
            <a:r>
              <a:rPr lang="en-US" sz="2400" dirty="0" smtClean="0"/>
              <a:t>After your visit to the </a:t>
            </a:r>
            <a:r>
              <a:rPr lang="en-US" sz="2400" dirty="0" err="1" smtClean="0"/>
              <a:t>Ulaan</a:t>
            </a:r>
            <a:r>
              <a:rPr lang="en-US" sz="2400" dirty="0" smtClean="0"/>
              <a:t> </a:t>
            </a:r>
            <a:r>
              <a:rPr lang="en-US" sz="2400" dirty="0" err="1" smtClean="0"/>
              <a:t>Tsutgalan</a:t>
            </a:r>
            <a:r>
              <a:rPr lang="en-US" sz="2400" dirty="0" smtClean="0"/>
              <a:t> waterfall, you will then travel up the </a:t>
            </a:r>
            <a:r>
              <a:rPr lang="en-US" sz="2400" dirty="0" err="1" smtClean="0"/>
              <a:t>Orkhon</a:t>
            </a:r>
            <a:r>
              <a:rPr lang="en-US" sz="2400" dirty="0" smtClean="0"/>
              <a:t> River and hike along the </a:t>
            </a:r>
            <a:r>
              <a:rPr lang="en-US" sz="2400" dirty="0" err="1" smtClean="0"/>
              <a:t>Orkhon</a:t>
            </a:r>
            <a:r>
              <a:rPr lang="en-US" sz="2400" dirty="0" smtClean="0"/>
              <a:t> River Valley and visit the nomads in the countryside and be able to have a taste of </a:t>
            </a:r>
            <a:r>
              <a:rPr lang="en-US" sz="2400" dirty="0" err="1" smtClean="0"/>
              <a:t>airag</a:t>
            </a:r>
            <a:r>
              <a:rPr lang="en-US" sz="2400" dirty="0"/>
              <a:t> </a:t>
            </a:r>
            <a:r>
              <a:rPr lang="en-US" sz="2400" dirty="0" smtClean="0"/>
              <a:t>(fermented horse milk that is put in some liquors). You can take in the wonderful scenery of Mongolia and be able to marvel at the beautiful blue sky that Mongolia is known for. Be sure to wear your comfortable shoes, or you won’t be able to walk very much. </a:t>
            </a:r>
            <a:endParaRPr lang="en-US" sz="28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1" y="5264885"/>
            <a:ext cx="1828800" cy="136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6603" y="5281612"/>
            <a:ext cx="1924050" cy="144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632" y="152400"/>
            <a:ext cx="2632500" cy="1424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362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13- </a:t>
            </a:r>
            <a:r>
              <a:rPr lang="en-US" dirty="0" err="1" smtClean="0"/>
              <a:t>Kharkhorin</a:t>
            </a:r>
            <a:r>
              <a:rPr lang="en-US" dirty="0" smtClean="0"/>
              <a:t>- Restaurant</a:t>
            </a:r>
            <a:endParaRPr lang="en-US" dirty="0"/>
          </a:p>
        </p:txBody>
      </p:sp>
      <p:sp>
        <p:nvSpPr>
          <p:cNvPr id="3" name="내용 개체 틀 2"/>
          <p:cNvSpPr>
            <a:spLocks noGrp="1"/>
          </p:cNvSpPr>
          <p:nvPr>
            <p:ph idx="1"/>
          </p:nvPr>
        </p:nvSpPr>
        <p:spPr/>
        <p:txBody>
          <a:bodyPr/>
          <a:lstStyle/>
          <a:p>
            <a:r>
              <a:rPr lang="en-US" dirty="0" smtClean="0"/>
              <a:t>Dreamland </a:t>
            </a:r>
            <a:r>
              <a:rPr lang="en-US" dirty="0" err="1" smtClean="0"/>
              <a:t>ger</a:t>
            </a:r>
            <a:r>
              <a:rPr lang="en-US" dirty="0" smtClean="0"/>
              <a:t> camp</a:t>
            </a:r>
          </a:p>
          <a:p>
            <a:pPr marL="0" indent="0">
              <a:buNone/>
            </a:pPr>
            <a:r>
              <a:rPr lang="en-US" dirty="0"/>
              <a:t> </a:t>
            </a:r>
            <a:r>
              <a:rPr lang="en-US" dirty="0" smtClean="0"/>
              <a:t>   </a:t>
            </a:r>
            <a:r>
              <a:rPr lang="en-US" sz="2800" dirty="0" smtClean="0"/>
              <a:t>Since you have visited all the restaurants in the </a:t>
            </a:r>
            <a:r>
              <a:rPr lang="en-US" sz="2800" dirty="0" err="1" smtClean="0"/>
              <a:t>Kharkhorin</a:t>
            </a:r>
            <a:r>
              <a:rPr lang="en-US" sz="2800" dirty="0" smtClean="0"/>
              <a:t> city area, you will have to eat at your </a:t>
            </a:r>
            <a:r>
              <a:rPr lang="en-US" sz="2800" dirty="0" err="1" smtClean="0"/>
              <a:t>ger</a:t>
            </a:r>
            <a:r>
              <a:rPr lang="en-US" sz="2800" dirty="0" smtClean="0"/>
              <a:t> camp. At the </a:t>
            </a:r>
            <a:r>
              <a:rPr lang="en-US" sz="2800" dirty="0" err="1" smtClean="0"/>
              <a:t>ger</a:t>
            </a:r>
            <a:r>
              <a:rPr lang="en-US" sz="2800" dirty="0" smtClean="0"/>
              <a:t> camp you will have Mongolian cuisine that may be mixed with western cuisine. The price is included with your stay at the </a:t>
            </a:r>
            <a:r>
              <a:rPr lang="en-US" sz="2800" dirty="0" err="1" smtClean="0"/>
              <a:t>ger</a:t>
            </a:r>
            <a:r>
              <a:rPr lang="en-US" sz="2800" dirty="0" smtClean="0"/>
              <a:t> camp, and the hours are from when guests start waking up to when everyone is in bed. </a:t>
            </a:r>
            <a:endParaRPr lang="en-US" sz="28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181600"/>
            <a:ext cx="17526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5250330"/>
            <a:ext cx="2552700" cy="1590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4490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14- </a:t>
            </a:r>
            <a:r>
              <a:rPr lang="en-US" b="1" dirty="0" smtClean="0"/>
              <a:t>5/30- </a:t>
            </a:r>
            <a:r>
              <a:rPr lang="en-US" b="1" dirty="0" err="1" smtClean="0"/>
              <a:t>Kharkhorin</a:t>
            </a:r>
            <a:r>
              <a:rPr lang="en-US" b="1" dirty="0" smtClean="0"/>
              <a:t> to </a:t>
            </a:r>
            <a:r>
              <a:rPr lang="en-US" b="1" dirty="0" err="1" smtClean="0"/>
              <a:t>Bayankhongor</a:t>
            </a:r>
            <a:endParaRPr lang="en-US" b="1" dirty="0"/>
          </a:p>
        </p:txBody>
      </p:sp>
      <p:sp>
        <p:nvSpPr>
          <p:cNvPr id="3" name="내용 개체 틀 2"/>
          <p:cNvSpPr>
            <a:spLocks noGrp="1"/>
          </p:cNvSpPr>
          <p:nvPr>
            <p:ph idx="1"/>
          </p:nvPr>
        </p:nvSpPr>
        <p:spPr/>
        <p:txBody>
          <a:bodyPr/>
          <a:lstStyle/>
          <a:p>
            <a:r>
              <a:rPr lang="en-US" dirty="0" smtClean="0"/>
              <a:t> </a:t>
            </a:r>
            <a:r>
              <a:rPr lang="en-US" sz="2400" dirty="0" smtClean="0"/>
              <a:t>In the morning, you will leave the </a:t>
            </a:r>
            <a:r>
              <a:rPr lang="en-US" sz="2400" dirty="0" err="1" smtClean="0"/>
              <a:t>ger</a:t>
            </a:r>
            <a:r>
              <a:rPr lang="en-US" sz="2400" dirty="0" smtClean="0"/>
              <a:t> camp and go to the city of </a:t>
            </a:r>
            <a:r>
              <a:rPr lang="en-US" sz="2400" dirty="0" err="1" smtClean="0"/>
              <a:t>Bayankhongor</a:t>
            </a:r>
            <a:r>
              <a:rPr lang="en-US" sz="2400" dirty="0" smtClean="0"/>
              <a:t> by jeep. </a:t>
            </a:r>
            <a:r>
              <a:rPr lang="en-US" sz="2400" dirty="0" err="1" smtClean="0"/>
              <a:t>Bayankhongor</a:t>
            </a:r>
            <a:r>
              <a:rPr lang="en-US" sz="2400" dirty="0" smtClean="0"/>
              <a:t> is southwest of </a:t>
            </a:r>
            <a:r>
              <a:rPr lang="en-US" sz="2400" dirty="0" err="1" smtClean="0"/>
              <a:t>Kharkhorin</a:t>
            </a:r>
            <a:r>
              <a:rPr lang="en-US" sz="2400" dirty="0" smtClean="0"/>
              <a:t> and will take approximately 6 hours and 17 minutes to get there. It is about 100 kilometers from </a:t>
            </a:r>
            <a:r>
              <a:rPr lang="en-US" sz="2400" dirty="0" err="1" smtClean="0"/>
              <a:t>Kharkhorin</a:t>
            </a:r>
            <a:r>
              <a:rPr lang="en-US" sz="2400" dirty="0" smtClean="0"/>
              <a:t>. You can visit places along the way, but can’t stay for long, for you have to get to the city quickly. Note: this will be the last city you visit before leaving Mongolia. </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191000"/>
            <a:ext cx="2438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05600" y="4800600"/>
            <a:ext cx="1828800" cy="215444"/>
          </a:xfrm>
          <a:prstGeom prst="rect">
            <a:avLst/>
          </a:prstGeom>
          <a:noFill/>
        </p:spPr>
        <p:txBody>
          <a:bodyPr wrap="square" rtlCol="0">
            <a:spAutoFit/>
          </a:bodyPr>
          <a:lstStyle/>
          <a:p>
            <a:r>
              <a:rPr lang="en-US" sz="800" dirty="0" err="1" smtClean="0">
                <a:solidFill>
                  <a:schemeClr val="bg1"/>
                </a:solidFill>
              </a:rPr>
              <a:t>Kharkhorin</a:t>
            </a:r>
            <a:endParaRPr lang="en-US" sz="800" dirty="0">
              <a:solidFill>
                <a:schemeClr val="bg1"/>
              </a:solidFill>
            </a:endParaRPr>
          </a:p>
        </p:txBody>
      </p:sp>
      <p:sp>
        <p:nvSpPr>
          <p:cNvPr id="5" name="TextBox 4"/>
          <p:cNvSpPr txBox="1"/>
          <p:nvPr/>
        </p:nvSpPr>
        <p:spPr>
          <a:xfrm>
            <a:off x="4828478" y="5456517"/>
            <a:ext cx="990600" cy="215444"/>
          </a:xfrm>
          <a:prstGeom prst="rect">
            <a:avLst/>
          </a:prstGeom>
          <a:noFill/>
        </p:spPr>
        <p:txBody>
          <a:bodyPr wrap="square" rtlCol="0">
            <a:spAutoFit/>
          </a:bodyPr>
          <a:lstStyle/>
          <a:p>
            <a:r>
              <a:rPr lang="en-US" sz="800" dirty="0" err="1" smtClean="0">
                <a:solidFill>
                  <a:schemeClr val="bg1"/>
                </a:solidFill>
              </a:rPr>
              <a:t>Bayankhongor</a:t>
            </a:r>
            <a:endParaRPr lang="en-US" sz="800" dirty="0">
              <a:solidFill>
                <a:schemeClr val="bg1"/>
              </a:solidFill>
            </a:endParaRPr>
          </a:p>
        </p:txBody>
      </p:sp>
    </p:spTree>
    <p:extLst>
      <p:ext uri="{BB962C8B-B14F-4D97-AF65-F5344CB8AC3E}">
        <p14:creationId xmlns:p14="http://schemas.microsoft.com/office/powerpoint/2010/main" val="879117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306148"/>
            <a:ext cx="2895600" cy="218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286" y="5042428"/>
            <a:ext cx="235902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1162" y="152400"/>
            <a:ext cx="2139527"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제목 1"/>
          <p:cNvSpPr>
            <a:spLocks noGrp="1"/>
          </p:cNvSpPr>
          <p:nvPr>
            <p:ph type="title"/>
          </p:nvPr>
        </p:nvSpPr>
        <p:spPr/>
        <p:txBody>
          <a:bodyPr/>
          <a:lstStyle/>
          <a:p>
            <a:r>
              <a:rPr lang="en-US" dirty="0" smtClean="0"/>
              <a:t>Hotel in Ulaanbaatar</a:t>
            </a:r>
            <a:endParaRPr lang="en-US" dirty="0"/>
          </a:p>
        </p:txBody>
      </p:sp>
      <p:sp>
        <p:nvSpPr>
          <p:cNvPr id="3" name="내용 개체 틀 2"/>
          <p:cNvSpPr>
            <a:spLocks noGrp="1"/>
          </p:cNvSpPr>
          <p:nvPr>
            <p:ph idx="1"/>
          </p:nvPr>
        </p:nvSpPr>
        <p:spPr/>
        <p:txBody>
          <a:bodyPr>
            <a:normAutofit/>
          </a:bodyPr>
          <a:lstStyle/>
          <a:p>
            <a:r>
              <a:rPr lang="en-US" sz="1800" dirty="0"/>
              <a:t>You will be at the Ramada Ulaanbaatar </a:t>
            </a:r>
            <a:r>
              <a:rPr lang="en-US" sz="1800" dirty="0" err="1"/>
              <a:t>Citycenter</a:t>
            </a:r>
            <a:r>
              <a:rPr lang="en-US" sz="1800" dirty="0"/>
              <a:t> hotel for 5 days. This hotel is a 4 star hotel that has many general features such as a 24 hour front desk, ATM on-site, Air-condition, Bar/Lounge, Complimentary breakfast, Express check out, sauna, steam room, Hot tub, Laundry facilities, Non-smoking rooms , Free parking, Restaurant, Room service, Storage , and is Wheelchair accessible. You are able to use the internet with free </a:t>
            </a:r>
            <a:r>
              <a:rPr lang="en-US" sz="1800" dirty="0" err="1"/>
              <a:t>Wifi</a:t>
            </a:r>
            <a:r>
              <a:rPr lang="en-US" sz="1800" dirty="0"/>
              <a:t> and are able to exercise in the fitness room or relax in the spa. The price for a room with a deluxe king bed is $190.91 a night with breakfast included. Not included in room price is hotel tax which is 10%. In the room, there is a private bathroom with a separate shower and bath, air conditioning, bathrobes, a desk, a hair dryer, television with a </a:t>
            </a:r>
            <a:r>
              <a:rPr lang="en-US" sz="1800" dirty="0" smtClean="0"/>
              <a:t>LCD/plasma screen</a:t>
            </a:r>
            <a:r>
              <a:rPr lang="en-US" sz="1800" dirty="0"/>
              <a:t>, shower, satellite/cable TV, coffee/tea maker, and a seating area</a:t>
            </a:r>
            <a:r>
              <a:rPr lang="en-US" sz="2800" dirty="0"/>
              <a:t>. </a:t>
            </a:r>
          </a:p>
          <a:p>
            <a:endParaRPr lang="en-US" dirty="0"/>
          </a:p>
          <a:p>
            <a:endParaRPr lang="en-US" dirty="0"/>
          </a:p>
        </p:txBody>
      </p:sp>
    </p:spTree>
    <p:extLst>
      <p:ext uri="{BB962C8B-B14F-4D97-AF65-F5344CB8AC3E}">
        <p14:creationId xmlns:p14="http://schemas.microsoft.com/office/powerpoint/2010/main" val="25366799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sz="2800" dirty="0" smtClean="0"/>
              <a:t>Day 14- </a:t>
            </a:r>
            <a:r>
              <a:rPr lang="en-US" sz="2800" dirty="0" err="1" smtClean="0"/>
              <a:t>Bayankhongor</a:t>
            </a:r>
            <a:r>
              <a:rPr lang="en-US" sz="2800" dirty="0"/>
              <a:t> </a:t>
            </a:r>
            <a:r>
              <a:rPr lang="en-US" sz="2800" dirty="0" err="1"/>
              <a:t>Lamyn</a:t>
            </a:r>
            <a:r>
              <a:rPr lang="en-US" sz="2800" dirty="0"/>
              <a:t> </a:t>
            </a:r>
            <a:r>
              <a:rPr lang="en-US" sz="2800" dirty="0" err="1"/>
              <a:t>Gegeenii</a:t>
            </a:r>
            <a:r>
              <a:rPr lang="en-US" sz="2800" dirty="0"/>
              <a:t> </a:t>
            </a:r>
            <a:r>
              <a:rPr lang="en-US" sz="2800" dirty="0" err="1"/>
              <a:t>Gon</a:t>
            </a:r>
            <a:r>
              <a:rPr lang="en-US" sz="2800" dirty="0"/>
              <a:t> </a:t>
            </a:r>
            <a:r>
              <a:rPr lang="en-US" sz="2800" dirty="0" err="1"/>
              <a:t>Gandan</a:t>
            </a:r>
            <a:r>
              <a:rPr lang="en-US" sz="2800" dirty="0"/>
              <a:t> </a:t>
            </a:r>
            <a:r>
              <a:rPr lang="en-US" sz="2800" dirty="0" err="1"/>
              <a:t>Dedlin</a:t>
            </a:r>
            <a:r>
              <a:rPr lang="en-US" sz="2800" dirty="0"/>
              <a:t> </a:t>
            </a:r>
            <a:r>
              <a:rPr lang="en-US" sz="2800" dirty="0" err="1"/>
              <a:t>Khiid</a:t>
            </a:r>
            <a:r>
              <a:rPr lang="en-US" sz="2800" dirty="0"/>
              <a:t> </a:t>
            </a:r>
          </a:p>
        </p:txBody>
      </p:sp>
      <p:sp>
        <p:nvSpPr>
          <p:cNvPr id="3" name="내용 개체 틀 2"/>
          <p:cNvSpPr>
            <a:spLocks noGrp="1"/>
          </p:cNvSpPr>
          <p:nvPr>
            <p:ph idx="1"/>
          </p:nvPr>
        </p:nvSpPr>
        <p:spPr/>
        <p:txBody>
          <a:bodyPr>
            <a:normAutofit lnSpcReduction="10000"/>
          </a:bodyPr>
          <a:lstStyle/>
          <a:p>
            <a:r>
              <a:rPr lang="en-US" dirty="0"/>
              <a:t> </a:t>
            </a:r>
            <a:r>
              <a:rPr lang="en-US" sz="2800" dirty="0" err="1"/>
              <a:t>Lamyn</a:t>
            </a:r>
            <a:r>
              <a:rPr lang="en-US" sz="2800" dirty="0"/>
              <a:t> </a:t>
            </a:r>
            <a:r>
              <a:rPr lang="en-US" sz="2800" dirty="0" err="1" smtClean="0"/>
              <a:t>Gegeenii</a:t>
            </a:r>
            <a:r>
              <a:rPr lang="en-US" sz="2800" dirty="0" smtClean="0"/>
              <a:t> </a:t>
            </a:r>
            <a:r>
              <a:rPr lang="en-US" sz="2800" dirty="0" err="1"/>
              <a:t>Gon</a:t>
            </a:r>
            <a:r>
              <a:rPr lang="en-US" sz="2800" dirty="0"/>
              <a:t> </a:t>
            </a:r>
            <a:r>
              <a:rPr lang="en-US" sz="2800" dirty="0" err="1"/>
              <a:t>Gandan</a:t>
            </a:r>
            <a:r>
              <a:rPr lang="en-US" sz="2800" dirty="0"/>
              <a:t> </a:t>
            </a:r>
            <a:r>
              <a:rPr lang="en-US" sz="2800" dirty="0" err="1"/>
              <a:t>Dedlin</a:t>
            </a:r>
            <a:r>
              <a:rPr lang="en-US" sz="2800" dirty="0"/>
              <a:t> </a:t>
            </a:r>
            <a:r>
              <a:rPr lang="en-US" sz="2800" dirty="0" err="1"/>
              <a:t>Khiid</a:t>
            </a:r>
            <a:r>
              <a:rPr lang="en-US" sz="2800" dirty="0"/>
              <a:t> </a:t>
            </a:r>
            <a:endParaRPr lang="en-US" sz="2800" dirty="0" smtClean="0"/>
          </a:p>
          <a:p>
            <a:pPr marL="0" indent="0">
              <a:buNone/>
            </a:pPr>
            <a:r>
              <a:rPr lang="en-US" sz="2400" dirty="0"/>
              <a:t> </a:t>
            </a:r>
            <a:r>
              <a:rPr lang="en-US" sz="2400" dirty="0" smtClean="0"/>
              <a:t>   Upon arrival to </a:t>
            </a:r>
            <a:r>
              <a:rPr lang="en-US" sz="2400" dirty="0" err="1" smtClean="0"/>
              <a:t>Bayankhongor</a:t>
            </a:r>
            <a:r>
              <a:rPr lang="en-US" sz="2400" dirty="0" smtClean="0"/>
              <a:t>, you will visit the </a:t>
            </a:r>
            <a:r>
              <a:rPr lang="en-US" sz="2400" dirty="0" err="1" smtClean="0"/>
              <a:t>Lamyn</a:t>
            </a:r>
            <a:r>
              <a:rPr lang="en-US" sz="2400" dirty="0" smtClean="0"/>
              <a:t> </a:t>
            </a:r>
            <a:r>
              <a:rPr lang="en-US" sz="2400" dirty="0" err="1" smtClean="0"/>
              <a:t>Gegeenii</a:t>
            </a:r>
            <a:r>
              <a:rPr lang="en-US" sz="2400" dirty="0" smtClean="0"/>
              <a:t> </a:t>
            </a:r>
            <a:r>
              <a:rPr lang="en-US" sz="2400" dirty="0" err="1" smtClean="0"/>
              <a:t>Gon</a:t>
            </a:r>
            <a:r>
              <a:rPr lang="en-US" sz="2400" dirty="0" smtClean="0"/>
              <a:t> </a:t>
            </a:r>
            <a:r>
              <a:rPr lang="en-US" sz="2400" dirty="0" err="1" smtClean="0"/>
              <a:t>Gandan</a:t>
            </a:r>
            <a:r>
              <a:rPr lang="en-US" sz="2400" dirty="0" smtClean="0"/>
              <a:t> </a:t>
            </a:r>
            <a:r>
              <a:rPr lang="en-US" sz="2400" dirty="0" err="1" smtClean="0"/>
              <a:t>Dedlin</a:t>
            </a:r>
            <a:r>
              <a:rPr lang="en-US" sz="2400" dirty="0" smtClean="0"/>
              <a:t> </a:t>
            </a:r>
            <a:r>
              <a:rPr lang="en-US" sz="2400" dirty="0" err="1" smtClean="0"/>
              <a:t>Khiid</a:t>
            </a:r>
            <a:r>
              <a:rPr lang="en-US" sz="2400" dirty="0" smtClean="0"/>
              <a:t>. This monastery used to be 20 kilometers east from </a:t>
            </a:r>
            <a:r>
              <a:rPr lang="en-US" sz="2400" dirty="0" err="1" smtClean="0"/>
              <a:t>Bayankhongor</a:t>
            </a:r>
            <a:r>
              <a:rPr lang="en-US" sz="2400" dirty="0" smtClean="0"/>
              <a:t>. This monastery used to be the largest in Mongolia, but it was destroyed by the communists in 1937. The current monastery is home to only 15 monks and foundations have been laid for the new prayer temple that was completed in 2011. Daily services at the monastery start at 10am in the ‘brick </a:t>
            </a:r>
            <a:r>
              <a:rPr lang="en-US" sz="2400" dirty="0" err="1" smtClean="0"/>
              <a:t>ger</a:t>
            </a:r>
            <a:r>
              <a:rPr lang="en-US" sz="2400" dirty="0"/>
              <a:t>’ temple which features a statue of </a:t>
            </a:r>
            <a:r>
              <a:rPr lang="en-US" sz="2400" dirty="0" err="1"/>
              <a:t>Sakyamuni</a:t>
            </a:r>
            <a:r>
              <a:rPr lang="en-US" sz="2400" dirty="0"/>
              <a:t> (the historical Buddha) </a:t>
            </a:r>
            <a:r>
              <a:rPr lang="en-US" sz="2400" dirty="0" smtClean="0"/>
              <a:t>surrounded </a:t>
            </a:r>
            <a:r>
              <a:rPr lang="en-US" sz="2400" dirty="0"/>
              <a:t>by a green-and-white Tara</a:t>
            </a:r>
            <a:r>
              <a:rPr lang="en-US" sz="2400" dirty="0" smtClean="0"/>
              <a:t>.</a:t>
            </a:r>
            <a:endParaRPr lang="en-US" sz="24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5399049"/>
            <a:ext cx="481546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695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457200"/>
            <a:ext cx="6829444" cy="928686"/>
          </a:xfrm>
        </p:spPr>
        <p:txBody>
          <a:bodyPr>
            <a:normAutofit fontScale="90000"/>
          </a:bodyPr>
          <a:lstStyle/>
          <a:p>
            <a:r>
              <a:rPr lang="en-US" sz="3100" dirty="0" smtClean="0"/>
              <a:t>Day </a:t>
            </a:r>
            <a:r>
              <a:rPr lang="en-US" sz="3100" dirty="0"/>
              <a:t>14- </a:t>
            </a:r>
            <a:r>
              <a:rPr lang="en-US" sz="3100" dirty="0" err="1"/>
              <a:t>Bayankhongor-Aimag</a:t>
            </a:r>
            <a:r>
              <a:rPr lang="en-US" sz="3100" dirty="0"/>
              <a:t> Museum</a:t>
            </a:r>
            <a:r>
              <a:rPr lang="en-US" dirty="0"/>
              <a:t/>
            </a:r>
            <a:br>
              <a:rPr lang="en-US" dirty="0"/>
            </a:br>
            <a:endParaRPr lang="en-US" dirty="0"/>
          </a:p>
        </p:txBody>
      </p:sp>
      <p:sp>
        <p:nvSpPr>
          <p:cNvPr id="3" name="내용 개체 틀 2"/>
          <p:cNvSpPr>
            <a:spLocks noGrp="1"/>
          </p:cNvSpPr>
          <p:nvPr>
            <p:ph idx="1"/>
          </p:nvPr>
        </p:nvSpPr>
        <p:spPr/>
        <p:txBody>
          <a:bodyPr>
            <a:normAutofit/>
          </a:bodyPr>
          <a:lstStyle/>
          <a:p>
            <a:r>
              <a:rPr lang="en-US" dirty="0" err="1" smtClean="0"/>
              <a:t>Aimag</a:t>
            </a:r>
            <a:r>
              <a:rPr lang="en-US" dirty="0" smtClean="0"/>
              <a:t> Museum</a:t>
            </a:r>
          </a:p>
          <a:p>
            <a:pPr marL="0" indent="0">
              <a:buNone/>
            </a:pPr>
            <a:r>
              <a:rPr lang="en-US" dirty="0"/>
              <a:t> </a:t>
            </a:r>
            <a:r>
              <a:rPr lang="en-US" dirty="0" smtClean="0"/>
              <a:t>  </a:t>
            </a:r>
            <a:r>
              <a:rPr lang="en-US" sz="2000" dirty="0" smtClean="0"/>
              <a:t>After visiting the monastery, go visit the </a:t>
            </a:r>
            <a:r>
              <a:rPr lang="en-US" sz="2000" dirty="0" err="1" smtClean="0"/>
              <a:t>Aimag</a:t>
            </a:r>
            <a:r>
              <a:rPr lang="en-US" sz="2000" dirty="0" smtClean="0"/>
              <a:t> Museum which is also in the city of </a:t>
            </a:r>
            <a:r>
              <a:rPr lang="en-US" sz="2000" dirty="0" err="1" smtClean="0"/>
              <a:t>Baynkhongor</a:t>
            </a:r>
            <a:r>
              <a:rPr lang="en-US" sz="2000" dirty="0"/>
              <a:t>. The </a:t>
            </a:r>
            <a:r>
              <a:rPr lang="en-US" sz="2000" dirty="0" err="1"/>
              <a:t>Aimag</a:t>
            </a:r>
            <a:r>
              <a:rPr lang="en-US" sz="2000" dirty="0"/>
              <a:t> </a:t>
            </a:r>
            <a:r>
              <a:rPr lang="en-US" sz="2000" dirty="0" smtClean="0"/>
              <a:t>Museum is located inside a sports stadium, but is </a:t>
            </a:r>
            <a:r>
              <a:rPr lang="en-US" sz="2000" dirty="0"/>
              <a:t>well laid out </a:t>
            </a:r>
            <a:r>
              <a:rPr lang="en-US" sz="2000" dirty="0" smtClean="0"/>
              <a:t>and </a:t>
            </a:r>
            <a:r>
              <a:rPr lang="en-US" sz="2000" dirty="0"/>
              <a:t>worth a visit. There is a good display on Buddhist art, featuring two lovely statues of Tara, some </a:t>
            </a:r>
            <a:r>
              <a:rPr lang="en-US" sz="2000" dirty="0" smtClean="0"/>
              <a:t>old </a:t>
            </a:r>
            <a:r>
              <a:rPr lang="en-US" sz="2000" dirty="0"/>
              <a:t>scroll </a:t>
            </a:r>
            <a:r>
              <a:rPr lang="en-US" sz="2000" dirty="0" smtClean="0"/>
              <a:t>paintings, </a:t>
            </a:r>
            <a:r>
              <a:rPr lang="en-US" sz="2000" dirty="0"/>
              <a:t>and </a:t>
            </a:r>
            <a:r>
              <a:rPr lang="en-US" sz="2000" dirty="0" err="1"/>
              <a:t>tsam</a:t>
            </a:r>
            <a:r>
              <a:rPr lang="en-US" sz="2000" dirty="0"/>
              <a:t> (lama dance) masks and </a:t>
            </a:r>
            <a:r>
              <a:rPr lang="en-US" sz="2000" dirty="0" smtClean="0"/>
              <a:t>costumes</a:t>
            </a:r>
            <a:r>
              <a:rPr lang="en-US" sz="2800" dirty="0" smtClean="0"/>
              <a:t>. </a:t>
            </a:r>
            <a:r>
              <a:rPr lang="en-US" sz="2000" dirty="0" smtClean="0"/>
              <a:t>The admission ticket is $1.10, but to take pictures you must pay an extra amount of $2.90. Opening hours to the </a:t>
            </a:r>
            <a:r>
              <a:rPr lang="en-US" sz="2000" dirty="0"/>
              <a:t>museum are 9am-1pm &amp; 2-6pm </a:t>
            </a:r>
            <a:r>
              <a:rPr lang="en-US" sz="2000" dirty="0" smtClean="0"/>
              <a:t>Monday-Friday. </a:t>
            </a:r>
            <a:endParaRPr lang="en-US" sz="20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800600"/>
            <a:ext cx="252412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28908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14- </a:t>
            </a:r>
            <a:r>
              <a:rPr lang="en-US" dirty="0" err="1" smtClean="0"/>
              <a:t>Bayankhongor</a:t>
            </a:r>
            <a:r>
              <a:rPr lang="en-US" dirty="0" smtClean="0"/>
              <a:t>- Restaurant</a:t>
            </a:r>
            <a:endParaRPr lang="en-US" dirty="0"/>
          </a:p>
        </p:txBody>
      </p:sp>
      <p:sp>
        <p:nvSpPr>
          <p:cNvPr id="3" name="내용 개체 틀 2"/>
          <p:cNvSpPr>
            <a:spLocks noGrp="1"/>
          </p:cNvSpPr>
          <p:nvPr>
            <p:ph idx="1"/>
          </p:nvPr>
        </p:nvSpPr>
        <p:spPr/>
        <p:txBody>
          <a:bodyPr/>
          <a:lstStyle/>
          <a:p>
            <a:r>
              <a:rPr lang="en-US" dirty="0" err="1" smtClean="0"/>
              <a:t>Soyombo</a:t>
            </a:r>
            <a:endParaRPr lang="en-US" dirty="0" smtClean="0"/>
          </a:p>
          <a:p>
            <a:pPr marL="0" indent="0">
              <a:buNone/>
            </a:pPr>
            <a:r>
              <a:rPr lang="en-US" dirty="0"/>
              <a:t> </a:t>
            </a:r>
            <a:r>
              <a:rPr lang="en-US" dirty="0" smtClean="0"/>
              <a:t>   </a:t>
            </a:r>
            <a:r>
              <a:rPr lang="en-US" sz="2800" dirty="0" err="1" smtClean="0"/>
              <a:t>Soyombo</a:t>
            </a:r>
            <a:r>
              <a:rPr lang="en-US" sz="2800" dirty="0" smtClean="0"/>
              <a:t> is a Asian restaurant that can be found in the city of </a:t>
            </a:r>
            <a:r>
              <a:rPr lang="en-US" sz="2800" dirty="0" err="1" smtClean="0"/>
              <a:t>Bayankhongor</a:t>
            </a:r>
            <a:r>
              <a:rPr lang="en-US" sz="2800" dirty="0" smtClean="0"/>
              <a:t>. This restaurant serves traditional Mongolian food such as </a:t>
            </a:r>
            <a:r>
              <a:rPr lang="en-US" sz="2800" dirty="0" err="1" smtClean="0"/>
              <a:t>buuz</a:t>
            </a:r>
            <a:r>
              <a:rPr lang="en-US" sz="2800" dirty="0" smtClean="0"/>
              <a:t>, but you can also get fried chicken if you are lucky enough. The meal prices are from about $2.00-$3.40. Opening hours are from 10 am- 11 pm. </a:t>
            </a:r>
            <a:endParaRPr lang="en-US" sz="28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181600"/>
            <a:ext cx="1981200" cy="13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953000"/>
            <a:ext cx="1814512" cy="135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29512" y="5263234"/>
            <a:ext cx="1614488" cy="369332"/>
          </a:xfrm>
          <a:prstGeom prst="rect">
            <a:avLst/>
          </a:prstGeom>
          <a:noFill/>
        </p:spPr>
        <p:txBody>
          <a:bodyPr wrap="square" rtlCol="0">
            <a:spAutoFit/>
          </a:bodyPr>
          <a:lstStyle/>
          <a:p>
            <a:r>
              <a:rPr lang="en-US" dirty="0" smtClean="0">
                <a:solidFill>
                  <a:schemeClr val="accent2">
                    <a:lumMod val="60000"/>
                    <a:lumOff val="40000"/>
                  </a:schemeClr>
                </a:solidFill>
              </a:rPr>
              <a:t>Lucky Day </a:t>
            </a:r>
            <a:r>
              <a:rPr lang="en-US" dirty="0" smtClean="0">
                <a:solidFill>
                  <a:schemeClr val="accent2">
                    <a:lumMod val="60000"/>
                    <a:lumOff val="40000"/>
                  </a:schemeClr>
                </a:solidFill>
                <a:sym typeface="Wingdings" pitchFamily="2" charset="2"/>
              </a:rPr>
              <a:t></a:t>
            </a:r>
            <a:endParaRPr lang="en-US" dirty="0">
              <a:solidFill>
                <a:schemeClr val="accent2">
                  <a:lumMod val="60000"/>
                  <a:lumOff val="40000"/>
                </a:schemeClr>
              </a:solidFill>
            </a:endParaRPr>
          </a:p>
        </p:txBody>
      </p:sp>
    </p:spTree>
    <p:extLst>
      <p:ext uri="{BB962C8B-B14F-4D97-AF65-F5344CB8AC3E}">
        <p14:creationId xmlns:p14="http://schemas.microsoft.com/office/powerpoint/2010/main" val="1796640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14- </a:t>
            </a:r>
            <a:r>
              <a:rPr lang="en-US" dirty="0" err="1" smtClean="0"/>
              <a:t>Bayankhongor</a:t>
            </a:r>
            <a:r>
              <a:rPr lang="en-US" dirty="0" smtClean="0"/>
              <a:t>- Place to sleep</a:t>
            </a:r>
            <a:endParaRPr lang="en-US" dirty="0"/>
          </a:p>
        </p:txBody>
      </p:sp>
      <p:sp>
        <p:nvSpPr>
          <p:cNvPr id="3" name="내용 개체 틀 2"/>
          <p:cNvSpPr>
            <a:spLocks noGrp="1"/>
          </p:cNvSpPr>
          <p:nvPr>
            <p:ph idx="1"/>
          </p:nvPr>
        </p:nvSpPr>
        <p:spPr/>
        <p:txBody>
          <a:bodyPr>
            <a:normAutofit/>
          </a:bodyPr>
          <a:lstStyle/>
          <a:p>
            <a:r>
              <a:rPr lang="en-US" dirty="0" err="1" smtClean="0"/>
              <a:t>Khongor</a:t>
            </a:r>
            <a:r>
              <a:rPr lang="en-US" dirty="0" smtClean="0"/>
              <a:t> Hotel</a:t>
            </a:r>
          </a:p>
          <a:p>
            <a:pPr marL="0" indent="0">
              <a:buNone/>
            </a:pPr>
            <a:r>
              <a:rPr lang="en-US" sz="2800" dirty="0"/>
              <a:t> </a:t>
            </a:r>
            <a:r>
              <a:rPr lang="en-US" sz="2800" dirty="0" smtClean="0"/>
              <a:t>   This hotel is the hotel you will be staying for one night before you leave Mongolia. This hotel is located in </a:t>
            </a:r>
            <a:r>
              <a:rPr lang="en-US" sz="2800" dirty="0" err="1" smtClean="0"/>
              <a:t>Bayankhongor</a:t>
            </a:r>
            <a:r>
              <a:rPr lang="en-US" sz="2800" dirty="0" smtClean="0"/>
              <a:t> but is not the most luxurious of all hotels, but it is clean and functional with some having showers. To have secure parking, it costs an additional $1.70 to your stay here. </a:t>
            </a:r>
          </a:p>
          <a:p>
            <a:pPr marL="0" indent="0">
              <a:buNone/>
            </a:pPr>
            <a:r>
              <a:rPr lang="en-US" sz="2800" dirty="0"/>
              <a:t> </a:t>
            </a:r>
            <a:r>
              <a:rPr lang="en-US" sz="2800" dirty="0" smtClean="0"/>
              <a:t>   </a:t>
            </a:r>
            <a:endParaRPr lang="en-US" sz="28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876800"/>
            <a:ext cx="2438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202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15- </a:t>
            </a:r>
            <a:r>
              <a:rPr lang="en-US" b="1" dirty="0" smtClean="0"/>
              <a:t>5/31- </a:t>
            </a:r>
            <a:r>
              <a:rPr lang="en-US" b="1" dirty="0" err="1" smtClean="0"/>
              <a:t>Bayankhongor</a:t>
            </a:r>
            <a:r>
              <a:rPr lang="en-US" b="1" dirty="0"/>
              <a:t>- Dinosaur Park</a:t>
            </a:r>
          </a:p>
        </p:txBody>
      </p:sp>
      <p:sp>
        <p:nvSpPr>
          <p:cNvPr id="3" name="내용 개체 틀 2"/>
          <p:cNvSpPr>
            <a:spLocks noGrp="1"/>
          </p:cNvSpPr>
          <p:nvPr>
            <p:ph idx="1"/>
          </p:nvPr>
        </p:nvSpPr>
        <p:spPr/>
        <p:txBody>
          <a:bodyPr>
            <a:normAutofit/>
          </a:bodyPr>
          <a:lstStyle/>
          <a:p>
            <a:r>
              <a:rPr lang="en-US" dirty="0"/>
              <a:t>Dinosaur </a:t>
            </a:r>
            <a:r>
              <a:rPr lang="en-US" dirty="0" smtClean="0"/>
              <a:t>Park</a:t>
            </a:r>
          </a:p>
          <a:p>
            <a:pPr marL="0" indent="0">
              <a:buNone/>
            </a:pPr>
            <a:r>
              <a:rPr lang="en-US" dirty="0"/>
              <a:t> </a:t>
            </a:r>
            <a:r>
              <a:rPr lang="en-US" sz="2600" dirty="0" smtClean="0"/>
              <a:t>  </a:t>
            </a:r>
            <a:r>
              <a:rPr lang="en-US" sz="2200" dirty="0" smtClean="0"/>
              <a:t>Before leaving for Ulaanbaatar to the airport, you can visit a couple places very quickly. The first stop of the day is a Dinosaur Park. </a:t>
            </a:r>
            <a:r>
              <a:rPr lang="en-US" sz="2200" dirty="0"/>
              <a:t>This park has several life-sized concrete dinosaurs including a family of </a:t>
            </a:r>
            <a:r>
              <a:rPr lang="en-US" sz="2200" dirty="0" err="1"/>
              <a:t>Velociraptors</a:t>
            </a:r>
            <a:r>
              <a:rPr lang="en-US" sz="2200" dirty="0"/>
              <a:t>, some kind of </a:t>
            </a:r>
            <a:r>
              <a:rPr lang="en-US" sz="2200" dirty="0" err="1"/>
              <a:t>sauropod</a:t>
            </a:r>
            <a:r>
              <a:rPr lang="en-US" sz="2200" dirty="0"/>
              <a:t> and a </a:t>
            </a:r>
            <a:r>
              <a:rPr lang="en-US" sz="2200" dirty="0" smtClean="0"/>
              <a:t>T-Rex. The cost into the Dinosaur Park is free with no cost at all. The park is still </a:t>
            </a:r>
            <a:r>
              <a:rPr lang="en-US" sz="2200" dirty="0"/>
              <a:t>being constructed and </a:t>
            </a:r>
            <a:r>
              <a:rPr lang="en-US" sz="2200" dirty="0" smtClean="0"/>
              <a:t>each dinosaur is </a:t>
            </a:r>
            <a:r>
              <a:rPr lang="en-US" sz="2200" dirty="0"/>
              <a:t>being carefully constructed with </a:t>
            </a:r>
            <a:r>
              <a:rPr lang="en-US" sz="2200" dirty="0" err="1"/>
              <a:t>Bayankhongor's</a:t>
            </a:r>
            <a:r>
              <a:rPr lang="en-US" sz="2200" dirty="0"/>
              <a:t> wisest welders, magnificent mud molders and positively praiseworthy painters. Some of these statues rise 10 meters off the ground. </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52400"/>
            <a:ext cx="1447800" cy="193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455" y="5105400"/>
            <a:ext cx="1746194" cy="153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117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15- </a:t>
            </a:r>
            <a:r>
              <a:rPr lang="en-US" dirty="0" err="1" smtClean="0"/>
              <a:t>Bayankhongor</a:t>
            </a:r>
            <a:r>
              <a:rPr lang="en-US" dirty="0"/>
              <a:t>- Natural History Museum</a:t>
            </a:r>
          </a:p>
        </p:txBody>
      </p:sp>
      <p:sp>
        <p:nvSpPr>
          <p:cNvPr id="3" name="내용 개체 틀 2"/>
          <p:cNvSpPr>
            <a:spLocks noGrp="1"/>
          </p:cNvSpPr>
          <p:nvPr>
            <p:ph idx="1"/>
          </p:nvPr>
        </p:nvSpPr>
        <p:spPr/>
        <p:txBody>
          <a:bodyPr>
            <a:normAutofit/>
          </a:bodyPr>
          <a:lstStyle/>
          <a:p>
            <a:r>
              <a:rPr lang="en-US" dirty="0"/>
              <a:t>Natural History </a:t>
            </a:r>
            <a:r>
              <a:rPr lang="en-US" dirty="0" smtClean="0"/>
              <a:t>Museum</a:t>
            </a:r>
          </a:p>
          <a:p>
            <a:pPr marL="0" indent="0">
              <a:buNone/>
            </a:pPr>
            <a:r>
              <a:rPr lang="en-US" dirty="0"/>
              <a:t> </a:t>
            </a:r>
            <a:r>
              <a:rPr lang="en-US" sz="2400" dirty="0" smtClean="0"/>
              <a:t>This museum is found in the city of </a:t>
            </a:r>
            <a:r>
              <a:rPr lang="en-US" sz="2400" dirty="0" err="1" smtClean="0"/>
              <a:t>Bayankhongor</a:t>
            </a:r>
            <a:r>
              <a:rPr lang="en-US" sz="2400" dirty="0" smtClean="0"/>
              <a:t>. At the museum you can see animals that can be found in </a:t>
            </a:r>
            <a:r>
              <a:rPr lang="en-US" sz="2400" dirty="0" err="1" smtClean="0"/>
              <a:t>Bayankhongor</a:t>
            </a:r>
            <a:r>
              <a:rPr lang="en-US" sz="2400" dirty="0" smtClean="0"/>
              <a:t> that have </a:t>
            </a:r>
            <a:r>
              <a:rPr lang="en-US" sz="2400" dirty="0"/>
              <a:t>been stuffed, a replica </a:t>
            </a:r>
            <a:r>
              <a:rPr lang="en-US" sz="2400" dirty="0" smtClean="0"/>
              <a:t>of </a:t>
            </a:r>
            <a:r>
              <a:rPr lang="en-US" sz="2400" dirty="0" err="1" smtClean="0"/>
              <a:t>aTarbosaurus</a:t>
            </a:r>
            <a:r>
              <a:rPr lang="en-US" sz="2400" dirty="0" smtClean="0"/>
              <a:t> </a:t>
            </a:r>
            <a:r>
              <a:rPr lang="en-US" sz="2400" dirty="0"/>
              <a:t>skeleton and some fossils, including a </a:t>
            </a:r>
            <a:r>
              <a:rPr lang="en-US" sz="2400" dirty="0" smtClean="0"/>
              <a:t>130-million-year-old </a:t>
            </a:r>
            <a:r>
              <a:rPr lang="en-US" sz="2400" dirty="0" err="1"/>
              <a:t>fossilised</a:t>
            </a:r>
            <a:r>
              <a:rPr lang="en-US" sz="2400" dirty="0"/>
              <a:t> turtle</a:t>
            </a:r>
            <a:r>
              <a:rPr lang="en-US" sz="2400" dirty="0" smtClean="0"/>
              <a:t>. This will be the last place that you visit ,besides a restaurant, before you leave for home. </a:t>
            </a:r>
            <a:endParaRPr lang="en-US" sz="24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953000"/>
            <a:ext cx="2590800" cy="1717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493" y="5129784"/>
            <a:ext cx="2057400" cy="136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9551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Day 15- </a:t>
            </a:r>
            <a:r>
              <a:rPr lang="en-US" dirty="0" err="1" smtClean="0"/>
              <a:t>Bayankhongor</a:t>
            </a:r>
            <a:r>
              <a:rPr lang="en-US" dirty="0" smtClean="0"/>
              <a:t>- Restaurant</a:t>
            </a:r>
            <a:endParaRPr lang="en-US" dirty="0"/>
          </a:p>
        </p:txBody>
      </p:sp>
      <p:sp>
        <p:nvSpPr>
          <p:cNvPr id="3" name="내용 개체 틀 2"/>
          <p:cNvSpPr>
            <a:spLocks noGrp="1"/>
          </p:cNvSpPr>
          <p:nvPr>
            <p:ph idx="1"/>
          </p:nvPr>
        </p:nvSpPr>
        <p:spPr/>
        <p:txBody>
          <a:bodyPr>
            <a:normAutofit/>
          </a:bodyPr>
          <a:lstStyle/>
          <a:p>
            <a:r>
              <a:rPr lang="en-US" dirty="0" err="1"/>
              <a:t>Uran</a:t>
            </a:r>
            <a:r>
              <a:rPr lang="en-US" dirty="0"/>
              <a:t> </a:t>
            </a:r>
            <a:r>
              <a:rPr lang="en-US" dirty="0" err="1" smtClean="0"/>
              <a:t>Khairkhan</a:t>
            </a:r>
            <a:endParaRPr lang="en-US" dirty="0" smtClean="0"/>
          </a:p>
          <a:p>
            <a:pPr marL="0" indent="0">
              <a:buNone/>
            </a:pPr>
            <a:r>
              <a:rPr lang="en-US" dirty="0"/>
              <a:t> </a:t>
            </a:r>
            <a:r>
              <a:rPr lang="en-US" dirty="0" smtClean="0"/>
              <a:t>  </a:t>
            </a:r>
            <a:r>
              <a:rPr lang="en-US" sz="2400" dirty="0" smtClean="0"/>
              <a:t>This restaurant is the last restaurant you will eat at before you leave the city of </a:t>
            </a:r>
            <a:r>
              <a:rPr lang="en-US" sz="2400" dirty="0" err="1" smtClean="0"/>
              <a:t>Bayankhonger</a:t>
            </a:r>
            <a:r>
              <a:rPr lang="en-US" sz="2400" dirty="0" smtClean="0"/>
              <a:t> and go to the airport to leave for home. This Central </a:t>
            </a:r>
            <a:r>
              <a:rPr lang="en-US" sz="2400" dirty="0"/>
              <a:t>Asian restaurant with its cheery yellow tablecloths and </a:t>
            </a:r>
            <a:r>
              <a:rPr lang="en-US" sz="2400" dirty="0" err="1"/>
              <a:t>cosy</a:t>
            </a:r>
            <a:r>
              <a:rPr lang="en-US" sz="2400" dirty="0"/>
              <a:t> booth dining, jovial </a:t>
            </a:r>
            <a:r>
              <a:rPr lang="en-US" sz="2400" dirty="0" err="1"/>
              <a:t>Uran</a:t>
            </a:r>
            <a:r>
              <a:rPr lang="en-US" sz="2400" dirty="0"/>
              <a:t> </a:t>
            </a:r>
            <a:r>
              <a:rPr lang="en-US" sz="2400" dirty="0" err="1"/>
              <a:t>Khairkhan</a:t>
            </a:r>
            <a:r>
              <a:rPr lang="en-US" sz="2400" dirty="0"/>
              <a:t> is reminiscent of a Norman Rockwell painting c 1950. </a:t>
            </a:r>
            <a:r>
              <a:rPr lang="en-US" sz="2400" dirty="0" smtClean="0"/>
              <a:t>Their signature iced cakes in the cabinet are 6 cents a slice. Meal prices are from 9 cents- $3.40. Opening hours are from 9am-10pm. </a:t>
            </a:r>
            <a:endParaRPr lang="en-US" sz="28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1673" y="5029200"/>
            <a:ext cx="1676400" cy="168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336722"/>
            <a:ext cx="1376362" cy="137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7758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dirty="0" smtClean="0"/>
              <a:t>Day 15- To the airport</a:t>
            </a:r>
            <a:endParaRPr lang="en-US" dirty="0"/>
          </a:p>
        </p:txBody>
      </p:sp>
      <p:sp>
        <p:nvSpPr>
          <p:cNvPr id="3" name="내용 개체 틀 2"/>
          <p:cNvSpPr>
            <a:spLocks noGrp="1"/>
          </p:cNvSpPr>
          <p:nvPr>
            <p:ph idx="1"/>
          </p:nvPr>
        </p:nvSpPr>
        <p:spPr/>
        <p:txBody>
          <a:bodyPr/>
          <a:lstStyle/>
          <a:p>
            <a:r>
              <a:rPr lang="en-US" dirty="0" smtClean="0"/>
              <a:t> You have stayed in Mongolia for 15 days and have visited 4 cities. Take a jeep from </a:t>
            </a:r>
            <a:r>
              <a:rPr lang="en-US" dirty="0" err="1" smtClean="0"/>
              <a:t>Bayankhongor</a:t>
            </a:r>
            <a:r>
              <a:rPr lang="en-US" dirty="0" smtClean="0"/>
              <a:t> and go to Ulaanbaatar to take the flight to go back home. It take about 9 hours and 16 minutes to get to Ulaanbaatar by vehicle and your airplane will take off at 11:55 pm. After that, good bye Mongolia. </a:t>
            </a:r>
            <a:endParaRPr lang="en-US" dirty="0"/>
          </a:p>
        </p:txBody>
      </p:sp>
    </p:spTree>
    <p:extLst>
      <p:ext uri="{BB962C8B-B14F-4D97-AF65-F5344CB8AC3E}">
        <p14:creationId xmlns:p14="http://schemas.microsoft.com/office/powerpoint/2010/main" val="3836746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dirty="0" smtClean="0"/>
              <a:t>Total money spent in Mongolia</a:t>
            </a:r>
            <a:endParaRPr lang="en-US" dirty="0"/>
          </a:p>
        </p:txBody>
      </p:sp>
      <p:sp>
        <p:nvSpPr>
          <p:cNvPr id="3" name="내용 개체 틀 2"/>
          <p:cNvSpPr>
            <a:spLocks noGrp="1"/>
          </p:cNvSpPr>
          <p:nvPr>
            <p:ph idx="1"/>
          </p:nvPr>
        </p:nvSpPr>
        <p:spPr/>
        <p:txBody>
          <a:bodyPr/>
          <a:lstStyle/>
          <a:p>
            <a:r>
              <a:rPr lang="en-US" dirty="0" smtClean="0"/>
              <a:t>Including the airplane ticket, you have spent over 4,000 dollars in Mongolia. Although everything seemed cheap, that totals up and ends up being a lot of money. But a trip to Mongolia is pretty cheap compared to other vacations. Hope that you will enjoy Mongolia when you visit for vacation one day! </a:t>
            </a:r>
            <a:r>
              <a:rPr lang="en-US" dirty="0" smtClean="0">
                <a:sym typeface="Wingdings" pitchFamily="2" charset="2"/>
              </a:rPr>
              <a:t></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598" y="5105400"/>
            <a:ext cx="2209800" cy="165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51633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a:xfrm>
            <a:off x="762000" y="381000"/>
            <a:ext cx="5715000" cy="752452"/>
          </a:xfrm>
        </p:spPr>
        <p:txBody>
          <a:bodyPr>
            <a:normAutofit/>
          </a:bodyPr>
          <a:lstStyle/>
          <a:p>
            <a:r>
              <a:rPr lang="en-US" sz="3200" dirty="0" smtClean="0"/>
              <a:t>Bibliography Photographs</a:t>
            </a:r>
            <a:endParaRPr lang="en-US" sz="3200" dirty="0"/>
          </a:p>
        </p:txBody>
      </p:sp>
      <p:sp>
        <p:nvSpPr>
          <p:cNvPr id="3" name="내용 개체 틀 2"/>
          <p:cNvSpPr>
            <a:spLocks noGrp="1"/>
          </p:cNvSpPr>
          <p:nvPr>
            <p:ph idx="1"/>
          </p:nvPr>
        </p:nvSpPr>
        <p:spPr>
          <a:xfrm>
            <a:off x="457200" y="1219200"/>
            <a:ext cx="8229600" cy="4625990"/>
          </a:xfrm>
        </p:spPr>
        <p:txBody>
          <a:bodyPr>
            <a:noAutofit/>
          </a:bodyPr>
          <a:lstStyle/>
          <a:p>
            <a:pPr marL="0" indent="0">
              <a:buNone/>
            </a:pPr>
            <a:endParaRPr lang="en-US" sz="900" dirty="0">
              <a:latin typeface="+mj-lt"/>
              <a:cs typeface="Times New Roman" pitchFamily="18" charset="0"/>
            </a:endParaRPr>
          </a:p>
          <a:p>
            <a:pPr marL="0" indent="0">
              <a:buNone/>
            </a:pPr>
            <a:r>
              <a:rPr lang="en-US" sz="600" dirty="0" err="1">
                <a:latin typeface="+mj-lt"/>
                <a:cs typeface="Times New Roman" pitchFamily="18" charset="0"/>
              </a:rPr>
              <a:t>Airag</a:t>
            </a:r>
            <a:r>
              <a:rPr lang="en-US" sz="600" dirty="0">
                <a:latin typeface="+mj-lt"/>
                <a:cs typeface="Times New Roman" pitchFamily="18" charset="0"/>
              </a:rPr>
              <a:t>. 2011. Photograph. Mongolia Expeditions. Blogger, 2011. Web. 13 Feb. 2014. &lt;http://altai-expeditions.blogspot.com/2011/02/airag-fermented-mares-milk.html</a:t>
            </a:r>
            <a:r>
              <a:rPr lang="en-US" sz="600" dirty="0" smtClean="0">
                <a:latin typeface="+mj-lt"/>
                <a:cs typeface="Times New Roman" pitchFamily="18" charset="0"/>
              </a:rPr>
              <a:t>&gt;.</a:t>
            </a:r>
            <a:endParaRPr lang="en-US" sz="600" dirty="0">
              <a:latin typeface="+mj-lt"/>
              <a:cs typeface="Times New Roman" pitchFamily="18" charset="0"/>
            </a:endParaRPr>
          </a:p>
          <a:p>
            <a:pPr marL="0" indent="0">
              <a:buNone/>
            </a:pPr>
            <a:r>
              <a:rPr lang="en-US" sz="600" dirty="0" err="1">
                <a:latin typeface="+mj-lt"/>
                <a:cs typeface="Times New Roman" pitchFamily="18" charset="0"/>
              </a:rPr>
              <a:t>PhotographCommentsLinkTagsParentheticalEditDelete</a:t>
            </a: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r>
              <a:rPr lang="en-US" sz="600" dirty="0">
                <a:latin typeface="+mj-lt"/>
                <a:cs typeface="Times New Roman" pitchFamily="18" charset="0"/>
              </a:rPr>
              <a:t> Animals from the </a:t>
            </a:r>
            <a:r>
              <a:rPr lang="en-US" sz="600" dirty="0" err="1">
                <a:latin typeface="+mj-lt"/>
                <a:cs typeface="Times New Roman" pitchFamily="18" charset="0"/>
              </a:rPr>
              <a:t>Bogd</a:t>
            </a:r>
            <a:r>
              <a:rPr lang="en-US" sz="600" dirty="0">
                <a:latin typeface="+mj-lt"/>
                <a:cs typeface="Times New Roman" pitchFamily="18" charset="0"/>
              </a:rPr>
              <a:t> Khan's Private Zoo. 2014. Photograph. </a:t>
            </a:r>
            <a:r>
              <a:rPr lang="en-US" sz="600" dirty="0" err="1">
                <a:latin typeface="+mj-lt"/>
                <a:cs typeface="Times New Roman" pitchFamily="18" charset="0"/>
              </a:rPr>
              <a:t>Bogd</a:t>
            </a:r>
            <a:r>
              <a:rPr lang="en-US" sz="600" dirty="0">
                <a:latin typeface="+mj-lt"/>
                <a:cs typeface="Times New Roman" pitchFamily="18" charset="0"/>
              </a:rPr>
              <a:t> Khan Palace Museum, Ulaanbaatar. </a:t>
            </a:r>
            <a:r>
              <a:rPr lang="en-US" sz="600" dirty="0" err="1">
                <a:latin typeface="+mj-lt"/>
                <a:cs typeface="Times New Roman" pitchFamily="18" charset="0"/>
              </a:rPr>
              <a:t>Bogd</a:t>
            </a:r>
            <a:r>
              <a:rPr lang="en-US" sz="600" dirty="0">
                <a:latin typeface="+mj-lt"/>
                <a:cs typeface="Times New Roman" pitchFamily="18" charset="0"/>
              </a:rPr>
              <a:t> Khan Palace Museum. 2014. Web. 12 Feb. 2014. &lt;http://www.mongolia-travel-advice.com/bogd-khan-palace.html</a:t>
            </a:r>
            <a:r>
              <a:rPr lang="en-US" sz="600" dirty="0" smtClean="0">
                <a:latin typeface="+mj-lt"/>
                <a:cs typeface="Times New Roman" pitchFamily="18" charset="0"/>
              </a:rPr>
              <a:t>&gt;.</a:t>
            </a:r>
            <a:endParaRPr lang="en-US" sz="600" dirty="0">
              <a:latin typeface="+mj-lt"/>
              <a:cs typeface="Times New Roman" pitchFamily="18" charset="0"/>
            </a:endParaRPr>
          </a:p>
          <a:p>
            <a:pPr marL="0" indent="0">
              <a:buNone/>
            </a:pPr>
            <a:r>
              <a:rPr lang="en-US" sz="600" dirty="0" err="1">
                <a:latin typeface="+mj-lt"/>
                <a:cs typeface="Times New Roman" pitchFamily="18" charset="0"/>
              </a:rPr>
              <a:t>PhotographCommentsLinkTagsParentheticalEditDelete</a:t>
            </a: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r>
              <a:rPr lang="en-US" sz="600" dirty="0">
                <a:latin typeface="+mj-lt"/>
                <a:cs typeface="Times New Roman" pitchFamily="18" charset="0"/>
              </a:rPr>
              <a:t> </a:t>
            </a:r>
            <a:r>
              <a:rPr lang="en-US" sz="600" dirty="0" err="1">
                <a:latin typeface="+mj-lt"/>
                <a:cs typeface="Times New Roman" pitchFamily="18" charset="0"/>
              </a:rPr>
              <a:t>Barthelemy</a:t>
            </a:r>
            <a:r>
              <a:rPr lang="en-US" sz="600" dirty="0">
                <a:latin typeface="+mj-lt"/>
                <a:cs typeface="Times New Roman" pitchFamily="18" charset="0"/>
              </a:rPr>
              <a:t>, Jane. Broth. </a:t>
            </a:r>
            <a:r>
              <a:rPr lang="en-US" sz="600" dirty="0" err="1">
                <a:latin typeface="+mj-lt"/>
                <a:cs typeface="Times New Roman" pitchFamily="18" charset="0"/>
              </a:rPr>
              <a:t>N.d.</a:t>
            </a:r>
            <a:r>
              <a:rPr lang="en-US" sz="600" dirty="0">
                <a:latin typeface="+mj-lt"/>
                <a:cs typeface="Times New Roman" pitchFamily="18" charset="0"/>
              </a:rPr>
              <a:t> Photograph. Jane's Healthy Kitchen. Jane </a:t>
            </a:r>
            <a:r>
              <a:rPr lang="en-US" sz="600" dirty="0" err="1">
                <a:latin typeface="+mj-lt"/>
                <a:cs typeface="Times New Roman" pitchFamily="18" charset="0"/>
              </a:rPr>
              <a:t>Barthelemy</a:t>
            </a:r>
            <a:r>
              <a:rPr lang="en-US" sz="600" dirty="0">
                <a:latin typeface="+mj-lt"/>
                <a:cs typeface="Times New Roman" pitchFamily="18" charset="0"/>
              </a:rPr>
              <a:t>, 2014. Web. 12 Feb. 2014. &lt;http://janeshealthykitchen.com/paleo-bone-broth/#.Uv1E5u0o7IU</a:t>
            </a:r>
            <a:r>
              <a:rPr lang="en-US" sz="600" dirty="0" smtClean="0">
                <a:latin typeface="+mj-lt"/>
                <a:cs typeface="Times New Roman" pitchFamily="18" charset="0"/>
              </a:rPr>
              <a:t>&gt;.</a:t>
            </a:r>
            <a:endParaRPr lang="en-US" sz="600" dirty="0">
              <a:latin typeface="+mj-lt"/>
              <a:cs typeface="Times New Roman" pitchFamily="18" charset="0"/>
            </a:endParaRPr>
          </a:p>
          <a:p>
            <a:pPr marL="0" indent="0">
              <a:buNone/>
            </a:pPr>
            <a:r>
              <a:rPr lang="en-US" sz="600" dirty="0" err="1">
                <a:latin typeface="+mj-lt"/>
                <a:cs typeface="Times New Roman" pitchFamily="18" charset="0"/>
              </a:rPr>
              <a:t>PhotographCommentsLinkTagsParentheticalEditDelete</a:t>
            </a: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r>
              <a:rPr lang="en-US" sz="600" dirty="0">
                <a:latin typeface="+mj-lt"/>
                <a:cs typeface="Times New Roman" pitchFamily="18" charset="0"/>
              </a:rPr>
              <a:t> </a:t>
            </a:r>
            <a:r>
              <a:rPr lang="en-US" sz="600" dirty="0" err="1">
                <a:latin typeface="+mj-lt"/>
                <a:cs typeface="Times New Roman" pitchFamily="18" charset="0"/>
              </a:rPr>
              <a:t>Croner</a:t>
            </a:r>
            <a:r>
              <a:rPr lang="en-US" sz="600" dirty="0">
                <a:latin typeface="+mj-lt"/>
                <a:cs typeface="Times New Roman" pitchFamily="18" charset="0"/>
              </a:rPr>
              <a:t>, Don. Winter Palace of </a:t>
            </a:r>
            <a:r>
              <a:rPr lang="en-US" sz="600" dirty="0" err="1">
                <a:latin typeface="+mj-lt"/>
                <a:cs typeface="Times New Roman" pitchFamily="18" charset="0"/>
              </a:rPr>
              <a:t>Bogd</a:t>
            </a:r>
            <a:r>
              <a:rPr lang="en-US" sz="600" dirty="0">
                <a:latin typeface="+mj-lt"/>
                <a:cs typeface="Times New Roman" pitchFamily="18" charset="0"/>
              </a:rPr>
              <a:t> Khan. 2011. Photograph. Ulaanbaatar. Don </a:t>
            </a:r>
            <a:r>
              <a:rPr lang="en-US" sz="600" dirty="0" err="1">
                <a:latin typeface="+mj-lt"/>
                <a:cs typeface="Times New Roman" pitchFamily="18" charset="0"/>
              </a:rPr>
              <a:t>Croner’s</a:t>
            </a:r>
            <a:r>
              <a:rPr lang="en-US" sz="600" dirty="0">
                <a:latin typeface="+mj-lt"/>
                <a:cs typeface="Times New Roman" pitchFamily="18" charset="0"/>
              </a:rPr>
              <a:t> World Wide Wanders. 21 June 2011. Web. 12 Feb. 2014. &lt;http://www.doncronerblog.com/2011/06/mongolia-bogd-khan-winter-palace-museum.html</a:t>
            </a:r>
            <a:r>
              <a:rPr lang="en-US" sz="600" dirty="0" smtClean="0">
                <a:latin typeface="+mj-lt"/>
                <a:cs typeface="Times New Roman" pitchFamily="18" charset="0"/>
              </a:rPr>
              <a:t>&gt;.</a:t>
            </a:r>
            <a:endParaRPr lang="en-US" sz="600" dirty="0">
              <a:latin typeface="+mj-lt"/>
              <a:cs typeface="Times New Roman" pitchFamily="18" charset="0"/>
            </a:endParaRPr>
          </a:p>
          <a:p>
            <a:pPr marL="0" indent="0">
              <a:buNone/>
            </a:pPr>
            <a:r>
              <a:rPr lang="en-US" sz="600" dirty="0" err="1">
                <a:latin typeface="+mj-lt"/>
                <a:cs typeface="Times New Roman" pitchFamily="18" charset="0"/>
              </a:rPr>
              <a:t>PhotographCommentsLinkTagsParentheticalEditDelete</a:t>
            </a: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r>
              <a:rPr lang="en-US" sz="600" dirty="0">
                <a:latin typeface="+mj-lt"/>
                <a:cs typeface="Times New Roman" pitchFamily="18" charset="0"/>
              </a:rPr>
              <a:t> </a:t>
            </a:r>
            <a:r>
              <a:rPr lang="en-US" sz="600" dirty="0" err="1">
                <a:latin typeface="+mj-lt"/>
                <a:cs typeface="Times New Roman" pitchFamily="18" charset="0"/>
              </a:rPr>
              <a:t>Croner</a:t>
            </a:r>
            <a:r>
              <a:rPr lang="en-US" sz="600" dirty="0">
                <a:latin typeface="+mj-lt"/>
                <a:cs typeface="Times New Roman" pitchFamily="18" charset="0"/>
              </a:rPr>
              <a:t>, Don. </a:t>
            </a:r>
            <a:r>
              <a:rPr lang="en-US" sz="600" dirty="0" err="1">
                <a:latin typeface="+mj-lt"/>
                <a:cs typeface="Times New Roman" pitchFamily="18" charset="0"/>
              </a:rPr>
              <a:t>Zanzbazar</a:t>
            </a:r>
            <a:r>
              <a:rPr lang="en-US" sz="600" dirty="0">
                <a:latin typeface="+mj-lt"/>
                <a:cs typeface="Times New Roman" pitchFamily="18" charset="0"/>
              </a:rPr>
              <a:t> Museum of Fine Arts. 2006. Photograph. Ulaanbaatar. Mongolia Web. 6 May 2006. Web. 13 Feb. 2014. &lt;http://www.mongolia-web.com/476-zanabazar-museum-fine-arts</a:t>
            </a:r>
            <a:r>
              <a:rPr lang="en-US" sz="600" dirty="0" smtClean="0">
                <a:latin typeface="+mj-lt"/>
                <a:cs typeface="Times New Roman" pitchFamily="18" charset="0"/>
              </a:rPr>
              <a:t>&gt;.</a:t>
            </a:r>
            <a:endParaRPr lang="en-US" sz="600" dirty="0">
              <a:latin typeface="+mj-lt"/>
              <a:cs typeface="Times New Roman" pitchFamily="18" charset="0"/>
            </a:endParaRPr>
          </a:p>
          <a:p>
            <a:pPr marL="0" indent="0">
              <a:buNone/>
            </a:pPr>
            <a:r>
              <a:rPr lang="en-US" sz="600" dirty="0" err="1" smtClean="0">
                <a:latin typeface="+mj-lt"/>
                <a:cs typeface="Times New Roman" pitchFamily="18" charset="0"/>
              </a:rPr>
              <a:t>PhotographCommentsLinkTagsParentheticalEditDelete</a:t>
            </a:r>
            <a:endParaRPr lang="en-US" sz="4800" dirty="0">
              <a:latin typeface="+mj-lt"/>
              <a:cs typeface="Times New Roman" pitchFamily="18" charset="0"/>
            </a:endParaRPr>
          </a:p>
          <a:p>
            <a:pPr marL="0" indent="0">
              <a:buNone/>
            </a:pPr>
            <a:r>
              <a:rPr lang="en-US" sz="600" dirty="0">
                <a:latin typeface="+mj-lt"/>
                <a:cs typeface="Times New Roman" pitchFamily="18" charset="0"/>
              </a:rPr>
              <a:t> Cultural Show at </a:t>
            </a:r>
            <a:r>
              <a:rPr lang="en-US" sz="600" dirty="0" err="1">
                <a:latin typeface="+mj-lt"/>
                <a:cs typeface="Times New Roman" pitchFamily="18" charset="0"/>
              </a:rPr>
              <a:t>Tsuki</a:t>
            </a:r>
            <a:r>
              <a:rPr lang="en-US" sz="600" dirty="0">
                <a:latin typeface="+mj-lt"/>
                <a:cs typeface="Times New Roman" pitchFamily="18" charset="0"/>
              </a:rPr>
              <a:t> House Ulaanbaatar. 2011. Photograph. Ulaanbaatar. Picasa Web Albums. Picasa, 2011. Web. 13 Feb. 2014. &lt;http://picasaweb.google.com/lh/photo/4DDTqAiJkextN_wtQBaI7A</a:t>
            </a:r>
            <a:r>
              <a:rPr lang="en-US" sz="600" dirty="0" smtClean="0">
                <a:latin typeface="+mj-lt"/>
                <a:cs typeface="Times New Roman" pitchFamily="18" charset="0"/>
              </a:rPr>
              <a:t>&gt;.</a:t>
            </a:r>
            <a:endParaRPr lang="en-US" sz="600" dirty="0">
              <a:latin typeface="+mj-lt"/>
              <a:cs typeface="Times New Roman" pitchFamily="18" charset="0"/>
            </a:endParaRPr>
          </a:p>
          <a:p>
            <a:pPr marL="0" indent="0">
              <a:buNone/>
            </a:pPr>
            <a:r>
              <a:rPr lang="en-US" sz="600" dirty="0" err="1">
                <a:latin typeface="+mj-lt"/>
                <a:cs typeface="Times New Roman" pitchFamily="18" charset="0"/>
              </a:rPr>
              <a:t>PhotographCommentsLinkTagsParentheticalEditDelete</a:t>
            </a: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r>
              <a:rPr lang="en-US" sz="600" dirty="0">
                <a:latin typeface="+mj-lt"/>
                <a:cs typeface="Times New Roman" pitchFamily="18" charset="0"/>
              </a:rPr>
              <a:t> Davis, Ben. The Parliament Building, </a:t>
            </a:r>
            <a:r>
              <a:rPr lang="en-US" sz="600" dirty="0" err="1">
                <a:latin typeface="+mj-lt"/>
                <a:cs typeface="Times New Roman" pitchFamily="18" charset="0"/>
              </a:rPr>
              <a:t>Sukhbaatar</a:t>
            </a:r>
            <a:r>
              <a:rPr lang="en-US" sz="600" dirty="0">
                <a:latin typeface="+mj-lt"/>
                <a:cs typeface="Times New Roman" pitchFamily="18" charset="0"/>
              </a:rPr>
              <a:t> Square, Ulaanbaatar. 2012. Photograph. </a:t>
            </a:r>
            <a:r>
              <a:rPr lang="en-US" sz="600" dirty="0" err="1">
                <a:latin typeface="+mj-lt"/>
                <a:cs typeface="Times New Roman" pitchFamily="18" charset="0"/>
              </a:rPr>
              <a:t>Sukhbaatar</a:t>
            </a:r>
            <a:r>
              <a:rPr lang="en-US" sz="600" dirty="0">
                <a:latin typeface="+mj-lt"/>
                <a:cs typeface="Times New Roman" pitchFamily="18" charset="0"/>
              </a:rPr>
              <a:t> Square, Ulaanbaatar. Ben Davis Photography. Blogger, 13 July 2012. Web. 12 Feb. 2014. &lt;http://bendavisphotography.blogspot.com/2012/07/arriving-in-mongolia.html</a:t>
            </a:r>
            <a:r>
              <a:rPr lang="en-US" sz="600" dirty="0" smtClean="0">
                <a:latin typeface="+mj-lt"/>
                <a:cs typeface="Times New Roman" pitchFamily="18" charset="0"/>
              </a:rPr>
              <a:t>&gt;.</a:t>
            </a:r>
            <a:endParaRPr lang="en-US" sz="600" dirty="0">
              <a:latin typeface="+mj-lt"/>
              <a:cs typeface="Times New Roman" pitchFamily="18" charset="0"/>
            </a:endParaRPr>
          </a:p>
          <a:p>
            <a:pPr marL="0" indent="0">
              <a:buNone/>
            </a:pPr>
            <a:r>
              <a:rPr lang="en-US" sz="600" dirty="0" err="1">
                <a:latin typeface="+mj-lt"/>
                <a:cs typeface="Times New Roman" pitchFamily="18" charset="0"/>
              </a:rPr>
              <a:t>PhotographCommentsLinkTagsParentheticalEditDelete</a:t>
            </a: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r>
              <a:rPr lang="en-US" sz="600" dirty="0">
                <a:latin typeface="+mj-lt"/>
                <a:cs typeface="Times New Roman" pitchFamily="18" charset="0"/>
              </a:rPr>
              <a:t> Deluxe King Bed. 2014. Photograph. Mongolia, Ulaanbaatar. </a:t>
            </a:r>
            <a:r>
              <a:rPr lang="en-US" sz="600" dirty="0" err="1">
                <a:latin typeface="+mj-lt"/>
                <a:cs typeface="Times New Roman" pitchFamily="18" charset="0"/>
              </a:rPr>
              <a:t>Agoda</a:t>
            </a:r>
            <a:r>
              <a:rPr lang="en-US" sz="600" dirty="0">
                <a:latin typeface="+mj-lt"/>
                <a:cs typeface="Times New Roman" pitchFamily="18" charset="0"/>
              </a:rPr>
              <a:t>. </a:t>
            </a:r>
            <a:r>
              <a:rPr lang="en-US" sz="600" dirty="0" err="1">
                <a:latin typeface="+mj-lt"/>
                <a:cs typeface="Times New Roman" pitchFamily="18" charset="0"/>
              </a:rPr>
              <a:t>Agoda</a:t>
            </a:r>
            <a:r>
              <a:rPr lang="en-US" sz="600" dirty="0">
                <a:latin typeface="+mj-lt"/>
                <a:cs typeface="Times New Roman" pitchFamily="18" charset="0"/>
              </a:rPr>
              <a:t>, 2014. Web. 12 Feb. 2014. &lt;http://www.agoda.com/ramada-ulaanbaatar-citycenter-hotel/hotel/ulaanbaatar-mn.html</a:t>
            </a:r>
            <a:r>
              <a:rPr lang="en-US" sz="600" dirty="0" smtClean="0">
                <a:latin typeface="+mj-lt"/>
                <a:cs typeface="Times New Roman" pitchFamily="18" charset="0"/>
              </a:rPr>
              <a:t>&gt;.</a:t>
            </a:r>
            <a:endParaRPr lang="en-US" sz="600" dirty="0">
              <a:latin typeface="+mj-lt"/>
              <a:cs typeface="Times New Roman" pitchFamily="18" charset="0"/>
            </a:endParaRPr>
          </a:p>
          <a:p>
            <a:pPr marL="0" indent="0">
              <a:buNone/>
            </a:pPr>
            <a:r>
              <a:rPr lang="en-US" sz="600" dirty="0" err="1">
                <a:latin typeface="+mj-lt"/>
                <a:cs typeface="Times New Roman" pitchFamily="18" charset="0"/>
              </a:rPr>
              <a:t>PhotographCommentsLinkTagsParentheticalEditDelete</a:t>
            </a: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r>
              <a:rPr lang="en-US" sz="600" dirty="0">
                <a:latin typeface="+mj-lt"/>
                <a:cs typeface="Times New Roman" pitchFamily="18" charset="0"/>
              </a:rPr>
              <a:t> </a:t>
            </a:r>
            <a:r>
              <a:rPr lang="en-US" sz="600" dirty="0" err="1">
                <a:latin typeface="+mj-lt"/>
                <a:cs typeface="Times New Roman" pitchFamily="18" charset="0"/>
              </a:rPr>
              <a:t>Erdene</a:t>
            </a:r>
            <a:r>
              <a:rPr lang="en-US" sz="600" dirty="0">
                <a:latin typeface="+mj-lt"/>
                <a:cs typeface="Times New Roman" pitchFamily="18" charset="0"/>
              </a:rPr>
              <a:t> </a:t>
            </a:r>
            <a:r>
              <a:rPr lang="en-US" sz="600" dirty="0" err="1">
                <a:latin typeface="+mj-lt"/>
                <a:cs typeface="Times New Roman" pitchFamily="18" charset="0"/>
              </a:rPr>
              <a:t>Zuu</a:t>
            </a:r>
            <a:r>
              <a:rPr lang="en-US" sz="600" dirty="0">
                <a:latin typeface="+mj-lt"/>
                <a:cs typeface="Times New Roman" pitchFamily="18" charset="0"/>
              </a:rPr>
              <a:t> </a:t>
            </a:r>
            <a:r>
              <a:rPr lang="en-US" sz="600" dirty="0" err="1">
                <a:latin typeface="+mj-lt"/>
                <a:cs typeface="Times New Roman" pitchFamily="18" charset="0"/>
              </a:rPr>
              <a:t>Khiid</a:t>
            </a:r>
            <a:r>
              <a:rPr lang="en-US" sz="600" dirty="0">
                <a:latin typeface="+mj-lt"/>
                <a:cs typeface="Times New Roman" pitchFamily="18" charset="0"/>
              </a:rPr>
              <a:t>. </a:t>
            </a:r>
            <a:r>
              <a:rPr lang="en-US" sz="600" dirty="0" err="1">
                <a:latin typeface="+mj-lt"/>
                <a:cs typeface="Times New Roman" pitchFamily="18" charset="0"/>
              </a:rPr>
              <a:t>N.d.</a:t>
            </a:r>
            <a:r>
              <a:rPr lang="en-US" sz="600" dirty="0">
                <a:latin typeface="+mj-lt"/>
                <a:cs typeface="Times New Roman" pitchFamily="18" charset="0"/>
              </a:rPr>
              <a:t> Photograph. Conservation Ink. Conservation Ink, 2010. Web. 13 Feb. 2014. &lt;http://conservationink.org/pancardgallery.htm</a:t>
            </a:r>
            <a:r>
              <a:rPr lang="en-US" sz="600" dirty="0" smtClean="0">
                <a:latin typeface="+mj-lt"/>
                <a:cs typeface="Times New Roman" pitchFamily="18" charset="0"/>
              </a:rPr>
              <a:t>&gt;.</a:t>
            </a:r>
            <a:endParaRPr lang="en-US" sz="600" dirty="0">
              <a:latin typeface="+mj-lt"/>
              <a:cs typeface="Times New Roman" pitchFamily="18" charset="0"/>
            </a:endParaRPr>
          </a:p>
          <a:p>
            <a:pPr marL="0" indent="0">
              <a:buNone/>
            </a:pPr>
            <a:r>
              <a:rPr lang="en-US" sz="600" dirty="0" err="1">
                <a:latin typeface="+mj-lt"/>
                <a:cs typeface="Times New Roman" pitchFamily="18" charset="0"/>
              </a:rPr>
              <a:t>PhotographCommentsLinkTagsParentheticalEditDelete</a:t>
            </a: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r>
              <a:rPr lang="en-US" sz="600" dirty="0">
                <a:latin typeface="+mj-lt"/>
                <a:cs typeface="Times New Roman" pitchFamily="18" charset="0"/>
              </a:rPr>
              <a:t> </a:t>
            </a:r>
            <a:r>
              <a:rPr lang="en-US" sz="600" dirty="0" err="1">
                <a:latin typeface="+mj-lt"/>
                <a:cs typeface="Times New Roman" pitchFamily="18" charset="0"/>
              </a:rPr>
              <a:t>Glamping</a:t>
            </a:r>
            <a:r>
              <a:rPr lang="en-US" sz="600" dirty="0">
                <a:latin typeface="+mj-lt"/>
                <a:cs typeface="Times New Roman" pitchFamily="18" charset="0"/>
              </a:rPr>
              <a:t> in Mongolia. 2011. Photograph. </a:t>
            </a:r>
            <a:r>
              <a:rPr lang="en-US" sz="600" dirty="0" err="1">
                <a:latin typeface="+mj-lt"/>
                <a:cs typeface="Times New Roman" pitchFamily="18" charset="0"/>
              </a:rPr>
              <a:t>Glamping</a:t>
            </a:r>
            <a:r>
              <a:rPr lang="en-US" sz="600" dirty="0">
                <a:latin typeface="+mj-lt"/>
                <a:cs typeface="Times New Roman" pitchFamily="18" charset="0"/>
              </a:rPr>
              <a:t> in Mongolia. </a:t>
            </a:r>
            <a:r>
              <a:rPr lang="en-US" sz="600" dirty="0" err="1">
                <a:latin typeface="+mj-lt"/>
                <a:cs typeface="Times New Roman" pitchFamily="18" charset="0"/>
              </a:rPr>
              <a:t>Theguardian</a:t>
            </a:r>
            <a:r>
              <a:rPr lang="en-US" sz="600" dirty="0">
                <a:latin typeface="+mj-lt"/>
                <a:cs typeface="Times New Roman" pitchFamily="18" charset="0"/>
              </a:rPr>
              <a:t>, 16 Aug. 2011. Web. 13 Feb. 2014. &lt;http://www.theguardian.com/travel/2011/aug/16/glamping-mongolia-yurt-ger</a:t>
            </a:r>
            <a:r>
              <a:rPr lang="en-US" sz="600" dirty="0" smtClean="0">
                <a:latin typeface="+mj-lt"/>
                <a:cs typeface="Times New Roman" pitchFamily="18" charset="0"/>
              </a:rPr>
              <a:t>&gt;.</a:t>
            </a:r>
            <a:endParaRPr lang="en-US" sz="600" dirty="0">
              <a:latin typeface="+mj-lt"/>
              <a:cs typeface="Times New Roman" pitchFamily="18" charset="0"/>
            </a:endParaRPr>
          </a:p>
          <a:p>
            <a:pPr marL="0" indent="0">
              <a:buNone/>
            </a:pPr>
            <a:r>
              <a:rPr lang="en-US" sz="600" dirty="0" err="1">
                <a:latin typeface="+mj-lt"/>
                <a:cs typeface="Times New Roman" pitchFamily="18" charset="0"/>
              </a:rPr>
              <a:t>PhotographCommentsLinkTagsParentheticalEditDelete</a:t>
            </a: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r>
              <a:rPr lang="en-US" sz="600" dirty="0">
                <a:latin typeface="+mj-lt"/>
                <a:cs typeface="Times New Roman" pitchFamily="18" charset="0"/>
              </a:rPr>
              <a:t> Great Imperial Monument. 2013. Photograph. </a:t>
            </a:r>
            <a:r>
              <a:rPr lang="en-US" sz="600" dirty="0" err="1">
                <a:latin typeface="+mj-lt"/>
                <a:cs typeface="Times New Roman" pitchFamily="18" charset="0"/>
              </a:rPr>
              <a:t>Panoramio</a:t>
            </a:r>
            <a:r>
              <a:rPr lang="en-US" sz="600" dirty="0">
                <a:latin typeface="+mj-lt"/>
                <a:cs typeface="Times New Roman" pitchFamily="18" charset="0"/>
              </a:rPr>
              <a:t>. </a:t>
            </a:r>
            <a:r>
              <a:rPr lang="en-US" sz="600" dirty="0" err="1">
                <a:latin typeface="+mj-lt"/>
                <a:cs typeface="Times New Roman" pitchFamily="18" charset="0"/>
              </a:rPr>
              <a:t>Panoramio</a:t>
            </a:r>
            <a:r>
              <a:rPr lang="en-US" sz="600" dirty="0">
                <a:latin typeface="+mj-lt"/>
                <a:cs typeface="Times New Roman" pitchFamily="18" charset="0"/>
              </a:rPr>
              <a:t>, 2013. Web. 13 Feb. 2014. &lt;http://www.panoramio.com/user/114525</a:t>
            </a:r>
            <a:r>
              <a:rPr lang="en-US" sz="600" dirty="0" smtClean="0">
                <a:latin typeface="+mj-lt"/>
                <a:cs typeface="Times New Roman" pitchFamily="18" charset="0"/>
              </a:rPr>
              <a:t>&gt;.</a:t>
            </a:r>
            <a:endParaRPr lang="en-US" sz="600" dirty="0">
              <a:latin typeface="+mj-lt"/>
              <a:cs typeface="Times New Roman" pitchFamily="18" charset="0"/>
            </a:endParaRPr>
          </a:p>
          <a:p>
            <a:pPr marL="0" indent="0">
              <a:buNone/>
            </a:pPr>
            <a:r>
              <a:rPr lang="en-US" sz="600" dirty="0" err="1">
                <a:latin typeface="+mj-lt"/>
                <a:cs typeface="Times New Roman" pitchFamily="18" charset="0"/>
              </a:rPr>
              <a:t>PhotographCommentsLinkTagsParentheticalEditDelete</a:t>
            </a: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endParaRPr lang="en-US" sz="600" dirty="0">
              <a:latin typeface="+mj-lt"/>
              <a:cs typeface="Times New Roman" pitchFamily="18" charset="0"/>
            </a:endParaRPr>
          </a:p>
          <a:p>
            <a:pPr marL="0" indent="0">
              <a:buNone/>
            </a:pPr>
            <a:r>
              <a:rPr lang="en-US" sz="600" dirty="0">
                <a:latin typeface="+mj-lt"/>
                <a:cs typeface="Times New Roman" pitchFamily="18" charset="0"/>
              </a:rPr>
              <a:t> J, Chris. </a:t>
            </a:r>
            <a:r>
              <a:rPr lang="en-US" sz="600" dirty="0" err="1">
                <a:latin typeface="+mj-lt"/>
                <a:cs typeface="Times New Roman" pitchFamily="18" charset="0"/>
              </a:rPr>
              <a:t>Gandantegchinlen</a:t>
            </a:r>
            <a:r>
              <a:rPr lang="en-US" sz="600" dirty="0">
                <a:latin typeface="+mj-lt"/>
                <a:cs typeface="Times New Roman" pitchFamily="18" charset="0"/>
              </a:rPr>
              <a:t> </a:t>
            </a:r>
            <a:r>
              <a:rPr lang="en-US" sz="600" dirty="0" err="1">
                <a:latin typeface="+mj-lt"/>
                <a:cs typeface="Times New Roman" pitchFamily="18" charset="0"/>
              </a:rPr>
              <a:t>Khiid</a:t>
            </a:r>
            <a:r>
              <a:rPr lang="en-US" sz="600" dirty="0">
                <a:latin typeface="+mj-lt"/>
                <a:cs typeface="Times New Roman" pitchFamily="18" charset="0"/>
              </a:rPr>
              <a:t> Monastery. 2012. Photograph. Ulaanbaatar, Ulaanbaatar. </a:t>
            </a:r>
            <a:r>
              <a:rPr lang="en-US" sz="600" dirty="0" err="1">
                <a:latin typeface="+mj-lt"/>
                <a:cs typeface="Times New Roman" pitchFamily="18" charset="0"/>
              </a:rPr>
              <a:t>TrekEarth</a:t>
            </a:r>
            <a:r>
              <a:rPr lang="en-US" sz="600" dirty="0">
                <a:latin typeface="+mj-lt"/>
                <a:cs typeface="Times New Roman" pitchFamily="18" charset="0"/>
              </a:rPr>
              <a:t>. </a:t>
            </a:r>
            <a:r>
              <a:rPr lang="en-US" sz="600" dirty="0" err="1">
                <a:latin typeface="+mj-lt"/>
                <a:cs typeface="Times New Roman" pitchFamily="18" charset="0"/>
              </a:rPr>
              <a:t>TrekEarth</a:t>
            </a:r>
            <a:r>
              <a:rPr lang="en-US" sz="600" dirty="0">
                <a:latin typeface="+mj-lt"/>
                <a:cs typeface="Times New Roman" pitchFamily="18" charset="0"/>
              </a:rPr>
              <a:t>, 2012. Web. 26 Jan. 2014. &lt;http://www.trekearth.com/gallery/Asia/Mongolia/East/Ulaanbaatar/Ulan_Bator</a:t>
            </a:r>
            <a:r>
              <a:rPr lang="en-US" sz="600" dirty="0" smtClean="0">
                <a:latin typeface="+mj-lt"/>
                <a:cs typeface="Times New Roman" pitchFamily="18" charset="0"/>
              </a:rPr>
              <a:t>/&gt;.</a:t>
            </a:r>
            <a:endParaRPr lang="en-US" sz="600" dirty="0">
              <a:latin typeface="+mj-lt"/>
              <a:cs typeface="Times New Roman" pitchFamily="18" charset="0"/>
            </a:endParaRPr>
          </a:p>
          <a:p>
            <a:pPr marL="0" indent="0">
              <a:buNone/>
            </a:pPr>
            <a:r>
              <a:rPr lang="en-US" sz="600" dirty="0" err="1">
                <a:latin typeface="+mj-lt"/>
                <a:cs typeface="Times New Roman" pitchFamily="18" charset="0"/>
              </a:rPr>
              <a:t>PhotographCommentsLinkTagsParenthetical</a:t>
            </a:r>
            <a:endParaRPr lang="en-US" sz="600" dirty="0">
              <a:latin typeface="+mj-lt"/>
              <a:cs typeface="Times New Roman" pitchFamily="18" charset="0"/>
            </a:endParaRPr>
          </a:p>
        </p:txBody>
      </p:sp>
    </p:spTree>
    <p:extLst>
      <p:ext uri="{BB962C8B-B14F-4D97-AF65-F5344CB8AC3E}">
        <p14:creationId xmlns:p14="http://schemas.microsoft.com/office/powerpoint/2010/main" val="4077844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6729"/>
          <a:stretch/>
        </p:blipFill>
        <p:spPr bwMode="auto">
          <a:xfrm>
            <a:off x="6096000" y="4378294"/>
            <a:ext cx="3048000" cy="249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74" t="6832" r="6526"/>
          <a:stretch/>
        </p:blipFill>
        <p:spPr bwMode="auto">
          <a:xfrm>
            <a:off x="7373762" y="76200"/>
            <a:ext cx="1770237"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제목 2"/>
          <p:cNvSpPr>
            <a:spLocks noGrp="1"/>
          </p:cNvSpPr>
          <p:nvPr>
            <p:ph type="title"/>
          </p:nvPr>
        </p:nvSpPr>
        <p:spPr>
          <a:xfrm>
            <a:off x="381000" y="381000"/>
            <a:ext cx="6829444" cy="928686"/>
          </a:xfrm>
        </p:spPr>
        <p:txBody>
          <a:bodyPr>
            <a:noAutofit/>
          </a:bodyPr>
          <a:lstStyle/>
          <a:p>
            <a:r>
              <a:rPr lang="en-US" sz="2800" dirty="0" smtClean="0"/>
              <a:t>Day 1- </a:t>
            </a:r>
            <a:r>
              <a:rPr lang="en-US" sz="2800" b="1" dirty="0" smtClean="0"/>
              <a:t>5/17</a:t>
            </a:r>
            <a:r>
              <a:rPr lang="en-US" sz="2800" dirty="0" smtClean="0"/>
              <a:t>  Ulaanbaatar-statue of Genghis Khan</a:t>
            </a:r>
            <a:endParaRPr lang="en-US" sz="2800" dirty="0"/>
          </a:p>
        </p:txBody>
      </p:sp>
      <p:sp>
        <p:nvSpPr>
          <p:cNvPr id="2" name="내용 개체 틀 1"/>
          <p:cNvSpPr>
            <a:spLocks noGrp="1"/>
          </p:cNvSpPr>
          <p:nvPr>
            <p:ph idx="1"/>
          </p:nvPr>
        </p:nvSpPr>
        <p:spPr>
          <a:xfrm>
            <a:off x="533400" y="1447800"/>
            <a:ext cx="8229600" cy="4625990"/>
          </a:xfrm>
        </p:spPr>
        <p:txBody>
          <a:bodyPr>
            <a:normAutofit/>
          </a:bodyPr>
          <a:lstStyle/>
          <a:p>
            <a:r>
              <a:rPr lang="en-US" sz="2000" dirty="0" smtClean="0"/>
              <a:t>Statue of Genghis Khan</a:t>
            </a:r>
          </a:p>
          <a:p>
            <a:pPr marL="0" indent="0">
              <a:buNone/>
            </a:pPr>
            <a:r>
              <a:rPr lang="en-US" sz="2000" dirty="0" smtClean="0"/>
              <a:t>  </a:t>
            </a:r>
            <a:r>
              <a:rPr lang="en-US" sz="1400" dirty="0" smtClean="0"/>
              <a:t>The next day, you will hail a taxi from the hotel and go to the statue of Genghis Khan</a:t>
            </a:r>
            <a:r>
              <a:rPr lang="en-US" sz="2000" dirty="0" smtClean="0"/>
              <a:t>. </a:t>
            </a:r>
            <a:r>
              <a:rPr lang="en-US" sz="1400" dirty="0" smtClean="0"/>
              <a:t>It is 54 kilometers east from Ulaanbaatar and will take about an hour and a half by car. This statue is the largest statue ever built in Mongolia. It depicts Genghis Khan on his horse with his legendary golden whip in hand. It stands </a:t>
            </a:r>
            <a:r>
              <a:rPr lang="en-US" sz="1400" dirty="0"/>
              <a:t>on top of the Genghis Khan Statue Complex, </a:t>
            </a:r>
            <a:r>
              <a:rPr lang="en-US" sz="1400" dirty="0" smtClean="0"/>
              <a:t>which is a </a:t>
            </a:r>
            <a:r>
              <a:rPr lang="en-US" sz="1400" dirty="0"/>
              <a:t>visitor center that </a:t>
            </a:r>
            <a:r>
              <a:rPr lang="en-US" sz="1400" dirty="0" smtClean="0"/>
              <a:t>is </a:t>
            </a:r>
            <a:r>
              <a:rPr lang="en-US" sz="1400" dirty="0"/>
              <a:t>10 meters tall, with 36 columns representing the 36 khans from Genghis to </a:t>
            </a:r>
            <a:r>
              <a:rPr lang="en-US" sz="1400" dirty="0" err="1"/>
              <a:t>Ligdan</a:t>
            </a:r>
            <a:r>
              <a:rPr lang="en-US" sz="1400" dirty="0"/>
              <a:t> Khan. Inside the </a:t>
            </a:r>
            <a:r>
              <a:rPr lang="en-US" sz="1400" dirty="0" smtClean="0"/>
              <a:t>base </a:t>
            </a:r>
            <a:r>
              <a:rPr lang="en-US" sz="1400" dirty="0"/>
              <a:t>of the </a:t>
            </a:r>
            <a:r>
              <a:rPr lang="en-US" sz="1400" dirty="0" smtClean="0"/>
              <a:t>statue ,which is two-stories, </a:t>
            </a:r>
            <a:r>
              <a:rPr lang="en-US" sz="1400" dirty="0"/>
              <a:t>visitors can </a:t>
            </a:r>
            <a:r>
              <a:rPr lang="en-US" sz="1400" dirty="0" smtClean="0"/>
              <a:t>explore the three museums they have on display, eat from the restaurant, play billiards, or dress up in traditional/authentic Mongolian clothing. </a:t>
            </a:r>
            <a:r>
              <a:rPr lang="en-US" sz="1400" dirty="0"/>
              <a:t>Visitors can ascend to the exhibition hall using an elevator at the back of the horse and then walk to the horse’s head passing through its chest and the back of its neck from where they can have an excellent </a:t>
            </a:r>
            <a:r>
              <a:rPr lang="en-US" sz="1400" dirty="0" smtClean="0"/>
              <a:t>scenic </a:t>
            </a:r>
            <a:r>
              <a:rPr lang="en-US" sz="1400" dirty="0"/>
              <a:t>view over the complex area and the scenery </a:t>
            </a:r>
            <a:r>
              <a:rPr lang="en-US" sz="1400" dirty="0" smtClean="0"/>
              <a:t>beyond where you can take many pictures. The </a:t>
            </a:r>
            <a:r>
              <a:rPr lang="en-US" sz="1400" dirty="0"/>
              <a:t>statue is symbolically pointed east towards his </a:t>
            </a:r>
            <a:r>
              <a:rPr lang="en-US" sz="1400" dirty="0" smtClean="0"/>
              <a:t>birthplace and is currently the largest equestrian statue in the world The best way to get to the statue is by taxi from the hotel and the best way to go back to the city is also by taxi. The same rates should apply for the taxi as it did in the city. </a:t>
            </a:r>
            <a:endParaRPr lang="en-US" sz="1400" dirty="0"/>
          </a:p>
        </p:txBody>
      </p:sp>
    </p:spTree>
    <p:extLst>
      <p:ext uri="{BB962C8B-B14F-4D97-AF65-F5344CB8AC3E}">
        <p14:creationId xmlns:p14="http://schemas.microsoft.com/office/powerpoint/2010/main" val="281928502"/>
      </p:ext>
    </p:extLst>
  </p:cSld>
  <p:clrMapOvr>
    <a:masterClrMapping/>
  </p:clrMapOvr>
  <p:transition spd="slow">
    <p:wheel spokes="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dirty="0" smtClean="0"/>
              <a:t>Bibliography Photographs</a:t>
            </a:r>
            <a:endParaRPr lang="en-US" dirty="0"/>
          </a:p>
        </p:txBody>
      </p:sp>
      <p:sp>
        <p:nvSpPr>
          <p:cNvPr id="3" name="내용 개체 틀 2"/>
          <p:cNvSpPr>
            <a:spLocks noGrp="1"/>
          </p:cNvSpPr>
          <p:nvPr>
            <p:ph idx="1"/>
          </p:nvPr>
        </p:nvSpPr>
        <p:spPr/>
        <p:txBody>
          <a:bodyPr>
            <a:normAutofit/>
          </a:bodyPr>
          <a:lstStyle/>
          <a:p>
            <a:endParaRPr lang="en-US" sz="1050" dirty="0"/>
          </a:p>
          <a:p>
            <a:r>
              <a:rPr lang="en-US" sz="700" dirty="0" err="1"/>
              <a:t>Khuushuur</a:t>
            </a:r>
            <a:r>
              <a:rPr lang="en-US" sz="700" dirty="0"/>
              <a:t>. 2014. Photograph. Mongolia, Ulaanbaatar. Explore Mongolia. Blogger, 2014. Web. 13 Feb. 2014. &lt;http://exploremongolia.blogspot.com/2011/05/mongolian-food.html</a:t>
            </a:r>
            <a:r>
              <a:rPr lang="en-US" sz="700" dirty="0" smtClean="0"/>
              <a:t>&gt;.</a:t>
            </a:r>
            <a:endParaRPr lang="en-US" sz="700" dirty="0"/>
          </a:p>
          <a:p>
            <a:r>
              <a:rPr lang="en-US" sz="700" dirty="0"/>
              <a:t> Kim, </a:t>
            </a:r>
            <a:r>
              <a:rPr lang="en-US" sz="700" dirty="0" err="1"/>
              <a:t>Miru</a:t>
            </a:r>
            <a:r>
              <a:rPr lang="en-US" sz="700" dirty="0"/>
              <a:t>. </a:t>
            </a:r>
            <a:r>
              <a:rPr lang="en-US" sz="700" dirty="0" err="1"/>
              <a:t>Khongoryn</a:t>
            </a:r>
            <a:r>
              <a:rPr lang="en-US" sz="700" dirty="0"/>
              <a:t> </a:t>
            </a:r>
            <a:r>
              <a:rPr lang="en-US" sz="700" dirty="0" err="1"/>
              <a:t>Els</a:t>
            </a:r>
            <a:r>
              <a:rPr lang="en-US" sz="700" dirty="0"/>
              <a:t>. 2013. Photograph. </a:t>
            </a:r>
            <a:r>
              <a:rPr lang="en-US" sz="700" dirty="0" err="1"/>
              <a:t>Khongoryn</a:t>
            </a:r>
            <a:r>
              <a:rPr lang="en-US" sz="700" dirty="0"/>
              <a:t> </a:t>
            </a:r>
            <a:r>
              <a:rPr lang="en-US" sz="700" dirty="0" err="1"/>
              <a:t>Els</a:t>
            </a:r>
            <a:r>
              <a:rPr lang="en-US" sz="700" dirty="0"/>
              <a:t>. Artsy. Artsy, 2013. Web. 13 Feb. 2014. &lt;https://artsy.net/artwork/miru-kim-khongoryn-els-mongolia-gobi-1</a:t>
            </a:r>
            <a:r>
              <a:rPr lang="en-US" sz="700" dirty="0" smtClean="0"/>
              <a:t>&gt;.</a:t>
            </a:r>
            <a:endParaRPr lang="en-US" sz="700" dirty="0"/>
          </a:p>
          <a:p>
            <a:r>
              <a:rPr lang="en-US" sz="700" dirty="0"/>
              <a:t> Korean Air. 2014. Photograph. Airplane Pictures. Airplane Pictures, 2014. Web. 12 Feb. 2014. &lt;https://encrypted-tbn1.gstatic.com/images?q=tbn:ANd9GcR7qXvWKps_Aaj-v_u66IzQ8FihslZJ-ZCkVnw09U8FXZaLuQDr</a:t>
            </a:r>
            <a:r>
              <a:rPr lang="en-US" sz="700" dirty="0" smtClean="0"/>
              <a:t>&gt;</a:t>
            </a:r>
            <a:endParaRPr lang="en-US" sz="700" dirty="0"/>
          </a:p>
          <a:p>
            <a:r>
              <a:rPr lang="en-US" sz="700" dirty="0"/>
              <a:t> Levin, Dan. A 131-foot-tall Statue of Genghis Khan and His Horse. 2009. Photograph. Mongolia. New York Times. New York Times, 2 Aug. 2009. Web. 26 Jan. 2014. &lt;http://www.nytimes.com/2009/08/03/world/asia/03genghis.html?_r=0</a:t>
            </a:r>
            <a:r>
              <a:rPr lang="en-US" sz="700" dirty="0" smtClean="0"/>
              <a:t>&gt;.</a:t>
            </a:r>
            <a:endParaRPr lang="en-US" sz="700" dirty="0"/>
          </a:p>
          <a:p>
            <a:r>
              <a:rPr lang="en-US" sz="700" dirty="0"/>
              <a:t> Lobby of Ramada Ulaanbaatar </a:t>
            </a:r>
            <a:r>
              <a:rPr lang="en-US" sz="700" dirty="0" err="1"/>
              <a:t>Citycenter</a:t>
            </a:r>
            <a:r>
              <a:rPr lang="en-US" sz="700" dirty="0"/>
              <a:t>. 2014. Photograph. Mongolia, Ulaanbaatar. Ramada Ulaanbaatar </a:t>
            </a:r>
            <a:r>
              <a:rPr lang="en-US" sz="700" dirty="0" err="1"/>
              <a:t>Citycenter</a:t>
            </a:r>
            <a:r>
              <a:rPr lang="en-US" sz="700" dirty="0"/>
              <a:t>. </a:t>
            </a:r>
            <a:r>
              <a:rPr lang="en-US" sz="700" dirty="0" err="1"/>
              <a:t>Agoda</a:t>
            </a:r>
            <a:r>
              <a:rPr lang="en-US" sz="700" dirty="0"/>
              <a:t>, 2014. Web. 12 Feb. 2014. &lt;http://www.agoda.com/ramada-ulaanbaatar-citycenter-hotel/hotel/ulaanbaatar-mn.html</a:t>
            </a:r>
            <a:r>
              <a:rPr lang="en-US" sz="700" dirty="0" smtClean="0"/>
              <a:t>&gt;.</a:t>
            </a:r>
            <a:endParaRPr lang="en-US" sz="700" dirty="0"/>
          </a:p>
          <a:p>
            <a:r>
              <a:rPr lang="en-US" sz="700" dirty="0"/>
              <a:t> </a:t>
            </a:r>
            <a:r>
              <a:rPr lang="en-US" sz="700" dirty="0" err="1"/>
              <a:t>Migjid</a:t>
            </a:r>
            <a:r>
              <a:rPr lang="en-US" sz="700" dirty="0"/>
              <a:t> </a:t>
            </a:r>
            <a:r>
              <a:rPr lang="en-US" sz="700" dirty="0" err="1"/>
              <a:t>Janraisig</a:t>
            </a:r>
            <a:r>
              <a:rPr lang="en-US" sz="700" dirty="0"/>
              <a:t> Statue. 2014. Photograph. Ulaanbaatar. Buddhism and Religion. Mongolia Travel and Tours, 2014. Web. 12 Feb. 2014. &lt;http://www.mongolia-travel-and-tours.com/buddhism-mongolia.html</a:t>
            </a:r>
            <a:r>
              <a:rPr lang="en-US" sz="700" dirty="0" smtClean="0"/>
              <a:t>&gt;.</a:t>
            </a:r>
            <a:endParaRPr lang="en-US" sz="700" dirty="0"/>
          </a:p>
          <a:p>
            <a:r>
              <a:rPr lang="en-US" sz="700" dirty="0"/>
              <a:t> Mongolian Food. 2014. Photograph. Mongolian Food. Blue Silk Travel, 2014. Web. 16 Feb. 2014. &lt;http://www.bluesilktravel.com/Mongolia-Travel-Mongolian-Food.htm</a:t>
            </a:r>
            <a:r>
              <a:rPr lang="en-US" sz="700" dirty="0" smtClean="0"/>
              <a:t>&gt;.</a:t>
            </a:r>
            <a:endParaRPr lang="en-US" sz="700" dirty="0"/>
          </a:p>
          <a:p>
            <a:r>
              <a:rPr lang="en-US" sz="700" dirty="0"/>
              <a:t> Mongolian Milk Tea. 2014. Photograph. Mongolia, Ulaanbaatar. Mongolian Milk Tea Anyone? JMO Brain Dump, 2014. Web. 13 Feb. 2014. &lt;http://jmobraindump.wordpress.com/2012/08/17/mongolian-milk-tea-anyone</a:t>
            </a:r>
            <a:r>
              <a:rPr lang="en-US" sz="700" dirty="0" smtClean="0"/>
              <a:t>/&gt;</a:t>
            </a:r>
            <a:endParaRPr lang="en-US" sz="700" dirty="0"/>
          </a:p>
          <a:p>
            <a:r>
              <a:rPr lang="en-US" sz="700" dirty="0"/>
              <a:t> Mongolian Stir Fry. 2014. Photograph. King Khan Lunch Menu. King Khan Crazy Mongolian Stir Fry and Sushi Bar, 2014. Web. 12 Feb. 2014. &lt;http://kingkhanmongolian.com/our-menu</a:t>
            </a:r>
            <a:r>
              <a:rPr lang="en-US" sz="700" dirty="0" smtClean="0"/>
              <a:t>/&gt;.</a:t>
            </a:r>
            <a:endParaRPr lang="en-US" sz="700" dirty="0"/>
          </a:p>
          <a:p>
            <a:r>
              <a:rPr lang="en-US" sz="700" dirty="0"/>
              <a:t> Mongolian Stir Fry. 2014. Photograph. Sandy. </a:t>
            </a:r>
            <a:r>
              <a:rPr lang="en-US" sz="700" dirty="0" err="1"/>
              <a:t>HuHut</a:t>
            </a:r>
            <a:r>
              <a:rPr lang="en-US" sz="700" dirty="0"/>
              <a:t> Mongolian Grill. </a:t>
            </a:r>
            <a:r>
              <a:rPr lang="en-US" sz="700" dirty="0" err="1"/>
              <a:t>HuHut</a:t>
            </a:r>
            <a:r>
              <a:rPr lang="en-US" sz="700" dirty="0"/>
              <a:t> Mongolian Grill, 2014. Web. 12 Feb. 2014. &lt;https://www.huhot.com/locations/utah/sandy</a:t>
            </a:r>
            <a:r>
              <a:rPr lang="en-US" sz="700" dirty="0" smtClean="0"/>
              <a:t>&gt;.</a:t>
            </a:r>
            <a:endParaRPr lang="en-US" sz="700" dirty="0"/>
          </a:p>
          <a:p>
            <a:r>
              <a:rPr lang="en-US" sz="700" dirty="0" smtClean="0"/>
              <a:t>Mongolian </a:t>
            </a:r>
            <a:r>
              <a:rPr lang="en-US" sz="700" dirty="0"/>
              <a:t>Traditional Clothing. 2013. Photograph. Ulaanbaatar. Take a Glimpse of Mongolian History. 2013. Web. 13 Feb. 2014. &lt;http://www.mytripblog.org/pg/blog/mongolia-social-manager/read/71348/take-a-glimpse-of-mongolian-history-in-ulaanbaatar</a:t>
            </a:r>
            <a:r>
              <a:rPr lang="en-US" sz="700" dirty="0" smtClean="0"/>
              <a:t>&gt;.</a:t>
            </a:r>
            <a:endParaRPr lang="en-US" sz="700" dirty="0"/>
          </a:p>
          <a:p>
            <a:r>
              <a:rPr lang="en-US" sz="700" dirty="0"/>
              <a:t> </a:t>
            </a:r>
            <a:r>
              <a:rPr lang="en-US" sz="700" dirty="0" err="1"/>
              <a:t>Naran</a:t>
            </a:r>
            <a:r>
              <a:rPr lang="en-US" sz="700" dirty="0"/>
              <a:t> </a:t>
            </a:r>
            <a:r>
              <a:rPr lang="en-US" sz="700" dirty="0" err="1"/>
              <a:t>Tuul</a:t>
            </a:r>
            <a:r>
              <a:rPr lang="en-US" sz="700" dirty="0"/>
              <a:t> Market. 2014. Photograph. </a:t>
            </a:r>
            <a:r>
              <a:rPr lang="en-US" sz="700" dirty="0" smtClean="0"/>
              <a:t>Ulaanbaatar</a:t>
            </a:r>
            <a:r>
              <a:rPr lang="en-US" sz="700" dirty="0"/>
              <a:t>. Virtual Tourist. Virtual Tourist, 2014. Web. 13 Feb. 2014. &lt;http://www.virtualtourist.com/travel/Asia/Mongolia/Shopping-Mongolia-TG-C-1.html</a:t>
            </a:r>
            <a:r>
              <a:rPr lang="en-US" sz="700" dirty="0" smtClean="0"/>
              <a:t>&gt;.</a:t>
            </a:r>
            <a:endParaRPr lang="en-US" sz="700" dirty="0"/>
          </a:p>
          <a:p>
            <a:r>
              <a:rPr lang="en-US" sz="700" dirty="0" err="1"/>
              <a:t>N.d.</a:t>
            </a:r>
            <a:r>
              <a:rPr lang="en-US" sz="700" dirty="0"/>
              <a:t> Photograph. Museum of Natural History, Ulaanbaatar. Mongolia Tourism. To Promote Responsible Tourism in Mongolia, 2011. Web. 13 Feb. 2014. &lt;http://www.mongoliatourism.org/travel-services/mongolian-museums.html</a:t>
            </a:r>
            <a:r>
              <a:rPr lang="en-US" sz="700" dirty="0" smtClean="0"/>
              <a:t>&gt;.</a:t>
            </a:r>
            <a:endParaRPr lang="en-US" sz="700" dirty="0"/>
          </a:p>
          <a:p>
            <a:r>
              <a:rPr lang="en-US" sz="700" dirty="0"/>
              <a:t> Ramada. 2014. Photograph. Mongolia, Ulaanbaatar. </a:t>
            </a:r>
            <a:r>
              <a:rPr lang="en-US" sz="700" dirty="0" err="1"/>
              <a:t>Agoda</a:t>
            </a:r>
            <a:r>
              <a:rPr lang="en-US" sz="700" dirty="0"/>
              <a:t>. </a:t>
            </a:r>
            <a:r>
              <a:rPr lang="en-US" sz="700" dirty="0" err="1"/>
              <a:t>Agoda</a:t>
            </a:r>
            <a:r>
              <a:rPr lang="en-US" sz="700" dirty="0"/>
              <a:t>, 2014. Web. 12 Feb. 2014. &lt;http://www.agoda.com/ramada-ulaanbaatar-citycenter-hotel/hotel/ulaanbaatar-mn.html</a:t>
            </a:r>
            <a:r>
              <a:rPr lang="en-US" sz="700" dirty="0" smtClean="0"/>
              <a:t>&gt;.</a:t>
            </a:r>
            <a:endParaRPr lang="en-US" sz="700" dirty="0"/>
          </a:p>
          <a:p>
            <a:r>
              <a:rPr lang="en-US" sz="700" dirty="0"/>
              <a:t> Raw Meat with Vegetable. </a:t>
            </a:r>
            <a:r>
              <a:rPr lang="en-US" sz="700" dirty="0" err="1"/>
              <a:t>N.d.</a:t>
            </a:r>
            <a:r>
              <a:rPr lang="en-US" sz="700" dirty="0"/>
              <a:t> Photograph. </a:t>
            </a:r>
            <a:r>
              <a:rPr lang="en-US" sz="700" dirty="0" err="1"/>
              <a:t>Dreamstime</a:t>
            </a:r>
            <a:r>
              <a:rPr lang="en-US" sz="700" dirty="0"/>
              <a:t>. </a:t>
            </a:r>
            <a:r>
              <a:rPr lang="en-US" sz="700" dirty="0" err="1"/>
              <a:t>Dreamstime</a:t>
            </a:r>
            <a:r>
              <a:rPr lang="en-US" sz="700" dirty="0"/>
              <a:t>, 2014. Web. 12 Feb. 2014. &lt;http://www.dreamstime.com/stock-image-raw-meat-vegetables-image21848901</a:t>
            </a:r>
            <a:r>
              <a:rPr lang="en-US" sz="700" dirty="0" smtClean="0"/>
              <a:t>&gt;.</a:t>
            </a:r>
            <a:endParaRPr lang="en-US" sz="700" dirty="0"/>
          </a:p>
          <a:p>
            <a:r>
              <a:rPr lang="en-US" sz="700" dirty="0"/>
              <a:t> Roof of Mongolia Trek. 2014. Photograph. Mongolia. Discover Mongolia. Discover Mongolia, 2014. Web. 26 Jan. 2014. &lt;http://www.discovermongolia.mn/tours/Adventure_travel/Mongolia_trekking_Altai_mountains.html</a:t>
            </a:r>
            <a:r>
              <a:rPr lang="en-US" sz="700" dirty="0" smtClean="0"/>
              <a:t>&gt;.</a:t>
            </a:r>
            <a:endParaRPr lang="en-US" sz="700" dirty="0"/>
          </a:p>
          <a:p>
            <a:r>
              <a:rPr lang="en-US" sz="700" dirty="0"/>
              <a:t> Stone </a:t>
            </a:r>
            <a:r>
              <a:rPr lang="en-US" sz="700" dirty="0" err="1"/>
              <a:t>Turle</a:t>
            </a:r>
            <a:r>
              <a:rPr lang="en-US" sz="700" dirty="0"/>
              <a:t>. 2013. Photograph. World Adventurer. World Adventurer, 2013. Web. 13 Feb. 2014. &lt;http://world-adventurer.com</a:t>
            </a:r>
            <a:r>
              <a:rPr lang="en-US" sz="700" dirty="0" smtClean="0"/>
              <a:t>/&gt;</a:t>
            </a:r>
            <a:endParaRPr lang="en-US" sz="700" dirty="0"/>
          </a:p>
          <a:p>
            <a:r>
              <a:rPr lang="en-US" sz="700" dirty="0"/>
              <a:t> </a:t>
            </a:r>
            <a:r>
              <a:rPr lang="en-US" sz="700" dirty="0" err="1"/>
              <a:t>Sukhbaatar</a:t>
            </a:r>
            <a:r>
              <a:rPr lang="en-US" sz="700" dirty="0"/>
              <a:t>. 2014. Photograph. Ulaanbaatar. 14 Day Mongolia, Gobi, and Beijing. Discovery Tours By Gate 1, 2014. Web. 12 Feb. 2014. &lt;http://www.discovery-tours.com/STW//stwproduct.aspx?theme=DISCOVER&amp;productcode=DSCV-MN-CN-14DPSGDB-14&amp;print=Y&amp;skipbody=Y</a:t>
            </a:r>
            <a:r>
              <a:rPr lang="en-US" sz="700" dirty="0" smtClean="0"/>
              <a:t>&gt;.</a:t>
            </a:r>
            <a:endParaRPr lang="en-US" sz="700" dirty="0"/>
          </a:p>
          <a:p>
            <a:r>
              <a:rPr lang="en-US" sz="700" dirty="0"/>
              <a:t> Taxis in Ulaanbaatar 2011. 2010. Photograph. Ulaanbaatar. 612 New Taxis in Ulaanbaatar in 2011. New Agency, 2010. Web. 12 Feb. 2014. &lt;http://english.news.mn/content/91604.shtml</a:t>
            </a:r>
            <a:r>
              <a:rPr lang="en-US" sz="700" dirty="0" smtClean="0"/>
              <a:t>&gt;.</a:t>
            </a:r>
            <a:endParaRPr lang="en-US" sz="700" dirty="0"/>
          </a:p>
          <a:p>
            <a:r>
              <a:rPr lang="en-US" sz="700" dirty="0"/>
              <a:t> Three Camels Lodge. 2014. Photograph. Gobi </a:t>
            </a:r>
            <a:r>
              <a:rPr lang="en-US" sz="700" dirty="0" err="1"/>
              <a:t>Gurvansaikhan</a:t>
            </a:r>
            <a:r>
              <a:rPr lang="en-US" sz="700" dirty="0"/>
              <a:t> National Park. Wilderness Travel. Wilderness Travel, 2014. Web. 13 Feb. 2014. &lt;http://www.wildernesstravel.com/lodging/mongolia/three-camel-lodge</a:t>
            </a:r>
            <a:r>
              <a:rPr lang="en-US" sz="700" dirty="0" smtClean="0"/>
              <a:t>&gt;.</a:t>
            </a:r>
            <a:endParaRPr lang="en-US" sz="700" dirty="0"/>
          </a:p>
          <a:p>
            <a:r>
              <a:rPr lang="en-US" sz="700" dirty="0"/>
              <a:t> </a:t>
            </a:r>
            <a:r>
              <a:rPr lang="en-US" sz="700" dirty="0" err="1"/>
              <a:t>Tsuivan</a:t>
            </a:r>
            <a:r>
              <a:rPr lang="en-US" sz="700" dirty="0"/>
              <a:t>. 2013. Photograph. </a:t>
            </a:r>
            <a:r>
              <a:rPr lang="en-US" sz="700" dirty="0" err="1"/>
              <a:t>Photobucket</a:t>
            </a:r>
            <a:r>
              <a:rPr lang="en-US" sz="700" dirty="0"/>
              <a:t>. </a:t>
            </a:r>
            <a:r>
              <a:rPr lang="en-US" sz="700" dirty="0" err="1"/>
              <a:t>Photobucket</a:t>
            </a:r>
            <a:r>
              <a:rPr lang="en-US" sz="700" dirty="0"/>
              <a:t>, 2013. Web. 13 Feb. 2014. &lt;http://s1195.photobucket.com/user/Joes-Corner/media/JC%20Daily%20Special/100_3701.jpg.html</a:t>
            </a:r>
            <a:r>
              <a:rPr lang="en-US" sz="700" dirty="0" smtClean="0"/>
              <a:t>&gt;.</a:t>
            </a:r>
            <a:endParaRPr lang="en-US" sz="700" dirty="0"/>
          </a:p>
          <a:p>
            <a:r>
              <a:rPr lang="en-US" sz="700" dirty="0"/>
              <a:t> Ulaanbaatar. </a:t>
            </a:r>
            <a:r>
              <a:rPr lang="en-US" sz="700" dirty="0" err="1"/>
              <a:t>N.d.</a:t>
            </a:r>
            <a:r>
              <a:rPr lang="en-US" sz="700" dirty="0"/>
              <a:t> Photograph. Ulaanbaatar, Mongolia. Ulaanbaatar Travel Guide. Vacation Advice 101, 2013. Web. 26 Jan. 2014. &lt;http://vacationadvice101.com/category/mongolia/&gt;.</a:t>
            </a:r>
          </a:p>
        </p:txBody>
      </p:sp>
    </p:spTree>
    <p:extLst>
      <p:ext uri="{BB962C8B-B14F-4D97-AF65-F5344CB8AC3E}">
        <p14:creationId xmlns:p14="http://schemas.microsoft.com/office/powerpoint/2010/main" val="33196264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normAutofit/>
          </a:bodyPr>
          <a:lstStyle/>
          <a:p>
            <a:r>
              <a:rPr lang="en-US" dirty="0" smtClean="0"/>
              <a:t>Bibliography information</a:t>
            </a:r>
            <a:endParaRPr lang="en-US" dirty="0"/>
          </a:p>
        </p:txBody>
      </p:sp>
      <p:sp>
        <p:nvSpPr>
          <p:cNvPr id="3" name="내용 개체 틀 2"/>
          <p:cNvSpPr>
            <a:spLocks noGrp="1"/>
          </p:cNvSpPr>
          <p:nvPr>
            <p:ph idx="1"/>
          </p:nvPr>
        </p:nvSpPr>
        <p:spPr>
          <a:xfrm>
            <a:off x="381000" y="1500174"/>
            <a:ext cx="8334404" cy="5053026"/>
          </a:xfrm>
        </p:spPr>
        <p:txBody>
          <a:bodyPr>
            <a:noAutofit/>
          </a:bodyPr>
          <a:lstStyle/>
          <a:p>
            <a:endParaRPr lang="en-US" sz="1000" dirty="0"/>
          </a:p>
          <a:p>
            <a:r>
              <a:rPr lang="en-US" sz="1000" dirty="0"/>
              <a:t>Dream Land </a:t>
            </a:r>
            <a:r>
              <a:rPr lang="en-US" sz="1000" dirty="0" err="1"/>
              <a:t>Khar</a:t>
            </a:r>
            <a:r>
              <a:rPr lang="en-US" sz="1000" dirty="0"/>
              <a:t> </a:t>
            </a:r>
            <a:r>
              <a:rPr lang="en-US" sz="1000" dirty="0" err="1"/>
              <a:t>Khorin</a:t>
            </a:r>
            <a:r>
              <a:rPr lang="en-US" sz="1000" dirty="0"/>
              <a:t> and </a:t>
            </a:r>
            <a:r>
              <a:rPr lang="en-US" sz="1000" dirty="0" err="1"/>
              <a:t>Erdenezuu</a:t>
            </a:r>
            <a:r>
              <a:rPr lang="en-US" sz="1000" dirty="0"/>
              <a:t>–Dream Land </a:t>
            </a:r>
            <a:r>
              <a:rPr lang="en-US" sz="1000" dirty="0" err="1"/>
              <a:t>Ger</a:t>
            </a:r>
            <a:r>
              <a:rPr lang="en-US" sz="1000" dirty="0"/>
              <a:t> Camp </a:t>
            </a:r>
            <a:r>
              <a:rPr lang="en-US" sz="1000" dirty="0" err="1"/>
              <a:t>Uvurkhangai</a:t>
            </a:r>
            <a:r>
              <a:rPr lang="en-US" sz="1000" dirty="0"/>
              <a:t>." Camp Information. Mongolian </a:t>
            </a:r>
            <a:r>
              <a:rPr lang="en-US" sz="1000" dirty="0" err="1"/>
              <a:t>Ger</a:t>
            </a:r>
            <a:r>
              <a:rPr lang="en-US" sz="1000" dirty="0"/>
              <a:t> Camps, 2013. Web. 16 Feb. 2014. &lt;http://www.mongoliagercamps.net/home/campview/dream_land_ger_camp</a:t>
            </a:r>
            <a:r>
              <a:rPr lang="en-US" sz="1000" dirty="0" smtClean="0"/>
              <a:t>&gt;.</a:t>
            </a:r>
            <a:endParaRPr lang="en-US" sz="1000" dirty="0"/>
          </a:p>
          <a:p>
            <a:r>
              <a:rPr lang="en-US" sz="1000" dirty="0"/>
              <a:t> "Dream Mongolia." Dream Mongolia. Dream Mongolia, 2014. Web. 13 Feb. 2014. &lt;http://www.dreammongolia.com/index.php/template/adventure-tours/kharkhorin-and-gobi-tour</a:t>
            </a:r>
            <a:r>
              <a:rPr lang="en-US" sz="1000" dirty="0" smtClean="0"/>
              <a:t>&gt;.</a:t>
            </a:r>
            <a:endParaRPr lang="en-US" sz="1000" dirty="0"/>
          </a:p>
          <a:p>
            <a:r>
              <a:rPr lang="en-US" sz="1000" dirty="0"/>
              <a:t> "Enormous Statue of Genghis Khan in Mongolia | Amusing Planet." Enormous Statue of Genghis Khan in Mongolia | Amusing Planet. Amusing Planet, 2014. Web. 12 Feb. 2014. &lt;http://www.amusingplanet.com/2013/09/enormous-statue-of-genghis-khan-in.html</a:t>
            </a:r>
            <a:r>
              <a:rPr lang="en-US" sz="1000" dirty="0" smtClean="0"/>
              <a:t>&gt;.</a:t>
            </a:r>
            <a:endParaRPr lang="en-US" sz="1000" dirty="0"/>
          </a:p>
          <a:p>
            <a:r>
              <a:rPr lang="en-US" sz="1000" dirty="0"/>
              <a:t> "</a:t>
            </a:r>
            <a:r>
              <a:rPr lang="en-US" sz="1000" dirty="0" err="1"/>
              <a:t>Erdene</a:t>
            </a:r>
            <a:r>
              <a:rPr lang="en-US" sz="1000" dirty="0"/>
              <a:t> </a:t>
            </a:r>
            <a:r>
              <a:rPr lang="en-US" sz="1000" dirty="0" err="1"/>
              <a:t>Zuu</a:t>
            </a:r>
            <a:r>
              <a:rPr lang="en-US" sz="1000" dirty="0"/>
              <a:t> </a:t>
            </a:r>
            <a:r>
              <a:rPr lang="en-US" sz="1000" dirty="0" err="1"/>
              <a:t>Khiid</a:t>
            </a:r>
            <a:r>
              <a:rPr lang="en-US" sz="1000" dirty="0"/>
              <a:t>." Lonely Planet. Lonely Planet, 2014. Web. 13 Feb. 2014. &lt;http://www.lonelyplanet.com/mongolia/central-mongolia/kharkhorin-karakorum/sights/religious/erdene-zuu-khiid</a:t>
            </a:r>
            <a:r>
              <a:rPr lang="en-US" sz="1000" dirty="0" smtClean="0"/>
              <a:t>&gt;.</a:t>
            </a:r>
            <a:endParaRPr lang="en-US" sz="1000" dirty="0"/>
          </a:p>
          <a:p>
            <a:r>
              <a:rPr lang="en-US" sz="1000" dirty="0"/>
              <a:t> "</a:t>
            </a:r>
            <a:r>
              <a:rPr lang="en-US" sz="1000" dirty="0" err="1"/>
              <a:t>Gandan</a:t>
            </a:r>
            <a:r>
              <a:rPr lang="en-US" sz="1000" dirty="0"/>
              <a:t> </a:t>
            </a:r>
            <a:r>
              <a:rPr lang="en-US" sz="1000" dirty="0" err="1"/>
              <a:t>Khiid</a:t>
            </a:r>
            <a:r>
              <a:rPr lang="en-US" sz="1000" dirty="0"/>
              <a:t>." Lonely Planet. Lonely Planet, 2014. Web. 15 Feb. 2014. &lt;http://www.lonelyplanet.com/mongolia/sights/religious/gandan-khiid</a:t>
            </a:r>
            <a:r>
              <a:rPr lang="en-US" sz="1000" dirty="0" smtClean="0"/>
              <a:t>&gt;.</a:t>
            </a:r>
            <a:endParaRPr lang="en-US" sz="1000" dirty="0"/>
          </a:p>
          <a:p>
            <a:r>
              <a:rPr lang="en-US" sz="1000" dirty="0"/>
              <a:t> "Genghis Khan Statue Complex, Ulaanbaatar." Genghis Khan Statue Complex. Trip Advisor, 2014. Web. 13 Feb. 2014. &lt;http://www.tripadvisor.com/Attraction_Review-g293956-d3243907-Reviews-Genghis_Khan_Statue_Complex-Ulaanbaatar.html</a:t>
            </a:r>
            <a:r>
              <a:rPr lang="en-US" sz="1000" dirty="0" smtClean="0"/>
              <a:t>&gt;.</a:t>
            </a:r>
            <a:endParaRPr lang="en-US" sz="1000" dirty="0"/>
          </a:p>
          <a:p>
            <a:r>
              <a:rPr lang="en-US" sz="1000" dirty="0"/>
              <a:t> "Green Castle Center Restaurant." Lonely Planet. Lonely Planet, 2014. Web. 15 Feb. 2014. &lt;http://www.lonelyplanet.com/mongolia/the-gobi/dalanzadgad/restaurants/central-asian/green-castle-center-restaurant</a:t>
            </a:r>
            <a:r>
              <a:rPr lang="en-US" sz="1000" dirty="0" smtClean="0"/>
              <a:t>&gt;.</a:t>
            </a:r>
            <a:endParaRPr lang="en-US" sz="1000" dirty="0"/>
          </a:p>
          <a:p>
            <a:r>
              <a:rPr lang="en-US" sz="1000" dirty="0"/>
              <a:t> "</a:t>
            </a:r>
            <a:r>
              <a:rPr lang="en-US" sz="1000" dirty="0" err="1"/>
              <a:t>Kharakhorin</a:t>
            </a:r>
            <a:r>
              <a:rPr lang="en-US" sz="1000" dirty="0"/>
              <a:t> Museum." </a:t>
            </a:r>
            <a:r>
              <a:rPr lang="en-US" sz="1000" dirty="0" err="1"/>
              <a:t>Gogobot</a:t>
            </a:r>
            <a:r>
              <a:rPr lang="en-US" sz="1000" dirty="0"/>
              <a:t>. </a:t>
            </a:r>
            <a:r>
              <a:rPr lang="en-US" sz="1000" dirty="0" err="1"/>
              <a:t>Gogobot</a:t>
            </a:r>
            <a:r>
              <a:rPr lang="en-US" sz="1000" dirty="0"/>
              <a:t>, 2013. Web. 13 Feb. 2014. &lt;http://www.gogobot.com/kharakhorin-museum-kharkhorin-attraction</a:t>
            </a:r>
            <a:r>
              <a:rPr lang="en-US" sz="1000" dirty="0" smtClean="0"/>
              <a:t>&gt;.</a:t>
            </a:r>
            <a:endParaRPr lang="en-US" sz="1000" dirty="0"/>
          </a:p>
          <a:p>
            <a:r>
              <a:rPr lang="en-US" sz="1000" dirty="0"/>
              <a:t> "</a:t>
            </a:r>
            <a:r>
              <a:rPr lang="en-US" sz="1000" dirty="0" err="1"/>
              <a:t>Khongoryn</a:t>
            </a:r>
            <a:r>
              <a:rPr lang="en-US" sz="1000" dirty="0"/>
              <a:t> </a:t>
            </a:r>
            <a:r>
              <a:rPr lang="en-US" sz="1000" dirty="0" err="1"/>
              <a:t>Els</a:t>
            </a:r>
            <a:r>
              <a:rPr lang="en-US" sz="1000" dirty="0"/>
              <a:t>." Lonely Planet. Lonely Planet, 2014. Web. 13 Feb. 2014. &lt;http://www.lonelyplanet.com/mongolia/sights/natural-landmarks/khongoryn-els</a:t>
            </a:r>
            <a:r>
              <a:rPr lang="en-US" sz="1000" dirty="0" smtClean="0"/>
              <a:t>&gt;.</a:t>
            </a:r>
            <a:endParaRPr lang="en-US" sz="1000" dirty="0"/>
          </a:p>
          <a:p>
            <a:r>
              <a:rPr lang="en-US" sz="1000" dirty="0"/>
              <a:t> "MONGOLIA GER CAMP, MONGOLIA ACCOMMODATIONS, MONGOLIA LODGES, LEISURE IN MONGOLIA." MONGOLIA GER CAMP, MONGOLIA ACCOMMODATIONS, MONGOLIA LODGES, LEISURE IN MONGOLIA. Look Mongolia, 2014. Web. 13 Feb. 2014. &lt;http://www.tereljlodge.com/reservation.html</a:t>
            </a:r>
            <a:r>
              <a:rPr lang="en-US" sz="1000" dirty="0" smtClean="0"/>
              <a:t>&gt;.</a:t>
            </a:r>
            <a:endParaRPr lang="en-US" sz="1000" dirty="0"/>
          </a:p>
          <a:p>
            <a:r>
              <a:rPr lang="en-US" sz="1000" dirty="0"/>
              <a:t> "Mongolia 2nd." Google Books. </a:t>
            </a:r>
            <a:r>
              <a:rPr lang="en-US" sz="1000" dirty="0" err="1"/>
              <a:t>N.p</a:t>
            </a:r>
            <a:r>
              <a:rPr lang="en-US" sz="1000" dirty="0"/>
              <a:t>., 2010. Web. 13 Feb. 2014. &lt;http://books.google.com/books?id=u1Y-51tTJ78C&amp;pg=PA290&amp;lpg=PA290&amp;dq=ger+camp+prices+dalanzadgad&amp;source=bl&amp;ots=ZgO9NkRlZ0&amp;sig=qwqYwj9mlgOhu__CBCjdU0YjFa4&amp;hl=en&amp;sa=X&amp;ei=V_3_UsaxFsu-kQfPo4GoAQ&amp;ved=0CEoQ6AEwBQ#v=onepage&amp;q=ger%20camp%20prices%20dalanzadgad&amp;f=false</a:t>
            </a:r>
            <a:r>
              <a:rPr lang="en-US" sz="1000" dirty="0" smtClean="0"/>
              <a:t>&gt;.</a:t>
            </a:r>
            <a:endParaRPr lang="en-US" sz="1000" dirty="0"/>
          </a:p>
          <a:p>
            <a:r>
              <a:rPr lang="en-US" sz="1000" dirty="0"/>
              <a:t> "Mongolian Tugrik (MNT) and United States Dollar (USD) Currency Exchange Rate Conversion Calculator." Convert Mongolian Tugriks (MNT) and United States Dollars (USD): Currency Exchange Rate Conversion Calculator. </a:t>
            </a:r>
            <a:r>
              <a:rPr lang="en-US" sz="1000" dirty="0" err="1"/>
              <a:t>N.p</a:t>
            </a:r>
            <a:r>
              <a:rPr lang="en-US" sz="1000" dirty="0"/>
              <a:t>., 2014. Web. 12 Feb. 2014. &lt;http://coinmill.com/MNT_USD.html#MNT=300</a:t>
            </a:r>
            <a:r>
              <a:rPr lang="en-US" sz="1000" dirty="0" smtClean="0"/>
              <a:t>&gt;.</a:t>
            </a:r>
            <a:endParaRPr lang="en-US" sz="1000" dirty="0"/>
          </a:p>
          <a:p>
            <a:pPr marL="0" indent="0">
              <a:buNone/>
            </a:pPr>
            <a:endParaRPr lang="en-US" sz="600" dirty="0"/>
          </a:p>
        </p:txBody>
      </p:sp>
    </p:spTree>
    <p:extLst>
      <p:ext uri="{BB962C8B-B14F-4D97-AF65-F5344CB8AC3E}">
        <p14:creationId xmlns:p14="http://schemas.microsoft.com/office/powerpoint/2010/main" val="9835801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dirty="0" smtClean="0"/>
              <a:t>Bibliography information</a:t>
            </a:r>
            <a:endParaRPr lang="en-US" dirty="0"/>
          </a:p>
        </p:txBody>
      </p:sp>
      <p:sp>
        <p:nvSpPr>
          <p:cNvPr id="3" name="내용 개체 틀 2"/>
          <p:cNvSpPr>
            <a:spLocks noGrp="1"/>
          </p:cNvSpPr>
          <p:nvPr>
            <p:ph idx="1"/>
          </p:nvPr>
        </p:nvSpPr>
        <p:spPr/>
        <p:txBody>
          <a:bodyPr>
            <a:normAutofit/>
          </a:bodyPr>
          <a:lstStyle/>
          <a:p>
            <a:r>
              <a:rPr lang="en-US" sz="1000" dirty="0"/>
              <a:t> "Museum of Natural History." Lonely Planet. Lonely Planet, 2013. Web. 13 Feb. 2014. &lt;http://www.lonelyplanet.com/mongolia/sights/museums-galleries/museum-natural-history&gt;.</a:t>
            </a:r>
          </a:p>
          <a:p>
            <a:r>
              <a:rPr lang="en-US" sz="1000" dirty="0"/>
              <a:t> "National Museum of Mongolia." Lonely Planet. Lonely Planet, 2014. Web. 13 Feb. 2014. &lt;http://www.lonelyplanet.com/mongolia/sights/museums-galleries/national-museum-mongolia&gt;.</a:t>
            </a:r>
          </a:p>
          <a:p>
            <a:r>
              <a:rPr lang="en-US" sz="1000" dirty="0"/>
              <a:t> "Ramada Ulaanbaatar </a:t>
            </a:r>
            <a:r>
              <a:rPr lang="en-US" sz="1000" dirty="0" err="1"/>
              <a:t>Citycenter</a:t>
            </a:r>
            <a:r>
              <a:rPr lang="en-US" sz="1000" dirty="0"/>
              <a:t>." KAYAK. KAYAK, 2014. Web. 12 Feb. 2014. &lt;http://www.kayak.com/hotels/Ramada-Ulaanbaatar-Citycenter%2CUlaanbaatar%2CMongolia-c5134-h603089-details/2014-05-16/2014-05-20/expanded/#overview&gt;.</a:t>
            </a:r>
          </a:p>
          <a:p>
            <a:r>
              <a:rPr lang="en-US" sz="1000" dirty="0"/>
              <a:t> "Restaurants in Mongolia." Lonely Planet. Lonely Planet, 2014. Web. 12 Feb. 2014. &lt;http://www.lonelyplanet.com/mongolia/restaurants&gt;.</a:t>
            </a:r>
          </a:p>
          <a:p>
            <a:r>
              <a:rPr lang="en-US" sz="1000" dirty="0"/>
              <a:t> "SÃ¼khbaatar Square." Lonely Planet. Lonely Planet, 2014. Web. 13 Feb. 2014. &lt;http://www.lonelyplanet.com/mongolia/sights/squares-plazas/sukhbaatar-square&gt;.</a:t>
            </a:r>
          </a:p>
          <a:p>
            <a:r>
              <a:rPr lang="en-US" sz="1000" dirty="0"/>
              <a:t> "Taxi Fares in Ulaanbaatar, Mongolia." Taxi Fare in Ulaanbaatar, Mongolia. Taxi Prices Calculator for Ulaanbaatar. </a:t>
            </a:r>
            <a:r>
              <a:rPr lang="en-US" sz="1000" dirty="0" err="1"/>
              <a:t>Numbeo</a:t>
            </a:r>
            <a:r>
              <a:rPr lang="en-US" sz="1000" dirty="0"/>
              <a:t>, 2014. Web. 13 Feb. 2014. &lt;http://www.numbeo.com/taxi-fare/city_result.jsp?country=Mongolia&amp;city=Ulaanbaatar&gt;.</a:t>
            </a:r>
          </a:p>
          <a:p>
            <a:r>
              <a:rPr lang="en-US" sz="1000" dirty="0"/>
              <a:t> "Things to Do in Mongolia." Lonely Planet. Lonely Planet, 2014. Web. 13 Feb. 2014. &lt;http://www.lonelyplanet.com/mongolia/things-to-do&gt;.</a:t>
            </a:r>
          </a:p>
          <a:p>
            <a:r>
              <a:rPr lang="en-US" sz="1000" dirty="0"/>
              <a:t> "Three Camels Lodge Campground, </a:t>
            </a:r>
            <a:r>
              <a:rPr lang="en-US" sz="1000" dirty="0" err="1"/>
              <a:t>Dalandzadgad</a:t>
            </a:r>
            <a:r>
              <a:rPr lang="en-US" sz="1000" dirty="0"/>
              <a:t>." Three Camels Lodge (</a:t>
            </a:r>
            <a:r>
              <a:rPr lang="en-US" sz="1000" dirty="0" err="1"/>
              <a:t>Dalandzadgad</a:t>
            </a:r>
            <a:r>
              <a:rPr lang="en-US" sz="1000" dirty="0"/>
              <a:t>, Mongolia). Trip Advisor, 2014. Web. 13 Feb. 2014. &lt;http://www.tripadvisor.com/Hotel_Review-g940744-d606052-Reviews-or10-Three_Camels_Lodge-Dalandzadgad_Omnogovi_Province.html#REVIEWS&gt;.</a:t>
            </a:r>
          </a:p>
          <a:p>
            <a:r>
              <a:rPr lang="en-US" sz="1000" dirty="0"/>
              <a:t> "Travel Closer to Nature. Best Opportunities for Horse Riding and Hiking." </a:t>
            </a:r>
            <a:r>
              <a:rPr lang="en-US" sz="1000" dirty="0" err="1"/>
              <a:t>Gorkhi</a:t>
            </a:r>
            <a:r>
              <a:rPr lang="en-US" sz="1000" dirty="0"/>
              <a:t> </a:t>
            </a:r>
            <a:r>
              <a:rPr lang="en-US" sz="1000" dirty="0" err="1"/>
              <a:t>Terelj</a:t>
            </a:r>
            <a:r>
              <a:rPr lang="en-US" sz="1000" dirty="0"/>
              <a:t> National Park Welcomes You. Grand Altai Mountain LLC, 2014. Web. 13 Feb. 2014. &lt;http://www.explore-mongolia.com/destination/explore_gorkhi_terelj_national_park&gt;.</a:t>
            </a:r>
          </a:p>
          <a:p>
            <a:r>
              <a:rPr lang="en-US" sz="1000" dirty="0"/>
              <a:t> "Ulaanbaatar." Transport in Mongolia. Lonely Planet, 2014. Web. 12 Feb. 2014. &lt;http://www.lonelyplanet.com/mongolia/ulaanbaatar/transport/getting-around&gt;.</a:t>
            </a:r>
          </a:p>
          <a:p>
            <a:r>
              <a:rPr lang="en-US" sz="1000" dirty="0"/>
              <a:t> "Winter Palace of the </a:t>
            </a:r>
            <a:r>
              <a:rPr lang="en-US" sz="1000" dirty="0" err="1"/>
              <a:t>Bogd</a:t>
            </a:r>
            <a:r>
              <a:rPr lang="en-US" sz="1000" dirty="0"/>
              <a:t> Khan." Lonely Planet. Lonely Planet, 2013. Web. 13 Feb. 2014. &lt;http://www.lonelyplanet.com/mongolia/sights/museums-galleries/winter-palace-bogd-khan&gt;.</a:t>
            </a:r>
          </a:p>
          <a:p>
            <a:r>
              <a:rPr lang="en-US" sz="1000" dirty="0"/>
              <a:t> "</a:t>
            </a:r>
            <a:r>
              <a:rPr lang="en-US" sz="1000" dirty="0" err="1"/>
              <a:t>Zanabazar</a:t>
            </a:r>
            <a:r>
              <a:rPr lang="en-US" sz="1000" dirty="0"/>
              <a:t> Museum of Fine Arts." Lonely Planet. Lonely Planet, 2014. Web. 13 Feb. 2014. &lt;http://www.lonelyplanet.com/mongolia/sights/museums-galleries/zanabazar-museum-fine-arts&gt;.</a:t>
            </a:r>
          </a:p>
          <a:p>
            <a:endParaRPr lang="en-US" sz="800" dirty="0"/>
          </a:p>
        </p:txBody>
      </p:sp>
    </p:spTree>
    <p:extLst>
      <p:ext uri="{BB962C8B-B14F-4D97-AF65-F5344CB8AC3E}">
        <p14:creationId xmlns:p14="http://schemas.microsoft.com/office/powerpoint/2010/main" val="775056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sz="2800" dirty="0" smtClean="0"/>
              <a:t>Day 1 continued-Ulaanbaatar- Restaurant</a:t>
            </a:r>
            <a:endParaRPr lang="en-US" sz="2800" dirty="0"/>
          </a:p>
        </p:txBody>
      </p:sp>
      <p:sp>
        <p:nvSpPr>
          <p:cNvPr id="3" name="내용 개체 틀 2"/>
          <p:cNvSpPr>
            <a:spLocks noGrp="1"/>
          </p:cNvSpPr>
          <p:nvPr>
            <p:ph idx="1"/>
          </p:nvPr>
        </p:nvSpPr>
        <p:spPr/>
        <p:txBody>
          <a:bodyPr>
            <a:normAutofit/>
          </a:bodyPr>
          <a:lstStyle/>
          <a:p>
            <a:r>
              <a:rPr lang="en-US" sz="2000" dirty="0"/>
              <a:t>Nomad Legends Mongols Club </a:t>
            </a:r>
            <a:endParaRPr lang="en-US" sz="2400" dirty="0" smtClean="0"/>
          </a:p>
          <a:p>
            <a:pPr marL="0" indent="0">
              <a:buNone/>
            </a:pPr>
            <a:r>
              <a:rPr lang="en-US" sz="2400" dirty="0"/>
              <a:t> </a:t>
            </a:r>
            <a:r>
              <a:rPr lang="en-US" sz="2400" dirty="0" smtClean="0"/>
              <a:t>  </a:t>
            </a:r>
            <a:r>
              <a:rPr lang="en-US" sz="2000" dirty="0" smtClean="0"/>
              <a:t>After the trip from the Genghis Khan statue you are hungry and need something to fill up your stomach.  This restaurant is the perfect place to grab a bite to eat and the perfect place to eat a nice lunch. It is in Ulaanbaatar on </a:t>
            </a:r>
            <a:r>
              <a:rPr lang="en-US" sz="2000" dirty="0" err="1" smtClean="0"/>
              <a:t>Sukhbaatar</a:t>
            </a:r>
            <a:r>
              <a:rPr lang="en-US" sz="2000" dirty="0" smtClean="0"/>
              <a:t> Street with the Museum of Natural History right across from it. The prices of the meals are from about $3.47 - $4.62. The restaurant hours are from noon </a:t>
            </a:r>
            <a:r>
              <a:rPr lang="en-US" sz="2000" dirty="0"/>
              <a:t>to midnight. This tiny restaurant is a good place to try some Mongolian food in a somewhat upscale atmosphere. </a:t>
            </a:r>
            <a:r>
              <a:rPr lang="en-US" sz="2000" dirty="0" smtClean="0"/>
              <a:t>Their signature foods and drinks to try is Mongolian </a:t>
            </a:r>
            <a:r>
              <a:rPr lang="en-US" sz="2000" dirty="0"/>
              <a:t>milk tea or </a:t>
            </a:r>
            <a:r>
              <a:rPr lang="en-US" sz="2000" dirty="0" smtClean="0"/>
              <a:t>a plate </a:t>
            </a:r>
            <a:r>
              <a:rPr lang="en-US" sz="2000" dirty="0"/>
              <a:t>of </a:t>
            </a:r>
            <a:r>
              <a:rPr lang="en-US" sz="2000" dirty="0" err="1"/>
              <a:t>khuushuur</a:t>
            </a:r>
            <a:r>
              <a:rPr lang="en-US" sz="2000" dirty="0"/>
              <a:t> (fried meat </a:t>
            </a:r>
            <a:r>
              <a:rPr lang="en-US" sz="2000" dirty="0" smtClean="0"/>
              <a:t>pancakes). </a:t>
            </a:r>
            <a:endParaRPr lang="en-US" sz="20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8006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80060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384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9780" b="4928"/>
          <a:stretch/>
        </p:blipFill>
        <p:spPr bwMode="auto">
          <a:xfrm>
            <a:off x="6392333" y="5121672"/>
            <a:ext cx="2751667" cy="1736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제목 1"/>
          <p:cNvSpPr>
            <a:spLocks noGrp="1"/>
          </p:cNvSpPr>
          <p:nvPr>
            <p:ph type="title"/>
          </p:nvPr>
        </p:nvSpPr>
        <p:spPr/>
        <p:txBody>
          <a:bodyPr>
            <a:noAutofit/>
          </a:bodyPr>
          <a:lstStyle/>
          <a:p>
            <a:r>
              <a:rPr lang="en-US" sz="2800" dirty="0" smtClean="0"/>
              <a:t>Day 1 continued- Ulaanbaatar- Museum of Natural History</a:t>
            </a:r>
            <a:endParaRPr lang="en-US" sz="2800" dirty="0"/>
          </a:p>
        </p:txBody>
      </p:sp>
      <p:sp>
        <p:nvSpPr>
          <p:cNvPr id="3" name="내용 개체 틀 2"/>
          <p:cNvSpPr>
            <a:spLocks noGrp="1"/>
          </p:cNvSpPr>
          <p:nvPr>
            <p:ph idx="1"/>
          </p:nvPr>
        </p:nvSpPr>
        <p:spPr/>
        <p:txBody>
          <a:bodyPr>
            <a:normAutofit/>
          </a:bodyPr>
          <a:lstStyle/>
          <a:p>
            <a:r>
              <a:rPr lang="en-US" sz="2400" dirty="0" smtClean="0"/>
              <a:t>Museum of Natural History</a:t>
            </a:r>
          </a:p>
          <a:p>
            <a:pPr marL="0" indent="0">
              <a:buNone/>
            </a:pPr>
            <a:r>
              <a:rPr lang="en-US" sz="2400" dirty="0"/>
              <a:t> </a:t>
            </a:r>
            <a:r>
              <a:rPr lang="en-US" sz="2400" dirty="0" smtClean="0"/>
              <a:t>   </a:t>
            </a:r>
            <a:r>
              <a:rPr lang="en-US" sz="1600" dirty="0" smtClean="0"/>
              <a:t>This Museum is just south of the Nomad Legends Mongols Club restaurant which is also on </a:t>
            </a:r>
            <a:r>
              <a:rPr lang="en-US" sz="1600" dirty="0" err="1" smtClean="0"/>
              <a:t>Sukhbaatar</a:t>
            </a:r>
            <a:r>
              <a:rPr lang="en-US" sz="1600" dirty="0" smtClean="0"/>
              <a:t> Street</a:t>
            </a:r>
            <a:r>
              <a:rPr lang="en-US" sz="1600" dirty="0"/>
              <a:t>. </a:t>
            </a:r>
            <a:r>
              <a:rPr lang="en-US" sz="1600" dirty="0" smtClean="0"/>
              <a:t>After eating, you are able to walk to this museum. With </a:t>
            </a:r>
            <a:r>
              <a:rPr lang="en-US" sz="1600" dirty="0"/>
              <a:t>its rambling halls, ancient </a:t>
            </a:r>
            <a:r>
              <a:rPr lang="en-US" sz="1600" dirty="0" smtClean="0"/>
              <a:t>exhibits, </a:t>
            </a:r>
            <a:r>
              <a:rPr lang="en-US" sz="1600" dirty="0"/>
              <a:t>and </a:t>
            </a:r>
            <a:r>
              <a:rPr lang="en-US" sz="1600" dirty="0" smtClean="0"/>
              <a:t>the smell </a:t>
            </a:r>
            <a:r>
              <a:rPr lang="en-US" sz="1600" dirty="0"/>
              <a:t>of formaldehyde and dust, the Museum of Natural History feels </a:t>
            </a:r>
            <a:r>
              <a:rPr lang="en-US" sz="1600" dirty="0" smtClean="0"/>
              <a:t>trapped </a:t>
            </a:r>
            <a:r>
              <a:rPr lang="en-US" sz="1600" dirty="0"/>
              <a:t>in another </a:t>
            </a:r>
            <a:r>
              <a:rPr lang="en-US" sz="1600" dirty="0" smtClean="0"/>
              <a:t>age of time. </a:t>
            </a:r>
            <a:r>
              <a:rPr lang="en-US" sz="1600" dirty="0"/>
              <a:t>There are displays on Mongolia’s geology, flora and fauna, including the requisite section with stuffed and embalmed animals, birds and even fish. Although </a:t>
            </a:r>
            <a:r>
              <a:rPr lang="en-US" sz="1600" dirty="0" smtClean="0"/>
              <a:t>it is badly </a:t>
            </a:r>
            <a:r>
              <a:rPr lang="en-US" sz="1600" dirty="0"/>
              <a:t>in need of renovation, the museum can help </a:t>
            </a:r>
            <a:r>
              <a:rPr lang="en-US" sz="1600" dirty="0" smtClean="0"/>
              <a:t>you get </a:t>
            </a:r>
            <a:r>
              <a:rPr lang="en-US" sz="1600" dirty="0"/>
              <a:t>acquainted with Mongolia’s remarkable biodiversity and </a:t>
            </a:r>
            <a:r>
              <a:rPr lang="en-US" sz="1600" dirty="0" smtClean="0"/>
              <a:t>diverse landscapes. The most impressive part of the museum is </a:t>
            </a:r>
            <a:r>
              <a:rPr lang="en-US" sz="1600" dirty="0"/>
              <a:t>the Paleontology Hall and its </a:t>
            </a:r>
            <a:r>
              <a:rPr lang="en-US" sz="1600" dirty="0" smtClean="0"/>
              <a:t>display </a:t>
            </a:r>
            <a:r>
              <a:rPr lang="en-US" sz="1600" dirty="0"/>
              <a:t>of complete dinosaur </a:t>
            </a:r>
            <a:r>
              <a:rPr lang="en-US" sz="1600" dirty="0" smtClean="0"/>
              <a:t>skeletons. One complete dinosaur skeleton is a 3m-tall</a:t>
            </a:r>
            <a:r>
              <a:rPr lang="en-US" sz="1600" dirty="0"/>
              <a:t>, </a:t>
            </a:r>
            <a:r>
              <a:rPr lang="en-US" sz="1600" dirty="0" smtClean="0"/>
              <a:t>5-ton, </a:t>
            </a:r>
            <a:r>
              <a:rPr lang="en-US" sz="1600" dirty="0"/>
              <a:t>flesh-eating </a:t>
            </a:r>
            <a:r>
              <a:rPr lang="en-US" sz="1600" dirty="0" err="1"/>
              <a:t>tarbosaurus</a:t>
            </a:r>
            <a:r>
              <a:rPr lang="en-US" sz="1600" dirty="0"/>
              <a:t>. For a bird’s-eye view, </a:t>
            </a:r>
            <a:r>
              <a:rPr lang="en-US" sz="1600" dirty="0" smtClean="0"/>
              <a:t>you can climb </a:t>
            </a:r>
            <a:r>
              <a:rPr lang="en-US" sz="1600" dirty="0"/>
              <a:t>up the stairs outside the hall to a gallery on the 3rd floor</a:t>
            </a:r>
            <a:r>
              <a:rPr lang="en-US" sz="1600" dirty="0" smtClean="0"/>
              <a:t>. </a:t>
            </a:r>
            <a:r>
              <a:rPr lang="en-US" sz="1600" dirty="0"/>
              <a:t>To take pictures of the dinosaur bones you must pay an extra $2.89 to your ticket to get in, which is $1.44 for adults and 58 cents for children. Videos cost an extra $5.78.The </a:t>
            </a:r>
            <a:r>
              <a:rPr lang="en-US" sz="1600" dirty="0" smtClean="0"/>
              <a:t>opening hours in the museum is from 10 am – 4:30 pm and is closed on Monday and Tuesday. </a:t>
            </a:r>
            <a:endParaRPr lang="en-US" sz="1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350" y="0"/>
            <a:ext cx="2152650" cy="142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13070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sz="2800" b="1" dirty="0" smtClean="0"/>
              <a:t>Day 2- 5/18- </a:t>
            </a:r>
            <a:r>
              <a:rPr lang="en-US" sz="2800" dirty="0" smtClean="0"/>
              <a:t>Ulaanbaatar- Winter Palace of </a:t>
            </a:r>
            <a:r>
              <a:rPr lang="en-US" sz="2800" dirty="0" err="1" smtClean="0"/>
              <a:t>Bogd</a:t>
            </a:r>
            <a:r>
              <a:rPr lang="en-US" sz="2800" dirty="0" smtClean="0"/>
              <a:t> Khan </a:t>
            </a:r>
            <a:endParaRPr lang="en-US" sz="2800" b="1" dirty="0"/>
          </a:p>
        </p:txBody>
      </p:sp>
      <p:sp>
        <p:nvSpPr>
          <p:cNvPr id="3" name="내용 개체 틀 2"/>
          <p:cNvSpPr>
            <a:spLocks noGrp="1"/>
          </p:cNvSpPr>
          <p:nvPr>
            <p:ph idx="1"/>
          </p:nvPr>
        </p:nvSpPr>
        <p:spPr/>
        <p:txBody>
          <a:bodyPr>
            <a:normAutofit/>
          </a:bodyPr>
          <a:lstStyle/>
          <a:p>
            <a:r>
              <a:rPr lang="en-US" sz="2000" dirty="0" smtClean="0"/>
              <a:t>Winter Palace of </a:t>
            </a:r>
            <a:r>
              <a:rPr lang="en-US" sz="2000" dirty="0" err="1" smtClean="0"/>
              <a:t>Bogd</a:t>
            </a:r>
            <a:r>
              <a:rPr lang="en-US" sz="2000" dirty="0" smtClean="0"/>
              <a:t> Khan</a:t>
            </a:r>
          </a:p>
          <a:p>
            <a:r>
              <a:rPr lang="en-US" sz="1600" dirty="0" smtClean="0"/>
              <a:t>From the hotel, you will take a taxi to the Winter Palace </a:t>
            </a:r>
            <a:r>
              <a:rPr lang="en-US" sz="1600" dirty="0"/>
              <a:t>of </a:t>
            </a:r>
            <a:r>
              <a:rPr lang="en-US" sz="1600" dirty="0" err="1"/>
              <a:t>Jebtzun</a:t>
            </a:r>
            <a:r>
              <a:rPr lang="en-US" sz="1600" dirty="0"/>
              <a:t> </a:t>
            </a:r>
            <a:r>
              <a:rPr lang="en-US" sz="1600" dirty="0" err="1"/>
              <a:t>Damba</a:t>
            </a:r>
            <a:r>
              <a:rPr lang="en-US" sz="1600" dirty="0"/>
              <a:t> </a:t>
            </a:r>
            <a:r>
              <a:rPr lang="en-US" sz="1600" dirty="0" err="1"/>
              <a:t>Hutagt</a:t>
            </a:r>
            <a:r>
              <a:rPr lang="en-US" sz="1600" dirty="0"/>
              <a:t> VIII </a:t>
            </a:r>
            <a:r>
              <a:rPr lang="en-US" sz="1600" dirty="0" smtClean="0"/>
              <a:t>, who was referred to as the </a:t>
            </a:r>
            <a:r>
              <a:rPr lang="en-US" sz="1600" dirty="0" err="1" smtClean="0"/>
              <a:t>Bogd</a:t>
            </a:r>
            <a:r>
              <a:rPr lang="en-US" sz="1600" dirty="0" smtClean="0"/>
              <a:t> Khan, for it is too far to walk.  A taxi is the best form of transportation that can not only take you to places but is also cheap.</a:t>
            </a:r>
          </a:p>
          <a:p>
            <a:r>
              <a:rPr lang="en-US" sz="1600" dirty="0" smtClean="0"/>
              <a:t>This was the palace of the last king of Mongolia which was built between the years of 1893-1903. There are six temples in the ground. Inside the palace is a museum that portrays all of what the owned and had. There is an exhibit that shows how penchant he was of unusual wildlife, so there</a:t>
            </a:r>
            <a:r>
              <a:rPr lang="en-US" sz="1600" dirty="0"/>
              <a:t> </a:t>
            </a:r>
            <a:r>
              <a:rPr lang="en-US" sz="1600" dirty="0" smtClean="0"/>
              <a:t>are many stuffed animals which some had been part of his personal zoo. There is also an exhibit of the gifts that the khan received during his rule over Mongolia which is in the white building to the right as you enter. That building is the Winter Palace itself. The admission ticket into the Winter Palace is $1.40, but you have to pay more if you want to take pictures or videos. You have to pay $5.80 for pictures and $8.60 for videos. </a:t>
            </a:r>
            <a:r>
              <a:rPr lang="en-US" sz="1600" dirty="0"/>
              <a:t>The </a:t>
            </a:r>
            <a:r>
              <a:rPr lang="en-US" sz="1600" dirty="0" smtClean="0"/>
              <a:t>opening hours are 9am-5.30pm from May 15 – September 15, and is </a:t>
            </a:r>
            <a:r>
              <a:rPr lang="en-US" sz="1600" dirty="0"/>
              <a:t>9.30am-4.30pm </a:t>
            </a:r>
            <a:r>
              <a:rPr lang="en-US" sz="1600" dirty="0" smtClean="0"/>
              <a:t>Friday-Tuesday from September 16-May 14. It </a:t>
            </a:r>
            <a:r>
              <a:rPr lang="en-US" sz="1600" dirty="0"/>
              <a:t>is located on </a:t>
            </a:r>
            <a:r>
              <a:rPr lang="en-US" sz="1600" dirty="0" err="1"/>
              <a:t>Chingisiin</a:t>
            </a:r>
            <a:r>
              <a:rPr lang="en-US" sz="1600" dirty="0"/>
              <a:t> </a:t>
            </a:r>
            <a:r>
              <a:rPr lang="en-US" sz="1600" dirty="0" err="1"/>
              <a:t>Örgön</a:t>
            </a:r>
            <a:r>
              <a:rPr lang="en-US" sz="1600" dirty="0"/>
              <a:t> </a:t>
            </a:r>
            <a:r>
              <a:rPr lang="en-US" sz="1600" dirty="0" err="1"/>
              <a:t>Chölöö</a:t>
            </a:r>
            <a:r>
              <a:rPr lang="en-US" sz="1600" dirty="0"/>
              <a:t> </a:t>
            </a:r>
            <a:r>
              <a:rPr lang="en-US" sz="1600" dirty="0" smtClean="0"/>
              <a:t>street.</a:t>
            </a:r>
            <a:endParaRPr lang="en-US" sz="1600" dirty="0"/>
          </a:p>
          <a:p>
            <a:pPr marL="0" indent="0">
              <a:buNone/>
            </a:pPr>
            <a:endParaRPr lang="en-US"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448716"/>
            <a:ext cx="1847888" cy="140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1203" y="5126632"/>
            <a:ext cx="2314575" cy="173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852657"/>
      </p:ext>
    </p:extLst>
  </p:cSld>
  <p:clrMapOvr>
    <a:masterClrMapping/>
  </p:clrMapOvr>
  <p:transition spd="slow">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보자기">
  <a:themeElements>
    <a:clrScheme name="보자기">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보자기">
      <a:fillStyleLst>
        <a:solidFill>
          <a:schemeClr val="phClr">
            <a:tint val="100000"/>
            <a:shade val="100000"/>
            <a:hueMod val="100000"/>
            <a:satMod val="100000"/>
          </a:schemeClr>
        </a:solidFill>
        <a:gradFill rotWithShape="1">
          <a:gsLst>
            <a:gs pos="0">
              <a:schemeClr val="phClr">
                <a:tint val="45000"/>
                <a:shade val="95000"/>
                <a:hueMod val="100000"/>
                <a:satMod val="100000"/>
              </a:schemeClr>
            </a:gs>
            <a:gs pos="50000">
              <a:schemeClr val="phClr">
                <a:tint val="80000"/>
                <a:shade val="100000"/>
                <a:hueMod val="100000"/>
                <a:satMod val="100000"/>
              </a:schemeClr>
            </a:gs>
          </a:gsLst>
          <a:lin ang="2700000" scaled="1"/>
        </a:gradFill>
        <a:gradFill rotWithShape="1">
          <a:gsLst>
            <a:gs pos="50000">
              <a:schemeClr val="phClr">
                <a:tint val="100000"/>
                <a:shade val="50000"/>
                <a:hueMod val="100000"/>
                <a:satMod val="100000"/>
              </a:schemeClr>
            </a:gs>
            <a:gs pos="100000">
              <a:schemeClr val="phClr">
                <a:tint val="75000"/>
                <a:shade val="100000"/>
                <a:hueMod val="100000"/>
                <a:satMod val="100000"/>
              </a:schemeClr>
            </a:gs>
          </a:gsLst>
          <a:lin ang="13500000" scaled="1"/>
        </a:gradFill>
      </a:fillStyleLst>
      <a:lnStyleLst>
        <a:ln w="3175" cap="flat" cmpd="sng" algn="ctr">
          <a:solidFill>
            <a:schemeClr val="phClr"/>
          </a:solidFill>
          <a:prstDash val="solid"/>
        </a:ln>
        <a:ln w="22225" cap="flat" cmpd="sng" algn="ctr">
          <a:solidFill>
            <a:schemeClr val="phClr"/>
          </a:solidFill>
          <a:prstDash val="solid"/>
        </a:ln>
        <a:ln w="31750" cap="flat" cmpd="sng" algn="ctr">
          <a:solidFill>
            <a:schemeClr val="phClr"/>
          </a:solidFill>
          <a:prstDash val="solid"/>
        </a:ln>
      </a:lnStyleLst>
      <a:effectStyleLst>
        <a:effectStyle>
          <a:effectLst>
            <a:outerShdw blurRad="76200" dist="38100" dir="2400000" algn="br">
              <a:srgbClr val="000000">
                <a:alpha val="70588"/>
              </a:srgbClr>
            </a:outerShdw>
          </a:effectLst>
        </a:effectStyle>
        <a:effectStyle>
          <a:effectLst>
            <a:outerShdw blurRad="63500" dist="50800" dir="2400000" sx="96000" sy="96000">
              <a:srgbClr val="000000">
                <a:alpha val="78431"/>
              </a:srgbClr>
            </a:outerShdw>
          </a:effectLst>
          <a:scene3d>
            <a:camera prst="orthographicFront" fov="0">
              <a:rot lat="0" lon="0" rev="0"/>
            </a:camera>
            <a:lightRig rig="twoPt" dir="l">
              <a:rot lat="0" lon="600000" rev="5100000"/>
            </a:lightRig>
          </a:scene3d>
          <a:sp3d prstMaterial="plastic">
            <a:bevelT w="38100" h="25400"/>
            <a:contourClr>
              <a:srgbClr val="FFFFFF">
                <a:alpha val="0"/>
              </a:srgbClr>
            </a:contourClr>
          </a:sp3d>
        </a:effectStyle>
        <a:effectStyle>
          <a:effectLst>
            <a:outerShdw blurRad="63500" dist="63500" dir="600000" sx="96000" sy="96000">
              <a:srgbClr val="0F0F0F">
                <a:alpha val="78431"/>
              </a:srgbClr>
            </a:outerShdw>
          </a:effectLst>
          <a:scene3d>
            <a:camera prst="orthographicFront" fov="0">
              <a:rot lat="0" lon="0" rev="0"/>
            </a:camera>
            <a:lightRig rig="twoPt" dir="t">
              <a:rot lat="0" lon="600000" rev="5100000"/>
            </a:lightRig>
          </a:scene3d>
          <a:sp3d prstMaterial="plastic">
            <a:bevelT w="114300" h="114300"/>
            <a:contourClr>
              <a:srgbClr val="FFFFFF">
                <a:alpha val="0"/>
              </a:srgbClr>
            </a:contourClr>
          </a:sp3d>
        </a:effectStyle>
      </a:effectStyleLst>
      <a:bgFillStyleLst>
        <a:solidFill>
          <a:schemeClr val="phClr">
            <a:tint val="100000"/>
            <a:shade val="100000"/>
            <a:hueMod val="100000"/>
            <a:satMod val="100000"/>
          </a:schemeClr>
        </a:solidFill>
        <a:gradFill rotWithShape="1">
          <a:gsLst>
            <a:gs pos="0">
              <a:schemeClr val="phClr">
                <a:tint val="100000"/>
                <a:shade val="100000"/>
                <a:hueMod val="100000"/>
                <a:satMod val="100000"/>
              </a:schemeClr>
            </a:gs>
            <a:gs pos="100000">
              <a:schemeClr val="phClr">
                <a:tint val="100000"/>
                <a:shade val="45000"/>
                <a:hueMod val="100000"/>
                <a:satMod val="100000"/>
              </a:schemeClr>
            </a:gs>
          </a:gsLst>
          <a:path path="circle">
            <a:fillToRect l="50000" t="50000" r="50000" b="50000"/>
          </a:path>
        </a:gradFill>
        <a:blipFill>
          <a:blip xmlns:r="http://schemas.openxmlformats.org/officeDocument/2006/relationships" r:embed="rId1">
            <a:duotone>
              <a:schemeClr val="phClr">
                <a:tint val="100000"/>
                <a:shade val="47000"/>
                <a:hueMod val="100000"/>
                <a:satMod val="100000"/>
              </a:schemeClr>
              <a:schemeClr val="phClr">
                <a:tint val="70000"/>
                <a:shade val="100000"/>
                <a:hueMod val="100000"/>
                <a:satMod val="100000"/>
              </a:schemeClr>
            </a:duotone>
          </a:blip>
          <a:stretch>
            <a:fillRect/>
          </a:stretch>
        </a:blip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Wrapper</Template>
  <TotalTime>3910</TotalTime>
  <Words>9969</Words>
  <Application>Microsoft Office PowerPoint</Application>
  <PresentationFormat>화면 슬라이드 쇼(4:3)</PresentationFormat>
  <Paragraphs>317</Paragraphs>
  <Slides>62</Slides>
  <Notes>2</Notes>
  <HiddenSlides>0</HiddenSlides>
  <MMClips>0</MMClips>
  <ScaleCrop>false</ScaleCrop>
  <HeadingPairs>
    <vt:vector size="4" baseType="variant">
      <vt:variant>
        <vt:lpstr>테마</vt:lpstr>
      </vt:variant>
      <vt:variant>
        <vt:i4>1</vt:i4>
      </vt:variant>
      <vt:variant>
        <vt:lpstr>슬라이드 제목</vt:lpstr>
      </vt:variant>
      <vt:variant>
        <vt:i4>62</vt:i4>
      </vt:variant>
    </vt:vector>
  </HeadingPairs>
  <TitlesOfParts>
    <vt:vector size="63" baseType="lpstr">
      <vt:lpstr>보자기</vt:lpstr>
      <vt:lpstr>Travel to </vt:lpstr>
      <vt:lpstr>Flight Itinerary</vt:lpstr>
      <vt:lpstr>Cities to visit</vt:lpstr>
      <vt:lpstr>After getting off the plane in Ulaanbaatar…</vt:lpstr>
      <vt:lpstr>Hotel in Ulaanbaatar</vt:lpstr>
      <vt:lpstr>Day 1- 5/17  Ulaanbaatar-statue of Genghis Khan</vt:lpstr>
      <vt:lpstr>Day 1 continued-Ulaanbaatar- Restaurant</vt:lpstr>
      <vt:lpstr>Day 1 continued- Ulaanbaatar- Museum of Natural History</vt:lpstr>
      <vt:lpstr>Day 2- 5/18- Ulaanbaatar- Winter Palace of Bogd Khan </vt:lpstr>
      <vt:lpstr>Day 2- Ulaanbaatar- Sukhbaatar square</vt:lpstr>
      <vt:lpstr>Day 2- Ulaanbaatar- Restaurant</vt:lpstr>
      <vt:lpstr>Day 3- 5/19- Ulaanbaatar- Gandan Khiid Monastery</vt:lpstr>
      <vt:lpstr>Day 3-Ulaanbaatar- Restaurant</vt:lpstr>
      <vt:lpstr>Day 3- Ulaanbaatar- Anabazar Museum of Fine Arts</vt:lpstr>
      <vt:lpstr>Day 4- 5/20- Ulaanbaatar- National Museum of Mongolia </vt:lpstr>
      <vt:lpstr>Day 4- Ulaanbaatar-National Academic Drama Theatre</vt:lpstr>
      <vt:lpstr>Day 4- Ulaanbaatar- Restaurant</vt:lpstr>
      <vt:lpstr>Day 5- Last Day in Ulaanbaatar- Naran Tuul Market</vt:lpstr>
      <vt:lpstr>Day 5- Last Day in Ulaanbaatar- Restaurant </vt:lpstr>
      <vt:lpstr>Day 5- 5/21- Last Day in Ulaanbaatar- Tsuki House</vt:lpstr>
      <vt:lpstr>When you get back to the hotel...</vt:lpstr>
      <vt:lpstr>Day 6- 5/22- To the city of Dalandzadgad</vt:lpstr>
      <vt:lpstr>Day 6- On the way to Dalandzadgad- first stop is a restaurant.</vt:lpstr>
      <vt:lpstr>Day 6- On the way to Dalandzadgad- Dundgovi province ger camps</vt:lpstr>
      <vt:lpstr>Arrival in Dalandzadgad…</vt:lpstr>
      <vt:lpstr>Hotel in Dalandzadgad</vt:lpstr>
      <vt:lpstr>Day 7- 5/23- Dalandzadgad- Restaurant</vt:lpstr>
      <vt:lpstr>Day 7- Gobi- Khongoryn Els</vt:lpstr>
      <vt:lpstr>Day 8- 5/24- Three Camels Lodge</vt:lpstr>
      <vt:lpstr>Day 8-   Gobi Gurvansaikhan National Park - Restaurant</vt:lpstr>
      <vt:lpstr>Day 8- Gobi Gurvansaikhan National Park- Yolyn Am</vt:lpstr>
      <vt:lpstr>Day 9- 5/25- Dalanzadgad to Kharkhorin.</vt:lpstr>
      <vt:lpstr>Day 9- On the way to Kharkhorin- Restaurant</vt:lpstr>
      <vt:lpstr>Day 9- On the way to Kharkhorin- Ulaanbaatar</vt:lpstr>
      <vt:lpstr>Day 9- Terelj National Park- ger camp </vt:lpstr>
      <vt:lpstr>Day 10- 5/26- Kharkhorin- hotel</vt:lpstr>
      <vt:lpstr>Day 10- Kharkhorin- Erdene Zuu Khiid</vt:lpstr>
      <vt:lpstr>Day 10- Kharkhorin - Stone Turtles </vt:lpstr>
      <vt:lpstr>Day 10- Kharkhorin- Restaurant</vt:lpstr>
      <vt:lpstr>Day 11- 5/27- Kharkhorin- Ancient Karakorum</vt:lpstr>
      <vt:lpstr>Day 11- Kharkhorin- Phallic Rock</vt:lpstr>
      <vt:lpstr>Day 11- Kharkhorin- Tsagaan Lavai</vt:lpstr>
      <vt:lpstr>Day 12- 5/28 – Kharkhorin- Great Imperial Map Monument</vt:lpstr>
      <vt:lpstr>Day 12- Kharkhorin- Kharkorin Museum</vt:lpstr>
      <vt:lpstr>Day 12- Kharkhorin- Restaurant </vt:lpstr>
      <vt:lpstr>Day 13- 5/29- Kharkhorin- Orkhon Waterfall</vt:lpstr>
      <vt:lpstr>Day 13- Kharkhorin- Orkhon River</vt:lpstr>
      <vt:lpstr>Day 13- Kharkhorin- Restaurant</vt:lpstr>
      <vt:lpstr>Day 14- 5/30- Kharkhorin to Bayankhongor</vt:lpstr>
      <vt:lpstr>Day 14- Bayankhongor Lamyn Gegeenii Gon Gandan Dedlin Khiid </vt:lpstr>
      <vt:lpstr>Day 14- Bayankhongor-Aimag Museum </vt:lpstr>
      <vt:lpstr>Day 14- Bayankhongor- Restaurant</vt:lpstr>
      <vt:lpstr>Day 14- Bayankhongor- Place to sleep</vt:lpstr>
      <vt:lpstr>Day 15- 5/31- Bayankhongor- Dinosaur Park</vt:lpstr>
      <vt:lpstr>Day 15- Bayankhongor- Natural History Museum</vt:lpstr>
      <vt:lpstr>Day 15- Bayankhongor- Restaurant</vt:lpstr>
      <vt:lpstr>Day 15- To the airport</vt:lpstr>
      <vt:lpstr>Total money spent in Mongolia</vt:lpstr>
      <vt:lpstr>Bibliography Photographs</vt:lpstr>
      <vt:lpstr>Bibliography Photographs</vt:lpstr>
      <vt:lpstr>Bibliography information</vt:lpstr>
      <vt:lpstr>Bibliography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nam pak</dc:creator>
  <cp:lastModifiedBy>nam pak</cp:lastModifiedBy>
  <cp:revision>190</cp:revision>
  <dcterms:created xsi:type="dcterms:W3CDTF">2014-01-31T00:45:38Z</dcterms:created>
  <dcterms:modified xsi:type="dcterms:W3CDTF">2014-02-17T13:09:17Z</dcterms:modified>
</cp:coreProperties>
</file>